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F4BFBC2-2BF7-45DE-8640-A0A4EDF329B8}" type="datetimeFigureOut">
              <a:rPr lang="ar-SY" smtClean="0"/>
              <a:pPr/>
              <a:t>10/08/1431</a:t>
            </a:fld>
            <a:endParaRPr lang="ar-S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8B572BF-0E2D-42D6-9653-83EBEE212C2B}" type="slidenum">
              <a:rPr lang="ar-SY" smtClean="0"/>
              <a:pPr/>
              <a:t>‹#›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3013346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572BF-0E2D-42D6-9653-83EBEE212C2B}" type="slidenum">
              <a:rPr lang="ar-SY" smtClean="0"/>
              <a:pPr/>
              <a:t>1</a:t>
            </a:fld>
            <a:endParaRPr lang="ar-SY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D569CAC-732A-46EF-9BE3-940461B22E96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Damascus university/ Geotechnical department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0DFA3-2EE9-4A05-AAE5-643C79C710F0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Damascus university/ Geotechnical department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FF9B1BD-08F0-49A6-B0F9-23E343F05924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en-US" smtClean="0"/>
              <a:t>Damascus university/ Geotechnical department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329B1-4058-47E2-9328-A230B30D1015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Damascus university/ Geotechnical department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67BE-452F-4168-8F1D-44A781C456FB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Damascus university/ Geotechnical department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88BDC5E-5BB6-4F62-9FCA-70E52CCA5978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US" smtClean="0"/>
              <a:t>Damascus university/ Geotechnical department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DDA7EF9-9399-4CFE-82B4-5D00B92D2D91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en-US" smtClean="0"/>
              <a:t>Damascus university/ Geotechnical department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BB9B-C4AB-4C6B-AF55-670C879C49B0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Damascus university/ Geotechnical department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7E75D-A26B-4137-A235-C495E7AF8E6F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Damascus university/ Geotechnical department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E0D28-0C4F-4410-9BDF-7F4217613D66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Damascus university/ Geotechnical department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04E22985-5B8E-45D8-8FF3-A71FDE90866E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en-US" smtClean="0"/>
              <a:t>Damascus university/ Geotechnical department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192F680-9FD4-4BCE-8959-45FC756EE13F}" type="datetime1">
              <a:rPr lang="en-US" smtClean="0"/>
              <a:pPr/>
              <a:t>7/21/2010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Damascus university/ Geotechnical department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Y" dirty="0" smtClean="0"/>
              <a:t>التجارب المخبرية على الصخور</a:t>
            </a:r>
            <a:endParaRPr lang="ar-SY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096000" cy="685800"/>
          </a:xfrm>
        </p:spPr>
        <p:txBody>
          <a:bodyPr>
            <a:normAutofit/>
          </a:bodyPr>
          <a:lstStyle/>
          <a:p>
            <a:pPr algn="r"/>
            <a:r>
              <a:rPr lang="ar-SY" dirty="0" smtClean="0"/>
              <a:t>سامر سحتوت          	     </a:t>
            </a:r>
            <a:r>
              <a:rPr lang="en-US" sz="1600" dirty="0" smtClean="0"/>
              <a:t>samer985@gmail.com</a:t>
            </a:r>
            <a:endParaRPr lang="ar-SY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248400"/>
            <a:ext cx="1143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06-2010</a:t>
            </a:r>
            <a:endParaRPr lang="ar-SY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381000"/>
            <a:ext cx="2876550" cy="3057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1600200"/>
            <a:ext cx="3371850" cy="30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8" cy="944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b="18299"/>
          <a:stretch>
            <a:fillRect/>
          </a:stretch>
        </p:blipFill>
        <p:spPr bwMode="auto">
          <a:xfrm>
            <a:off x="838200" y="2133600"/>
            <a:ext cx="7588701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ar-SY" dirty="0" smtClean="0"/>
              <a:t>التحميل النقطي  </a:t>
            </a:r>
            <a:r>
              <a:rPr lang="en-US" dirty="0" smtClean="0"/>
              <a:t>Point Load Test</a:t>
            </a:r>
            <a:endParaRPr lang="ar-S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0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4343400"/>
            <a:ext cx="2066925" cy="1800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3657600"/>
            <a:ext cx="1990725" cy="1800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481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1752600"/>
            <a:ext cx="2181225" cy="1800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 descr="rock and soils 01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2286000"/>
            <a:ext cx="2698579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ar-SY" dirty="0" smtClean="0"/>
              <a:t>التحميل النقطي  </a:t>
            </a:r>
            <a:r>
              <a:rPr lang="en-US" dirty="0" smtClean="0"/>
              <a:t>Point Load Test</a:t>
            </a:r>
            <a:endParaRPr lang="ar-SY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3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ar-SY" sz="3200" dirty="0" smtClean="0"/>
              <a:t>تجربة المطرقة (الصلابة السطحية)</a:t>
            </a:r>
            <a:br>
              <a:rPr lang="ar-SY" sz="3200" dirty="0" smtClean="0"/>
            </a:br>
            <a:r>
              <a:rPr lang="en-US" sz="3200" dirty="0" smtClean="0"/>
              <a:t>Schmidt Hammer (surface hardness)</a:t>
            </a:r>
            <a:endParaRPr lang="ar-SY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ar-SY" dirty="0" smtClean="0"/>
              <a:t>هناك نوعين من المطرقة  </a:t>
            </a:r>
            <a:r>
              <a:rPr lang="en-US" dirty="0" smtClean="0"/>
              <a:t>L-type , Rebound Hammer </a:t>
            </a:r>
          </a:p>
          <a:p>
            <a:r>
              <a:rPr lang="ar-SY" dirty="0" smtClean="0"/>
              <a:t>الجهاز المستخدم بسيط و يمكن نقله بسهولة</a:t>
            </a:r>
            <a:endParaRPr lang="en-US" dirty="0" smtClean="0"/>
          </a:p>
          <a:p>
            <a:r>
              <a:rPr lang="ar-SY" dirty="0" smtClean="0"/>
              <a:t>يمكن أن تكون العينة بشكل اسطوانة </a:t>
            </a:r>
            <a:r>
              <a:rPr lang="en-US" dirty="0" smtClean="0"/>
              <a:t>Core</a:t>
            </a:r>
            <a:r>
              <a:rPr lang="ar-SY" dirty="0" smtClean="0"/>
              <a:t> أو بشكل كتلة غير منتظمة</a:t>
            </a:r>
            <a:endParaRPr lang="en-US" dirty="0" smtClean="0"/>
          </a:p>
          <a:p>
            <a:r>
              <a:rPr lang="ar-SY" dirty="0" smtClean="0"/>
              <a:t>يعتبر هذا الاختبار من الاختبارات غير المدمرة للعينة أي يمكن اعادة استعمال العينة في تجربة أخرى</a:t>
            </a:r>
            <a:endParaRPr lang="en-US" dirty="0" smtClean="0"/>
          </a:p>
          <a:p>
            <a:r>
              <a:rPr lang="ar-SY" dirty="0" smtClean="0"/>
              <a:t>يعتمد هذا الاختبار على تطبيق قوى معينة على العينة باستخدام المطرقة و عند ارتداد تقاس القوة الناتجة عن الارتداد</a:t>
            </a:r>
            <a:endParaRPr lang="en-US" dirty="0" smtClean="0"/>
          </a:p>
          <a:p>
            <a:r>
              <a:rPr lang="ar-SY" dirty="0" smtClean="0"/>
              <a:t>بنتيجة هذا الاختبار نحصل على معامل الارتداد </a:t>
            </a:r>
            <a:r>
              <a:rPr lang="en-US" dirty="0" smtClean="0"/>
              <a:t>R</a:t>
            </a:r>
            <a:r>
              <a:rPr lang="ar-SY" dirty="0" smtClean="0"/>
              <a:t> وكلما كان السطح أقوى كلما ازدادت قيمة هذا المعامل.</a:t>
            </a:r>
            <a:endParaRPr lang="en-US" dirty="0" smtClean="0"/>
          </a:p>
          <a:p>
            <a:endParaRPr lang="ar-S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ar-SY" dirty="0" smtClean="0"/>
              <a:t>وبعد معرفة </a:t>
            </a:r>
            <a:r>
              <a:rPr lang="en-US" dirty="0" smtClean="0"/>
              <a:t>R</a:t>
            </a:r>
            <a:r>
              <a:rPr lang="ar-SY" dirty="0" smtClean="0"/>
              <a:t> يمكن الحصول على قيمة تقريبية لمقاومة السطح </a:t>
            </a:r>
            <a:r>
              <a:rPr lang="en-US" dirty="0" smtClean="0"/>
              <a:t>JCS</a:t>
            </a:r>
            <a:r>
              <a:rPr lang="ar-SY" dirty="0" smtClean="0"/>
              <a:t> باستخدام العلاقة (حسب </a:t>
            </a:r>
            <a:r>
              <a:rPr lang="en-US" dirty="0" err="1" smtClean="0"/>
              <a:t>Broch</a:t>
            </a:r>
            <a:r>
              <a:rPr lang="en-US" dirty="0" smtClean="0"/>
              <a:t> &amp; Franklin 1972</a:t>
            </a:r>
            <a:r>
              <a:rPr lang="ar-SY" dirty="0" smtClean="0"/>
              <a:t>)</a:t>
            </a:r>
            <a:endParaRPr lang="en-US" dirty="0" smtClean="0"/>
          </a:p>
          <a:p>
            <a:pPr algn="ctr">
              <a:buNone/>
            </a:pPr>
            <a:r>
              <a:rPr lang="en-US" b="1" dirty="0" smtClean="0"/>
              <a:t>Log</a:t>
            </a:r>
            <a:r>
              <a:rPr lang="en-US" b="1" baseline="-25000" dirty="0" smtClean="0"/>
              <a:t>10 </a:t>
            </a:r>
            <a:r>
              <a:rPr lang="en-US" b="1" dirty="0" smtClean="0"/>
              <a:t>JCS = 0.00088 (g) (R) + 1.01</a:t>
            </a:r>
            <a:endParaRPr lang="en-US" dirty="0" smtClean="0"/>
          </a:p>
          <a:p>
            <a:pPr>
              <a:buNone/>
            </a:pPr>
            <a:r>
              <a:rPr lang="ar-SY" dirty="0" smtClean="0"/>
              <a:t>حيث </a:t>
            </a:r>
            <a:r>
              <a:rPr lang="en-US" dirty="0" smtClean="0"/>
              <a:t>JCS</a:t>
            </a:r>
            <a:r>
              <a:rPr lang="ar-SY" dirty="0" smtClean="0"/>
              <a:t> هي مقاومة الضغط للكتل الصخرية المتصلة </a:t>
            </a:r>
            <a:r>
              <a:rPr lang="en-US" dirty="0" smtClean="0"/>
              <a:t>Joint Compressive strength</a:t>
            </a:r>
          </a:p>
          <a:p>
            <a:endParaRPr lang="en-US" dirty="0" smtClean="0"/>
          </a:p>
          <a:p>
            <a:r>
              <a:rPr lang="ar-SY" dirty="0" smtClean="0"/>
              <a:t>في حال اجري الاختبار على عينة حديثة من الصخر فإن قيمة </a:t>
            </a:r>
            <a:r>
              <a:rPr lang="en-US" dirty="0" smtClean="0"/>
              <a:t>JCS</a:t>
            </a:r>
            <a:r>
              <a:rPr lang="ar-SY" dirty="0" smtClean="0"/>
              <a:t> تكون قريبة جداً من قيمة </a:t>
            </a:r>
            <a:r>
              <a:rPr lang="en-US" dirty="0" smtClean="0"/>
              <a:t>UC</a:t>
            </a:r>
            <a:r>
              <a:rPr lang="ar-SY" dirty="0" smtClean="0"/>
              <a:t>، أما في حال كانت العينة معرضة للعوامل الجوية فتكون القيم مختلفة</a:t>
            </a:r>
            <a:endParaRPr lang="en-US" dirty="0" smtClean="0"/>
          </a:p>
          <a:p>
            <a:endParaRPr lang="en-US" dirty="0" smtClean="0"/>
          </a:p>
          <a:p>
            <a:r>
              <a:rPr lang="ar-SY" dirty="0" smtClean="0"/>
              <a:t>يمكن الوصول إلى قيم تقريبية لكل من الكثافة و مقاومة الضغط غير المحصور </a:t>
            </a:r>
            <a:r>
              <a:rPr lang="en-US" dirty="0" smtClean="0"/>
              <a:t>UC</a:t>
            </a:r>
            <a:r>
              <a:rPr lang="ar-SY" dirty="0" smtClean="0"/>
              <a:t> باستعمال المعامل </a:t>
            </a:r>
            <a:r>
              <a:rPr lang="en-US" dirty="0" smtClean="0"/>
              <a:t>R</a:t>
            </a:r>
            <a:r>
              <a:rPr lang="ar-SY" dirty="0" smtClean="0"/>
              <a:t> (</a:t>
            </a:r>
            <a:r>
              <a:rPr lang="en-US" dirty="0" smtClean="0"/>
              <a:t>L</a:t>
            </a:r>
            <a:r>
              <a:rPr lang="ar-SY" dirty="0" smtClean="0"/>
              <a:t> في حال استعمال المطرقة من النوع </a:t>
            </a:r>
            <a:r>
              <a:rPr lang="en-US" dirty="0" smtClean="0"/>
              <a:t>L-type</a:t>
            </a:r>
            <a:r>
              <a:rPr lang="ar-SY" dirty="0" smtClean="0"/>
              <a:t>) و المخطط التالي يوضح هذه العلاقات بشكل خطوط بيانية</a:t>
            </a:r>
            <a:endParaRPr lang="en-US" dirty="0" smtClean="0"/>
          </a:p>
          <a:p>
            <a:endParaRPr lang="ar-SY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Autofit/>
          </a:bodyPr>
          <a:lstStyle/>
          <a:p>
            <a:pPr algn="r"/>
            <a:r>
              <a:rPr lang="ar-SY" sz="3200" dirty="0" smtClean="0"/>
              <a:t>تجربة المطرقة (الصلابة السطحية)</a:t>
            </a:r>
            <a:br>
              <a:rPr lang="ar-SY" sz="3200" dirty="0" smtClean="0"/>
            </a:br>
            <a:r>
              <a:rPr lang="en-US" sz="3200" dirty="0" smtClean="0"/>
              <a:t>Schmidt Hammer (surface hardness)</a:t>
            </a:r>
            <a:endParaRPr lang="ar-SY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9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Autofit/>
          </a:bodyPr>
          <a:lstStyle/>
          <a:p>
            <a:pPr algn="r"/>
            <a:r>
              <a:rPr lang="ar-SY" sz="3200" dirty="0" smtClean="0"/>
              <a:t>تجربة المطرقة (الصلابة السطحية)</a:t>
            </a:r>
            <a:br>
              <a:rPr lang="ar-SY" sz="3200" dirty="0" smtClean="0"/>
            </a:br>
            <a:r>
              <a:rPr lang="en-US" sz="3200" dirty="0" smtClean="0"/>
              <a:t>Schmidt Hammer (surface hardness)</a:t>
            </a:r>
            <a:endParaRPr lang="ar-SY" sz="3200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676400"/>
            <a:ext cx="4267200" cy="500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0" name="Date Placeholder 5"/>
          <p:cNvSpPr>
            <a:spLocks noGrp="1"/>
          </p:cNvSpPr>
          <p:nvPr>
            <p:ph type="dt" sz="half" idx="10"/>
          </p:nvPr>
        </p:nvSpPr>
        <p:spPr>
          <a:xfrm>
            <a:off x="6400800" y="1202417"/>
            <a:ext cx="2667000" cy="365125"/>
          </a:xfrm>
        </p:spPr>
        <p:txBody>
          <a:bodyPr/>
          <a:lstStyle/>
          <a:p>
            <a:fld id="{BE547FDD-5D73-4D76-B9FB-E73357BD10D8}" type="datetime1">
              <a:rPr lang="en-US" smtClean="0">
                <a:solidFill>
                  <a:schemeClr val="bg1">
                    <a:lumMod val="95000"/>
                  </a:schemeClr>
                </a:solidFill>
              </a:rPr>
              <a:pPr/>
              <a:t>7/21/2010</a:t>
            </a:fld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838200" y="1201056"/>
            <a:ext cx="5421083" cy="365125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Damascus university/ Geotechnical Department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981200"/>
            <a:ext cx="2667000" cy="39085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584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3875" y="2438400"/>
            <a:ext cx="4238625" cy="30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2886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Autofit/>
          </a:bodyPr>
          <a:lstStyle/>
          <a:p>
            <a:pPr algn="r"/>
            <a:r>
              <a:rPr lang="ar-SY" sz="3200" dirty="0" smtClean="0"/>
              <a:t>تجربة المطرقة (الصلابة السطحية)</a:t>
            </a:r>
            <a:br>
              <a:rPr lang="ar-SY" sz="3200" dirty="0" smtClean="0"/>
            </a:br>
            <a:r>
              <a:rPr lang="en-US" sz="3200" dirty="0" smtClean="0"/>
              <a:t>Schmidt Hammer (surface hardness)</a:t>
            </a:r>
            <a:endParaRPr lang="ar-SY" sz="32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2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4267200"/>
            <a:ext cx="1724025" cy="1162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Autofit/>
          </a:bodyPr>
          <a:lstStyle/>
          <a:p>
            <a:pPr algn="r"/>
            <a:r>
              <a:rPr lang="ar-SY" sz="3200" dirty="0" smtClean="0"/>
              <a:t>تجربة المطرقة (الصلابة السطحية)</a:t>
            </a:r>
            <a:br>
              <a:rPr lang="ar-SY" sz="3200" dirty="0" smtClean="0"/>
            </a:br>
            <a:r>
              <a:rPr lang="en-US" sz="3200" dirty="0" smtClean="0"/>
              <a:t>Schmidt Hammer (surface hardness)</a:t>
            </a:r>
            <a:endParaRPr lang="ar-SY" sz="3200" dirty="0"/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pic>
        <p:nvPicPr>
          <p:cNvPr id="40966" name="Picture 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133600"/>
            <a:ext cx="5818831" cy="3505200"/>
          </a:xfrm>
          <a:prstGeom prst="rect">
            <a:avLst/>
          </a:prstGeom>
          <a:noFill/>
        </p:spPr>
      </p:pic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914400" y="5791200"/>
            <a:ext cx="4114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Effect of rebound no. R on weathered rock surface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1" name="Picture 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1905000"/>
            <a:ext cx="1752600" cy="1171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5410200" y="3248025"/>
            <a:ext cx="37338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Weathered sample (Grade II to III): R = JCS 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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UCS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		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  Fresh sample (Grade I): R = JCS 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UCS</a:t>
            </a:r>
            <a:endParaRPr kumimoji="0" lang="en-US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4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SY" dirty="0" smtClean="0"/>
              <a:t>تجربة تحمل التشرب</a:t>
            </a:r>
            <a:br>
              <a:rPr lang="ar-SY" dirty="0" smtClean="0"/>
            </a:br>
            <a:r>
              <a:rPr lang="ar-SY" dirty="0" smtClean="0"/>
              <a:t> </a:t>
            </a:r>
            <a:r>
              <a:rPr lang="en-US" dirty="0" smtClean="0"/>
              <a:t>Slake's Durability Index Test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ar-SY" dirty="0" smtClean="0"/>
              <a:t>يجرى هذا الاختبار لمعرفة مقاومة الصخر لتفتت و ضعف المقاومة عند التعرض للرطوبة و الجفاف (العوامل الجوية).</a:t>
            </a:r>
            <a:endParaRPr lang="en-US" dirty="0" smtClean="0"/>
          </a:p>
          <a:p>
            <a:r>
              <a:rPr lang="ar-SY" dirty="0" smtClean="0"/>
              <a:t>يتم نقع العينات بالماء وتحرك لمدة محددة بشكل دائري بحيث تتعرض للجفاف و الرطوبة بشكل متناوب و يقاس الفاقد الوزني بعد انتهاء التجربة.</a:t>
            </a:r>
            <a:endParaRPr lang="en-US" dirty="0" smtClean="0"/>
          </a:p>
          <a:p>
            <a:r>
              <a:rPr lang="ar-SY" dirty="0" smtClean="0"/>
              <a:t>كلما زاد الفاقد ازدادت قابلية الصخر للاهتراء بالعوامل الجوية</a:t>
            </a:r>
            <a:endParaRPr lang="en-US" dirty="0" smtClean="0"/>
          </a:p>
          <a:p>
            <a:endParaRPr lang="ar-S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8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 fontScale="90000"/>
          </a:bodyPr>
          <a:lstStyle/>
          <a:p>
            <a:pPr algn="r"/>
            <a:r>
              <a:rPr lang="ar-SY" dirty="0" smtClean="0"/>
              <a:t>تجربة تحمل التشرب</a:t>
            </a:r>
            <a:br>
              <a:rPr lang="ar-SY" dirty="0" smtClean="0"/>
            </a:br>
            <a:r>
              <a:rPr lang="ar-SY" dirty="0" smtClean="0"/>
              <a:t> </a:t>
            </a:r>
            <a:r>
              <a:rPr lang="en-US" dirty="0" smtClean="0"/>
              <a:t>Slake's Durability Index Test</a:t>
            </a:r>
            <a:endParaRPr lang="ar-SY" dirty="0"/>
          </a:p>
        </p:txBody>
      </p:sp>
      <p:pic>
        <p:nvPicPr>
          <p:cNvPr id="4198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4114800"/>
            <a:ext cx="2743200" cy="2066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985" name="Picture 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676400"/>
            <a:ext cx="3171825" cy="2047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457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Y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91" name="Picture 9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752600"/>
            <a:ext cx="2143125" cy="200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990" name="Picture 9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4200" y="2895600"/>
            <a:ext cx="2209800" cy="200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989" name="Picture 9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2000" y="4648200"/>
            <a:ext cx="2190750" cy="2019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6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ar-SY" sz="3600" dirty="0" smtClean="0"/>
              <a:t>تجربة الشد غير المباشر (برازيل)</a:t>
            </a:r>
            <a:br>
              <a:rPr lang="ar-SY" sz="3600" dirty="0" smtClean="0"/>
            </a:br>
            <a:r>
              <a:rPr lang="ar-SY" sz="3600" dirty="0" smtClean="0"/>
              <a:t> </a:t>
            </a:r>
            <a:r>
              <a:rPr lang="en-US" sz="3600" dirty="0" smtClean="0"/>
              <a:t>Brazilian/ Indirect Tensile Strength Test</a:t>
            </a:r>
            <a:endParaRPr lang="ar-SY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ar-SY" dirty="0" smtClean="0"/>
              <a:t>تجرى هذه التجربة للحصول على مقاومة الشد المحورية للصخر بطريقة غير مباشرة.</a:t>
            </a:r>
            <a:endParaRPr lang="en-US" dirty="0" smtClean="0"/>
          </a:p>
          <a:p>
            <a:r>
              <a:rPr lang="ar-SY" dirty="0" smtClean="0"/>
              <a:t>تستخدم عينات بشكل أقراص بسماكة </a:t>
            </a:r>
            <a:r>
              <a:rPr lang="en-US" dirty="0" smtClean="0"/>
              <a:t>t = 0.5D</a:t>
            </a:r>
            <a:r>
              <a:rPr lang="ar-SY" dirty="0" smtClean="0"/>
              <a:t> </a:t>
            </a:r>
          </a:p>
          <a:p>
            <a:pPr algn="ctr">
              <a:buNone/>
            </a:pPr>
            <a:r>
              <a:rPr lang="ar-SY" dirty="0" smtClean="0"/>
              <a:t>حيث </a:t>
            </a:r>
            <a:r>
              <a:rPr lang="en-US" dirty="0" smtClean="0"/>
              <a:t>D</a:t>
            </a:r>
            <a:r>
              <a:rPr lang="ar-SY" dirty="0" smtClean="0"/>
              <a:t> قطر العينة.</a:t>
            </a:r>
          </a:p>
          <a:p>
            <a:r>
              <a:rPr lang="ar-SY" dirty="0" smtClean="0"/>
              <a:t>وتطبق حمولة ضاغطة وتنهار العينة بشكل قطري.</a:t>
            </a:r>
            <a:endParaRPr lang="en-US" dirty="0" smtClean="0"/>
          </a:p>
          <a:p>
            <a:r>
              <a:rPr lang="ar-SY" dirty="0" smtClean="0"/>
              <a:t>وتعطى قيمة مقاومة الشد بالعلاقة :</a:t>
            </a:r>
            <a:endParaRPr lang="en-US" dirty="0" smtClean="0"/>
          </a:p>
          <a:p>
            <a:pPr algn="ctr">
              <a:buNone/>
            </a:pPr>
            <a:r>
              <a:rPr lang="en-US" b="1" dirty="0" smtClean="0"/>
              <a:t>T = [0.636P / d t]</a:t>
            </a:r>
            <a:endParaRPr lang="en-US" dirty="0" smtClean="0"/>
          </a:p>
          <a:p>
            <a:pPr>
              <a:buNone/>
            </a:pPr>
            <a:r>
              <a:rPr lang="ar-SY" dirty="0" smtClean="0"/>
              <a:t>حيث </a:t>
            </a:r>
            <a:r>
              <a:rPr lang="en-US" dirty="0" smtClean="0"/>
              <a:t>P</a:t>
            </a:r>
            <a:r>
              <a:rPr lang="ar-SY" dirty="0" smtClean="0"/>
              <a:t> قوى الضغط عند الانهيار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8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Y" dirty="0" smtClean="0"/>
              <a:t>أشكال العينات الصخرية</a:t>
            </a:r>
            <a:endParaRPr lang="ar-SY" dirty="0"/>
          </a:p>
        </p:txBody>
      </p:sp>
      <p:pic>
        <p:nvPicPr>
          <p:cNvPr id="1028" name="Picture 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1752600"/>
            <a:ext cx="1733550" cy="1162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3657600"/>
            <a:ext cx="1752600" cy="1162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828800"/>
            <a:ext cx="6400800" cy="1514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5" name="Picture 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191000"/>
            <a:ext cx="6334125" cy="1495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619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7391400" y="5105400"/>
            <a:ext cx="13716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Y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كتل غير نظامية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5210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Y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1676400" y="3581400"/>
            <a:ext cx="426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Y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عينات لبية 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Core Sample</a:t>
            </a:r>
            <a:r>
              <a:rPr kumimoji="0" lang="ar-SY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تؤخذ بالحفر الدوار</a:t>
            </a:r>
            <a:endParaRPr kumimoji="0" lang="ar-SY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6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Autofit/>
          </a:bodyPr>
          <a:lstStyle/>
          <a:p>
            <a:pPr algn="r"/>
            <a:r>
              <a:rPr lang="ar-SY" sz="3600" dirty="0" smtClean="0"/>
              <a:t>تجربة الشد غير المباشر (برازيل)</a:t>
            </a:r>
            <a:br>
              <a:rPr lang="ar-SY" sz="3600" dirty="0" smtClean="0"/>
            </a:br>
            <a:r>
              <a:rPr lang="ar-SY" sz="3600" dirty="0" smtClean="0"/>
              <a:t> </a:t>
            </a:r>
            <a:r>
              <a:rPr lang="en-US" sz="3600" dirty="0" smtClean="0"/>
              <a:t>Brazilian/ Indirect Tensile Strength Test</a:t>
            </a:r>
            <a:endParaRPr lang="ar-SY" sz="3600" dirty="0"/>
          </a:p>
        </p:txBody>
      </p:sp>
      <p:pic>
        <p:nvPicPr>
          <p:cNvPr id="44034" name="Picture 16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5867400" y="1828800"/>
            <a:ext cx="2667000" cy="2000250"/>
          </a:xfrm>
          <a:prstGeom prst="rect">
            <a:avLst/>
          </a:prstGeom>
          <a:noFill/>
        </p:spPr>
      </p:pic>
      <p:pic>
        <p:nvPicPr>
          <p:cNvPr id="44033" name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4038600"/>
            <a:ext cx="2695575" cy="2009775"/>
          </a:xfrm>
          <a:prstGeom prst="rect">
            <a:avLst/>
          </a:prstGeom>
          <a:noFill/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2457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8" name="Picture 1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1828800"/>
            <a:ext cx="3048000" cy="1704975"/>
          </a:xfrm>
          <a:prstGeom prst="rect">
            <a:avLst/>
          </a:prstGeom>
          <a:noFill/>
        </p:spPr>
      </p:pic>
      <p:pic>
        <p:nvPicPr>
          <p:cNvPr id="44037" name="Picture 10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4648200"/>
            <a:ext cx="2124075" cy="1695450"/>
          </a:xfrm>
          <a:prstGeom prst="rect">
            <a:avLst/>
          </a:prstGeom>
          <a:noFill/>
        </p:spPr>
      </p:pic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0" y="2162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381000" y="3048000"/>
            <a:ext cx="2087562" cy="3384550"/>
            <a:chOff x="-228600" y="2895600"/>
            <a:chExt cx="2087562" cy="3384550"/>
          </a:xfrm>
        </p:grpSpPr>
        <p:grpSp>
          <p:nvGrpSpPr>
            <p:cNvPr id="18" name="Group 9"/>
            <p:cNvGrpSpPr>
              <a:grpSpLocks/>
            </p:cNvGrpSpPr>
            <p:nvPr/>
          </p:nvGrpSpPr>
          <p:grpSpPr bwMode="auto">
            <a:xfrm>
              <a:off x="-228600" y="2895600"/>
              <a:ext cx="2087562" cy="3384550"/>
              <a:chOff x="2028" y="1843"/>
              <a:chExt cx="1315" cy="2132"/>
            </a:xfrm>
          </p:grpSpPr>
          <p:sp>
            <p:nvSpPr>
              <p:cNvPr id="19" name="Oval 4"/>
              <p:cNvSpPr>
                <a:spLocks noChangeArrowheads="1"/>
              </p:cNvSpPr>
              <p:nvPr/>
            </p:nvSpPr>
            <p:spPr bwMode="auto">
              <a:xfrm>
                <a:off x="2028" y="2251"/>
                <a:ext cx="1315" cy="131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Y"/>
              </a:p>
            </p:txBody>
          </p:sp>
          <p:sp>
            <p:nvSpPr>
              <p:cNvPr id="20" name="Line 5"/>
              <p:cNvSpPr>
                <a:spLocks noChangeShapeType="1"/>
              </p:cNvSpPr>
              <p:nvPr/>
            </p:nvSpPr>
            <p:spPr bwMode="auto">
              <a:xfrm>
                <a:off x="2699" y="1843"/>
                <a:ext cx="0" cy="408"/>
              </a:xfrm>
              <a:prstGeom prst="line">
                <a:avLst/>
              </a:prstGeom>
              <a:noFill/>
              <a:ln w="920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ar-SY"/>
              </a:p>
            </p:txBody>
          </p:sp>
          <p:sp>
            <p:nvSpPr>
              <p:cNvPr id="21" name="Line 6"/>
              <p:cNvSpPr>
                <a:spLocks noChangeShapeType="1"/>
              </p:cNvSpPr>
              <p:nvPr/>
            </p:nvSpPr>
            <p:spPr bwMode="auto">
              <a:xfrm flipV="1">
                <a:off x="2699" y="3566"/>
                <a:ext cx="0" cy="409"/>
              </a:xfrm>
              <a:prstGeom prst="line">
                <a:avLst/>
              </a:prstGeom>
              <a:noFill/>
              <a:ln w="920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ar-SY"/>
              </a:p>
            </p:txBody>
          </p:sp>
          <p:sp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2675" y="2251"/>
                <a:ext cx="53" cy="1315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31" y="135"/>
                  </a:cxn>
                  <a:cxn ang="0">
                    <a:pos x="24" y="227"/>
                  </a:cxn>
                  <a:cxn ang="0">
                    <a:pos x="50" y="410"/>
                  </a:cxn>
                  <a:cxn ang="0">
                    <a:pos x="4" y="602"/>
                  </a:cxn>
                  <a:cxn ang="0">
                    <a:pos x="24" y="816"/>
                  </a:cxn>
                  <a:cxn ang="0">
                    <a:pos x="22" y="931"/>
                  </a:cxn>
                  <a:cxn ang="0">
                    <a:pos x="13" y="1077"/>
                  </a:cxn>
                  <a:cxn ang="0">
                    <a:pos x="24" y="1224"/>
                  </a:cxn>
                  <a:cxn ang="0">
                    <a:pos x="24" y="1315"/>
                  </a:cxn>
                </a:cxnLst>
                <a:rect l="0" t="0" r="r" b="b"/>
                <a:pathLst>
                  <a:path w="53" h="1315">
                    <a:moveTo>
                      <a:pt x="24" y="0"/>
                    </a:moveTo>
                    <a:cubicBezTo>
                      <a:pt x="25" y="22"/>
                      <a:pt x="31" y="97"/>
                      <a:pt x="31" y="135"/>
                    </a:cubicBezTo>
                    <a:cubicBezTo>
                      <a:pt x="31" y="173"/>
                      <a:pt x="21" y="181"/>
                      <a:pt x="24" y="227"/>
                    </a:cubicBezTo>
                    <a:cubicBezTo>
                      <a:pt x="27" y="273"/>
                      <a:pt x="53" y="348"/>
                      <a:pt x="50" y="410"/>
                    </a:cubicBezTo>
                    <a:cubicBezTo>
                      <a:pt x="47" y="472"/>
                      <a:pt x="8" y="534"/>
                      <a:pt x="4" y="602"/>
                    </a:cubicBezTo>
                    <a:cubicBezTo>
                      <a:pt x="0" y="670"/>
                      <a:pt x="21" y="761"/>
                      <a:pt x="24" y="816"/>
                    </a:cubicBezTo>
                    <a:cubicBezTo>
                      <a:pt x="27" y="871"/>
                      <a:pt x="24" y="888"/>
                      <a:pt x="22" y="931"/>
                    </a:cubicBezTo>
                    <a:cubicBezTo>
                      <a:pt x="20" y="974"/>
                      <a:pt x="13" y="1028"/>
                      <a:pt x="13" y="1077"/>
                    </a:cubicBezTo>
                    <a:cubicBezTo>
                      <a:pt x="13" y="1126"/>
                      <a:pt x="22" y="1184"/>
                      <a:pt x="24" y="1224"/>
                    </a:cubicBezTo>
                    <a:cubicBezTo>
                      <a:pt x="26" y="1264"/>
                      <a:pt x="24" y="1300"/>
                      <a:pt x="24" y="131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ar-SY"/>
              </a:p>
            </p:txBody>
          </p:sp>
        </p:grpSp>
        <p:grpSp>
          <p:nvGrpSpPr>
            <p:cNvPr id="23" name="Group 11"/>
            <p:cNvGrpSpPr>
              <a:grpSpLocks/>
            </p:cNvGrpSpPr>
            <p:nvPr/>
          </p:nvGrpSpPr>
          <p:grpSpPr bwMode="auto">
            <a:xfrm>
              <a:off x="44450" y="4575175"/>
              <a:ext cx="1584325" cy="1587"/>
              <a:chOff x="2200" y="2901"/>
              <a:chExt cx="998" cy="1"/>
            </a:xfrm>
          </p:grpSpPr>
          <p:sp>
            <p:nvSpPr>
              <p:cNvPr id="24" name="Line 8"/>
              <p:cNvSpPr>
                <a:spLocks noChangeShapeType="1"/>
              </p:cNvSpPr>
              <p:nvPr/>
            </p:nvSpPr>
            <p:spPr bwMode="auto">
              <a:xfrm flipH="1" flipV="1">
                <a:off x="2200" y="2901"/>
                <a:ext cx="408" cy="1"/>
              </a:xfrm>
              <a:prstGeom prst="line">
                <a:avLst/>
              </a:prstGeom>
              <a:noFill/>
              <a:ln w="92075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ar-SY"/>
              </a:p>
            </p:txBody>
          </p:sp>
          <p:sp>
            <p:nvSpPr>
              <p:cNvPr id="25" name="Line 10"/>
              <p:cNvSpPr>
                <a:spLocks noChangeShapeType="1"/>
              </p:cNvSpPr>
              <p:nvPr/>
            </p:nvSpPr>
            <p:spPr bwMode="auto">
              <a:xfrm flipV="1">
                <a:off x="2789" y="2901"/>
                <a:ext cx="409" cy="0"/>
              </a:xfrm>
              <a:prstGeom prst="line">
                <a:avLst/>
              </a:prstGeom>
              <a:noFill/>
              <a:ln w="92075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ar-SY"/>
              </a:p>
            </p:txBody>
          </p:sp>
        </p:grpSp>
      </p:grp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1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Y" dirty="0" smtClean="0"/>
              <a:t>تجربة الاهتراء </a:t>
            </a:r>
            <a:r>
              <a:rPr lang="en-US" dirty="0" smtClean="0"/>
              <a:t>Abrasion Test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ar-SY" dirty="0" smtClean="0"/>
              <a:t>تجرى التجربة على عينة بشكل قرص حيث توضع على صحن اهتراء (خشن) دوار لمدة محددة و بسرعة محددة و يقاس الفاقد الوزني بعد انتهاء التجربة.</a:t>
            </a:r>
            <a:endParaRPr lang="en-US" dirty="0" smtClean="0"/>
          </a:p>
          <a:p>
            <a:endParaRPr lang="ar-S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8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Y" dirty="0" smtClean="0"/>
              <a:t>امتصاص الماء </a:t>
            </a:r>
            <a:r>
              <a:rPr lang="en-US" dirty="0" smtClean="0"/>
              <a:t>Absorption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ar-SY" dirty="0" smtClean="0"/>
              <a:t>الامتصاص يعبر عن كمية الماء التي تمتصها عينة جافة من الصخر خلال </a:t>
            </a:r>
            <a:r>
              <a:rPr lang="en-US" dirty="0" smtClean="0"/>
              <a:t>48</a:t>
            </a:r>
            <a:r>
              <a:rPr lang="ar-SY" dirty="0" smtClean="0"/>
              <a:t> ساعة من النقع، و تعبر عن مسامية العينة</a:t>
            </a:r>
            <a:endParaRPr lang="en-US" dirty="0" smtClean="0"/>
          </a:p>
          <a:p>
            <a:endParaRPr lang="ar-S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400800" y="1202417"/>
            <a:ext cx="2667000" cy="365125"/>
          </a:xfrm>
        </p:spPr>
        <p:txBody>
          <a:bodyPr/>
          <a:lstStyle/>
          <a:p>
            <a:fld id="{BE547FDD-5D73-4D76-B9FB-E73357BD10D8}" type="datetime1">
              <a:rPr lang="en-US" smtClean="0">
                <a:solidFill>
                  <a:schemeClr val="bg1">
                    <a:lumMod val="95000"/>
                  </a:schemeClr>
                </a:solidFill>
              </a:rPr>
              <a:pPr/>
              <a:t>7/21/2010</a:t>
            </a:fld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838200" y="1201056"/>
            <a:ext cx="5421083" cy="365125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Damascus university/ Geotechnical Department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Y" dirty="0" smtClean="0"/>
              <a:t>التجارب المخبرية على العينات الصخرية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ar-SY" dirty="0" smtClean="0"/>
              <a:t>الضغط أحادي المحور </a:t>
            </a:r>
            <a:r>
              <a:rPr lang="en-US" dirty="0" err="1" smtClean="0"/>
              <a:t>Uni</a:t>
            </a:r>
            <a:r>
              <a:rPr lang="en-US" dirty="0" smtClean="0"/>
              <a:t>-axial Compressive Strength</a:t>
            </a:r>
            <a:endParaRPr lang="ar-SY" dirty="0" smtClean="0"/>
          </a:p>
          <a:p>
            <a:r>
              <a:rPr lang="ar-SY" dirty="0" smtClean="0"/>
              <a:t>الكسر النقطي </a:t>
            </a:r>
            <a:r>
              <a:rPr lang="en-US" dirty="0" smtClean="0"/>
              <a:t>Point load Test</a:t>
            </a:r>
            <a:endParaRPr lang="ar-SY" dirty="0" smtClean="0"/>
          </a:p>
          <a:p>
            <a:r>
              <a:rPr lang="ar-SY" dirty="0" smtClean="0"/>
              <a:t>مطرقة شميدت </a:t>
            </a:r>
            <a:r>
              <a:rPr lang="en-US" dirty="0" smtClean="0"/>
              <a:t>Schmidt Hammer</a:t>
            </a:r>
            <a:endParaRPr lang="ar-SY" dirty="0" smtClean="0"/>
          </a:p>
          <a:p>
            <a:r>
              <a:rPr lang="ar-SY" dirty="0" smtClean="0"/>
              <a:t>تجربة تحمل التشرب </a:t>
            </a:r>
            <a:r>
              <a:rPr lang="en-US" dirty="0" smtClean="0"/>
              <a:t>Slake's Durability Test</a:t>
            </a:r>
            <a:endParaRPr lang="ar-SY" dirty="0" smtClean="0"/>
          </a:p>
          <a:p>
            <a:r>
              <a:rPr lang="ar-SY" dirty="0" smtClean="0"/>
              <a:t>تجربة الشد غير المباشر </a:t>
            </a:r>
            <a:r>
              <a:rPr lang="en-US" dirty="0" smtClean="0"/>
              <a:t>Indirect Tensile Strength</a:t>
            </a:r>
            <a:endParaRPr lang="ar-SY" dirty="0" smtClean="0"/>
          </a:p>
          <a:p>
            <a:r>
              <a:rPr lang="ar-SY" dirty="0" smtClean="0"/>
              <a:t>تجربة الاهتراء </a:t>
            </a:r>
            <a:r>
              <a:rPr lang="en-US" dirty="0" smtClean="0"/>
              <a:t>Abrasion Test</a:t>
            </a:r>
          </a:p>
          <a:p>
            <a:r>
              <a:rPr lang="ar-SY" dirty="0" smtClean="0"/>
              <a:t>تجربة متصاص الماء </a:t>
            </a:r>
            <a:r>
              <a:rPr lang="en-US" dirty="0" smtClean="0"/>
              <a:t>Absorption</a:t>
            </a:r>
          </a:p>
          <a:p>
            <a:endParaRPr lang="en-US" dirty="0" smtClean="0"/>
          </a:p>
          <a:p>
            <a:endParaRPr lang="ar-S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ar-SY" sz="2800" dirty="0" smtClean="0"/>
              <a:t>الضغط أحادي المحور (غير المحصور)</a:t>
            </a:r>
            <a:br>
              <a:rPr lang="ar-SY" sz="2800" dirty="0" smtClean="0"/>
            </a:br>
            <a:r>
              <a:rPr lang="en-US" sz="2800" dirty="0" err="1" smtClean="0"/>
              <a:t>Uniaxial</a:t>
            </a:r>
            <a:r>
              <a:rPr lang="en-US" sz="2800" dirty="0" smtClean="0"/>
              <a:t> Compressive Test (Unconfined Compression)</a:t>
            </a:r>
            <a:endParaRPr lang="ar-SY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ar-SY" dirty="0" smtClean="0"/>
              <a:t>عينات اسطوانية </a:t>
            </a:r>
            <a:r>
              <a:rPr lang="en-US" dirty="0" smtClean="0"/>
              <a:t>H&gt;2D</a:t>
            </a:r>
            <a:endParaRPr lang="ar-SY" dirty="0" smtClean="0"/>
          </a:p>
          <a:p>
            <a:r>
              <a:rPr lang="ar-SY" dirty="0" smtClean="0"/>
              <a:t>تقاس التشوهات الطولية و العرضية مع الاجهاد المحوري</a:t>
            </a:r>
          </a:p>
          <a:p>
            <a:endParaRPr lang="ar-SY" dirty="0" smtClean="0"/>
          </a:p>
          <a:p>
            <a:endParaRPr lang="ar-SY" dirty="0"/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048000"/>
            <a:ext cx="4423999" cy="3297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9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ar-SY" dirty="0" smtClean="0"/>
              <a:t>يمكن استخدام </a:t>
            </a:r>
            <a:r>
              <a:rPr lang="en-US" i="1" dirty="0" smtClean="0"/>
              <a:t>UC</a:t>
            </a:r>
            <a:r>
              <a:rPr lang="ar-SY" dirty="0" smtClean="0"/>
              <a:t> لتقييم درجة التماسك في الصخر باستخدام المخطط التالي: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/>
          <a:srcRect r="34541" b="11224"/>
          <a:stretch>
            <a:fillRect/>
          </a:stretch>
        </p:blipFill>
        <p:spPr bwMode="auto">
          <a:xfrm>
            <a:off x="1219200" y="2209800"/>
            <a:ext cx="3452514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495800" y="3962400"/>
            <a:ext cx="4038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Y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العلاقة بين التماسك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Consistency</a:t>
            </a:r>
            <a:r>
              <a:rPr kumimoji="0" lang="ar-SY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و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Uc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100 psi = 6.8 kg/cm</a:t>
            </a:r>
            <a:r>
              <a:rPr kumimoji="0" lang="en-US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= 689.5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kN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/m</a:t>
            </a:r>
            <a:r>
              <a:rPr kumimoji="0" lang="en-US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2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Autofit/>
          </a:bodyPr>
          <a:lstStyle/>
          <a:p>
            <a:pPr algn="r"/>
            <a:r>
              <a:rPr lang="ar-SY" sz="2800" dirty="0" smtClean="0"/>
              <a:t>الضغط أحادي المحور (غير المحصور)</a:t>
            </a:r>
            <a:br>
              <a:rPr lang="ar-SY" sz="2800" dirty="0" smtClean="0"/>
            </a:br>
            <a:r>
              <a:rPr lang="en-US" sz="2800" dirty="0" err="1" smtClean="0"/>
              <a:t>Uniaxial</a:t>
            </a:r>
            <a:r>
              <a:rPr lang="en-US" sz="2800" dirty="0" smtClean="0"/>
              <a:t> Compressive Test (Unconfined Compression)</a:t>
            </a:r>
            <a:endParaRPr lang="ar-SY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1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Autofit/>
          </a:bodyPr>
          <a:lstStyle/>
          <a:p>
            <a:pPr algn="r"/>
            <a:r>
              <a:rPr lang="ar-SY" sz="2800" dirty="0" smtClean="0"/>
              <a:t>الضغط أحادي المحور (غير المحصور)</a:t>
            </a:r>
            <a:br>
              <a:rPr lang="ar-SY" sz="2800" dirty="0" smtClean="0"/>
            </a:br>
            <a:r>
              <a:rPr lang="en-US" sz="2800" dirty="0" err="1" smtClean="0"/>
              <a:t>Uniaxial</a:t>
            </a:r>
            <a:r>
              <a:rPr lang="en-US" sz="2800" dirty="0" smtClean="0"/>
              <a:t> Compressive Test (Unconfined Compression)</a:t>
            </a:r>
            <a:endParaRPr lang="ar-SY" sz="2800" dirty="0"/>
          </a:p>
        </p:txBody>
      </p:sp>
      <p:pic>
        <p:nvPicPr>
          <p:cNvPr id="307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209800"/>
            <a:ext cx="2171700" cy="161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209800"/>
            <a:ext cx="2171700" cy="161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2209800"/>
            <a:ext cx="2171700" cy="161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4152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000" y="3962400"/>
            <a:ext cx="20574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dirty="0" smtClean="0"/>
              <a:t>عينات اسطوانية مجهزة بمقاييس للتشوهات الطولية و العرضية (القطرية)</a:t>
            </a:r>
            <a:endParaRPr lang="ar-SY" dirty="0"/>
          </a:p>
        </p:txBody>
      </p:sp>
      <p:sp>
        <p:nvSpPr>
          <p:cNvPr id="17" name="TextBox 16"/>
          <p:cNvSpPr txBox="1"/>
          <p:nvPr/>
        </p:nvSpPr>
        <p:spPr>
          <a:xfrm>
            <a:off x="3505200" y="3962400"/>
            <a:ext cx="20574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dirty="0" smtClean="0"/>
              <a:t>رقائق الكترونية لقياس التشوهات</a:t>
            </a:r>
          </a:p>
          <a:p>
            <a:pPr algn="ctr"/>
            <a:r>
              <a:rPr lang="en-US" dirty="0" smtClean="0"/>
              <a:t>20 – 30 mm</a:t>
            </a:r>
            <a:endParaRPr lang="ar-SY" dirty="0"/>
          </a:p>
        </p:txBody>
      </p:sp>
      <p:sp>
        <p:nvSpPr>
          <p:cNvPr id="18" name="TextBox 17"/>
          <p:cNvSpPr txBox="1"/>
          <p:nvPr/>
        </p:nvSpPr>
        <p:spPr>
          <a:xfrm>
            <a:off x="6400800" y="3962400"/>
            <a:ext cx="20574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dirty="0" smtClean="0"/>
              <a:t>مقياسيين للتشوهات</a:t>
            </a:r>
          </a:p>
          <a:p>
            <a:pPr algn="ctr"/>
            <a:r>
              <a:rPr lang="ar-SY" dirty="0" smtClean="0"/>
              <a:t>شاقولي ، أفقي</a:t>
            </a:r>
            <a:endParaRPr lang="ar-SY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9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286000"/>
            <a:ext cx="3848100" cy="269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1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2667000"/>
            <a:ext cx="2543175" cy="1971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447800" y="5105400"/>
            <a:ext cx="2057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dirty="0" smtClean="0"/>
              <a:t>سطوح الانهيار</a:t>
            </a:r>
            <a:endParaRPr lang="ar-SY" dirty="0"/>
          </a:p>
        </p:txBody>
      </p:sp>
      <p:sp>
        <p:nvSpPr>
          <p:cNvPr id="8" name="TextBox 7"/>
          <p:cNvSpPr txBox="1"/>
          <p:nvPr/>
        </p:nvSpPr>
        <p:spPr>
          <a:xfrm>
            <a:off x="5943600" y="4953000"/>
            <a:ext cx="2057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dirty="0" smtClean="0"/>
              <a:t>شكل الانهيار</a:t>
            </a:r>
            <a:endParaRPr lang="ar-SY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Autofit/>
          </a:bodyPr>
          <a:lstStyle/>
          <a:p>
            <a:pPr algn="r"/>
            <a:r>
              <a:rPr lang="ar-SY" sz="2800" dirty="0" smtClean="0"/>
              <a:t>الضغط أحادي المحور (غير المحصور)</a:t>
            </a:r>
            <a:br>
              <a:rPr lang="ar-SY" sz="2800" dirty="0" smtClean="0"/>
            </a:br>
            <a:r>
              <a:rPr lang="en-US" sz="2800" dirty="0" err="1" smtClean="0"/>
              <a:t>Uniaxial</a:t>
            </a:r>
            <a:r>
              <a:rPr lang="en-US" sz="2800" dirty="0" smtClean="0"/>
              <a:t> Compressive Test (Unconfined Compression)</a:t>
            </a:r>
            <a:endParaRPr lang="ar-SY" sz="28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4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Y" dirty="0" smtClean="0"/>
              <a:t>التحميل النقطي  </a:t>
            </a:r>
            <a:r>
              <a:rPr lang="en-US" dirty="0" smtClean="0"/>
              <a:t>Point Load Test</a:t>
            </a:r>
            <a:endParaRPr lang="ar-SY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ar-SY" dirty="0" smtClean="0"/>
              <a:t>تطبق الحمولة بواسطة ذروة مخروط</a:t>
            </a:r>
          </a:p>
          <a:p>
            <a:r>
              <a:rPr lang="ar-SY" dirty="0" smtClean="0"/>
              <a:t>الجهاز خفيف قابل للنقل و يستعمل في المخبر و الحقل.</a:t>
            </a:r>
          </a:p>
          <a:p>
            <a:r>
              <a:rPr lang="ar-SY" dirty="0" smtClean="0"/>
              <a:t>يمكن اختبار عينات اسطوانية أو غير منتظمة</a:t>
            </a:r>
          </a:p>
          <a:p>
            <a:endParaRPr lang="ar-SY" dirty="0" smtClean="0"/>
          </a:p>
          <a:p>
            <a:r>
              <a:rPr lang="ar-SY" dirty="0" smtClean="0"/>
              <a:t>تحسب قرينة الكسر النقطي </a:t>
            </a:r>
            <a:r>
              <a:rPr lang="en-US" dirty="0" smtClean="0"/>
              <a:t>Point-Load Index Is</a:t>
            </a:r>
            <a:endParaRPr lang="ar-SY" dirty="0" smtClean="0"/>
          </a:p>
          <a:p>
            <a:endParaRPr lang="ar-SY" dirty="0" smtClean="0"/>
          </a:p>
          <a:p>
            <a:endParaRPr lang="ar-SY" dirty="0" smtClean="0"/>
          </a:p>
          <a:p>
            <a:endParaRPr lang="ar-SY" dirty="0" smtClean="0"/>
          </a:p>
          <a:p>
            <a:r>
              <a:rPr lang="ar-SY" dirty="0" smtClean="0"/>
              <a:t>يفضل أن تكون العينات الاسطوانية بقطر </a:t>
            </a:r>
            <a:r>
              <a:rPr lang="en-US" dirty="0" smtClean="0"/>
              <a:t>50 mm</a:t>
            </a:r>
            <a:endParaRPr lang="ar-SY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886200" y="4114800"/>
            <a:ext cx="1143000" cy="8740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ar-SY" dirty="0" smtClean="0"/>
              <a:t>تستخدم قرينة الكسر النقطي </a:t>
            </a:r>
            <a:r>
              <a:rPr lang="en-US" dirty="0" smtClean="0"/>
              <a:t>Is</a:t>
            </a:r>
            <a:r>
              <a:rPr lang="ar-SY" dirty="0" smtClean="0"/>
              <a:t> لتقدير قيمة </a:t>
            </a:r>
            <a:r>
              <a:rPr lang="en-US" dirty="0" err="1" smtClean="0"/>
              <a:t>Uc</a:t>
            </a:r>
            <a:r>
              <a:rPr lang="ar-SY" dirty="0" smtClean="0"/>
              <a:t> باستخدام العلاقة التالية:</a:t>
            </a:r>
          </a:p>
          <a:p>
            <a:endParaRPr lang="ar-SY" dirty="0" smtClean="0"/>
          </a:p>
          <a:p>
            <a:r>
              <a:rPr lang="ar-SY" dirty="0" smtClean="0"/>
              <a:t>وذلك من أجل قطر </a:t>
            </a:r>
            <a:r>
              <a:rPr lang="en-US" dirty="0" smtClean="0"/>
              <a:t>50 mm</a:t>
            </a:r>
          </a:p>
          <a:p>
            <a:r>
              <a:rPr lang="ar-SY" dirty="0" smtClean="0"/>
              <a:t>وفي حال قطر العينة لا يساوي </a:t>
            </a:r>
            <a:r>
              <a:rPr lang="en-US" dirty="0" smtClean="0"/>
              <a:t>50 mm</a:t>
            </a:r>
            <a:r>
              <a:rPr lang="ar-SY" dirty="0" smtClean="0"/>
              <a:t> تستخدم العلاقة التالية لحساب القرينة المكافئة لقطر </a:t>
            </a:r>
            <a:r>
              <a:rPr lang="en-US" dirty="0" smtClean="0"/>
              <a:t>50 mm</a:t>
            </a:r>
          </a:p>
          <a:p>
            <a:endParaRPr lang="ar-SY" dirty="0" smtClean="0"/>
          </a:p>
          <a:p>
            <a:endParaRPr lang="ar-SY" dirty="0" smtClean="0"/>
          </a:p>
          <a:p>
            <a:r>
              <a:rPr lang="ar-SY" dirty="0" smtClean="0"/>
              <a:t>كما يمكن استعمال المخطط التالي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ar-SY" dirty="0" smtClean="0"/>
              <a:t>التحميل النقطي  </a:t>
            </a:r>
            <a:r>
              <a:rPr lang="en-US" dirty="0" smtClean="0"/>
              <a:t>Point Load Test</a:t>
            </a:r>
            <a:endParaRPr lang="ar-SY" dirty="0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886200" y="2438400"/>
            <a:ext cx="1295400" cy="425356"/>
          </a:xfrm>
          <a:prstGeom prst="rect">
            <a:avLst/>
          </a:prstGeom>
          <a:noFill/>
          <a:ln>
            <a:noFill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Y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124200" y="4419600"/>
            <a:ext cx="2633395" cy="86439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2" name="Date Placeholder 5"/>
          <p:cNvSpPr txBox="1">
            <a:spLocks/>
          </p:cNvSpPr>
          <p:nvPr/>
        </p:nvSpPr>
        <p:spPr>
          <a:xfrm>
            <a:off x="6400800" y="1202417"/>
            <a:ext cx="2667000" cy="365125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547FDD-5D73-4D76-B9FB-E73357BD10D8}" type="datetime1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7/21/2010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6"/>
          <p:cNvSpPr txBox="1">
            <a:spLocks/>
          </p:cNvSpPr>
          <p:nvPr/>
        </p:nvSpPr>
        <p:spPr>
          <a:xfrm>
            <a:off x="838200" y="1201056"/>
            <a:ext cx="5421083" cy="365125"/>
          </a:xfrm>
          <a:prstGeom prst="rect">
            <a:avLst/>
          </a:prstGeom>
        </p:spPr>
        <p:txBody>
          <a:bodyPr vert="horz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Damascus university/ Geotechnical Department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51</TotalTime>
  <Words>826</Words>
  <Application>Microsoft Office PowerPoint</Application>
  <PresentationFormat>On-screen Show (4:3)</PresentationFormat>
  <Paragraphs>169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Median</vt:lpstr>
      <vt:lpstr>التجارب المخبرية على الصخور</vt:lpstr>
      <vt:lpstr>أشكال العينات الصخرية</vt:lpstr>
      <vt:lpstr>التجارب المخبرية على العينات الصخرية</vt:lpstr>
      <vt:lpstr>الضغط أحادي المحور (غير المحصور) Uniaxial Compressive Test (Unconfined Compression)</vt:lpstr>
      <vt:lpstr>الضغط أحادي المحور (غير المحصور) Uniaxial Compressive Test (Unconfined Compression)</vt:lpstr>
      <vt:lpstr>الضغط أحادي المحور (غير المحصور) Uniaxial Compressive Test (Unconfined Compression)</vt:lpstr>
      <vt:lpstr>الضغط أحادي المحور (غير المحصور) Uniaxial Compressive Test (Unconfined Compression)</vt:lpstr>
      <vt:lpstr>التحميل النقطي  Point Load Test</vt:lpstr>
      <vt:lpstr>التحميل النقطي  Point Load Test</vt:lpstr>
      <vt:lpstr>التحميل النقطي  Point Load Test</vt:lpstr>
      <vt:lpstr>التحميل النقطي  Point Load Test</vt:lpstr>
      <vt:lpstr>تجربة المطرقة (الصلابة السطحية) Schmidt Hammer (surface hardness)</vt:lpstr>
      <vt:lpstr>تجربة المطرقة (الصلابة السطحية) Schmidt Hammer (surface hardness)</vt:lpstr>
      <vt:lpstr>تجربة المطرقة (الصلابة السطحية) Schmidt Hammer (surface hardness)</vt:lpstr>
      <vt:lpstr>تجربة المطرقة (الصلابة السطحية) Schmidt Hammer (surface hardness)</vt:lpstr>
      <vt:lpstr>تجربة المطرقة (الصلابة السطحية) Schmidt Hammer (surface hardness)</vt:lpstr>
      <vt:lpstr>تجربة تحمل التشرب  Slake's Durability Index Test</vt:lpstr>
      <vt:lpstr>تجربة تحمل التشرب  Slake's Durability Index Test</vt:lpstr>
      <vt:lpstr>تجربة الشد غير المباشر (برازيل)  Brazilian/ Indirect Tensile Strength Test</vt:lpstr>
      <vt:lpstr>تجربة الشد غير المباشر (برازيل)  Brazilian/ Indirect Tensile Strength Test</vt:lpstr>
      <vt:lpstr>تجربة الاهتراء Abrasion Test</vt:lpstr>
      <vt:lpstr>امتصاص الماء Absorption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التجارب المخبرية على الصخور</dc:title>
  <dc:creator>SaMeR</dc:creator>
  <cp:lastModifiedBy>SaMeR</cp:lastModifiedBy>
  <cp:revision>11</cp:revision>
  <dcterms:created xsi:type="dcterms:W3CDTF">2006-08-16T00:00:00Z</dcterms:created>
  <dcterms:modified xsi:type="dcterms:W3CDTF">2010-07-21T07:21:52Z</dcterms:modified>
</cp:coreProperties>
</file>