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23"/>
  </p:notesMasterIdLst>
  <p:sldIdLst>
    <p:sldId id="276" r:id="rId2"/>
    <p:sldId id="256" r:id="rId3"/>
    <p:sldId id="257" r:id="rId4"/>
    <p:sldId id="258" r:id="rId5"/>
    <p:sldId id="270" r:id="rId6"/>
    <p:sldId id="273" r:id="rId7"/>
    <p:sldId id="272" r:id="rId8"/>
    <p:sldId id="271" r:id="rId9"/>
    <p:sldId id="274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8" r:id="rId19"/>
    <p:sldId id="267" r:id="rId20"/>
    <p:sldId id="269" r:id="rId21"/>
    <p:sldId id="275" r:id="rId22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102" d="100"/>
          <a:sy n="102" d="100"/>
        </p:scale>
        <p:origin x="-2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55FFDB25-FEFA-4CC8-A4C2-880A8E484A81}" type="datetimeFigureOut">
              <a:rPr lang="ar-SA" smtClean="0"/>
              <a:pPr/>
              <a:t>14/09/1433</a:t>
            </a:fld>
            <a:endParaRPr lang="ar-SA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SA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DE2CDF10-D0B5-4370-9622-6B7D164F3B96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6003932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SA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2CDF10-D0B5-4370-9622-6B7D164F3B96}" type="slidenum">
              <a:rPr lang="ar-SA" smtClean="0"/>
              <a:pPr/>
              <a:t>2</a:t>
            </a:fld>
            <a:endParaRPr lang="ar-SA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SA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2CDF10-D0B5-4370-9622-6B7D164F3B96}" type="slidenum">
              <a:rPr lang="ar-SA" smtClean="0"/>
              <a:pPr/>
              <a:t>7</a:t>
            </a:fld>
            <a:endParaRPr lang="ar-SA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14/09/1433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14/09/1433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14/09/1433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14/09/1433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14/09/1433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14/09/1433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14/09/1433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14/09/1433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14/09/1433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14/09/1433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14/09/1433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pPr/>
              <a:t>14/09/1433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39552" y="836712"/>
            <a:ext cx="8229600" cy="5314602"/>
          </a:xfrm>
        </p:spPr>
        <p:txBody>
          <a:bodyPr>
            <a:normAutofit/>
          </a:bodyPr>
          <a:lstStyle/>
          <a:p>
            <a:r>
              <a:rPr lang="ar-IQ" dirty="0" smtClean="0"/>
              <a:t>جامعة الموصل </a:t>
            </a:r>
            <a:br>
              <a:rPr lang="ar-IQ" dirty="0" smtClean="0"/>
            </a:br>
            <a:r>
              <a:rPr lang="ar-IQ" dirty="0" smtClean="0"/>
              <a:t>كلية الزراعة والغابات</a:t>
            </a:r>
            <a:br>
              <a:rPr lang="ar-IQ" dirty="0" smtClean="0"/>
            </a:br>
            <a:r>
              <a:rPr lang="ar-IQ" dirty="0" smtClean="0"/>
              <a:t>2010-2011</a:t>
            </a:r>
            <a:br>
              <a:rPr lang="ar-IQ" dirty="0" smtClean="0"/>
            </a:br>
            <a:r>
              <a:rPr lang="ar-IQ" dirty="0" smtClean="0"/>
              <a:t>إعداد </a:t>
            </a:r>
            <a:br>
              <a:rPr lang="ar-IQ" dirty="0" smtClean="0"/>
            </a:br>
            <a:r>
              <a:rPr lang="ar-IQ" smtClean="0"/>
              <a:t>رضوان الحمداني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17916850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r>
              <a:rPr lang="ar-IQ" b="1" dirty="0" smtClean="0"/>
              <a:t>المتطلبات البيئية لمحصول الفول السوداني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72072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r>
              <a:rPr lang="ar-IQ" u="sng" dirty="0" smtClean="0"/>
              <a:t>الطقس المناسب</a:t>
            </a:r>
            <a:r>
              <a:rPr lang="ar-IQ" dirty="0" smtClean="0"/>
              <a:t> : يحتاج هذا المحصول لطقس دافئ أو معتدل عند الإنبات.</a:t>
            </a:r>
          </a:p>
          <a:p>
            <a:r>
              <a:rPr lang="ar-IQ" dirty="0" smtClean="0"/>
              <a:t>الحرارة المناسبة عند بدء النمو، 20-25 </a:t>
            </a:r>
            <a:r>
              <a:rPr lang="ar-IQ" dirty="0" err="1" smtClean="0"/>
              <a:t>م</a:t>
            </a:r>
            <a:r>
              <a:rPr lang="ar-IQ" dirty="0" smtClean="0"/>
              <a:t>° وأثناء نمو الأزهار وأقل من هذه الحرارة خلال فترة النضج.</a:t>
            </a:r>
          </a:p>
          <a:p>
            <a:r>
              <a:rPr lang="ar-IQ" u="sng" dirty="0" smtClean="0"/>
              <a:t>التربة المناسبة</a:t>
            </a:r>
            <a:r>
              <a:rPr lang="ar-IQ" dirty="0" smtClean="0"/>
              <a:t> : لايحتاج المحصول إلى أرض خصبة كثيراً بل إلى تربة خفيفة، متوسطة الرطوبة، جيدة التهوية.</a:t>
            </a:r>
          </a:p>
          <a:p>
            <a:r>
              <a:rPr lang="ar-IQ" dirty="0" smtClean="0"/>
              <a:t>كما لا تنجح زراعته </a:t>
            </a:r>
            <a:r>
              <a:rPr lang="ar-IQ" dirty="0" err="1" smtClean="0"/>
              <a:t>فى</a:t>
            </a:r>
            <a:r>
              <a:rPr lang="ar-IQ" dirty="0" smtClean="0"/>
              <a:t> </a:t>
            </a:r>
            <a:r>
              <a:rPr lang="ar-IQ" dirty="0" err="1" smtClean="0"/>
              <a:t>الأراضى</a:t>
            </a:r>
            <a:r>
              <a:rPr lang="ar-IQ" dirty="0" smtClean="0"/>
              <a:t> الطينية أو الثقيلة بسبب شدة تماسكها وعدم </a:t>
            </a:r>
            <a:r>
              <a:rPr lang="ar-IQ" dirty="0" err="1" smtClean="0"/>
              <a:t>إكتمال</a:t>
            </a:r>
            <a:r>
              <a:rPr lang="ar-IQ" dirty="0" smtClean="0"/>
              <a:t> نضج القرون وتغير لونها. </a:t>
            </a:r>
            <a:endParaRPr lang="en-US" dirty="0" smtClean="0"/>
          </a:p>
          <a:p>
            <a:r>
              <a:rPr lang="ar-IQ" dirty="0" smtClean="0"/>
              <a:t>إن الماء مهم جداً حتى تتكون القرون ولكن يجب الانتباه فكثرة المياه تفسد الثمار.</a:t>
            </a:r>
            <a:endParaRPr lang="ar-S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ar-IQ" dirty="0" smtClean="0"/>
              <a:t>العمليات الزراعية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ar-IQ" u="sng" dirty="0" smtClean="0">
                <a:solidFill>
                  <a:srgbClr val="FF0000"/>
                </a:solidFill>
              </a:rPr>
              <a:t>موعد زراعة الفول السوداني</a:t>
            </a:r>
            <a:r>
              <a:rPr lang="ar-IQ" dirty="0" smtClean="0"/>
              <a:t>: يزرع الفول السوداني في ثلاثة مواعيد حسب المناخ:</a:t>
            </a:r>
            <a:endParaRPr lang="en-US" dirty="0" smtClean="0"/>
          </a:p>
          <a:p>
            <a:r>
              <a:rPr lang="ar-IQ" dirty="0" smtClean="0"/>
              <a:t>ففي المناطق الدافئة : يزرع ما بين 15 آذار – 15 نيسان</a:t>
            </a:r>
            <a:endParaRPr lang="en-US" dirty="0" smtClean="0"/>
          </a:p>
          <a:p>
            <a:r>
              <a:rPr lang="ar-IQ" dirty="0" smtClean="0"/>
              <a:t>وفي المناطق المعتدلة : يزرع ما بين 15 نيسان – 15 أيار</a:t>
            </a:r>
            <a:endParaRPr lang="en-US" dirty="0" smtClean="0"/>
          </a:p>
          <a:p>
            <a:r>
              <a:rPr lang="ar-IQ" dirty="0" smtClean="0"/>
              <a:t>وفي المناطق الباردة : يرزع ما بين 15 أيار – 15 حزيران أي بعد زوال فترة الصقيع.</a:t>
            </a:r>
          </a:p>
          <a:p>
            <a:endParaRPr lang="ar-S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r>
              <a:rPr lang="ar-IQ" dirty="0" smtClean="0"/>
              <a:t>الدورة الزراعية</a:t>
            </a:r>
            <a:endParaRPr lang="en-US" dirty="0" smtClean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r>
              <a:rPr lang="ar-IQ" dirty="0" smtClean="0"/>
              <a:t>يجب إتباع دورة زراعية ثلاثية أو ثنائية على الأقل بحيث لا يزرع الفول السوداني في نفس الأرض إلا بعد مرور2-3 سنوات لأن ذلك يساعد على تقليل الإصابة بالأمراض وكذا تحسين نوعية الثمار.</a:t>
            </a:r>
            <a:endParaRPr lang="ar-IQ" dirty="0" smtClean="0">
              <a:solidFill>
                <a:srgbClr val="FF0000"/>
              </a:solidFill>
            </a:endParaRPr>
          </a:p>
          <a:p>
            <a:r>
              <a:rPr lang="ar-IQ" dirty="0" smtClean="0">
                <a:solidFill>
                  <a:srgbClr val="FF0000"/>
                </a:solidFill>
              </a:rPr>
              <a:t>الحراثة وطريقة الزراعة</a:t>
            </a:r>
          </a:p>
          <a:p>
            <a:r>
              <a:rPr lang="ar-IQ" dirty="0" smtClean="0"/>
              <a:t>تحرث الأرض حرثتين متعامدتين ثم تزحف وتخطط </a:t>
            </a:r>
            <a:endParaRPr lang="en-US" dirty="0" smtClean="0"/>
          </a:p>
          <a:p>
            <a:r>
              <a:rPr lang="ar-IQ" dirty="0" smtClean="0"/>
              <a:t>أما </a:t>
            </a:r>
            <a:r>
              <a:rPr lang="ar-IQ" dirty="0" err="1" smtClean="0"/>
              <a:t>فى</a:t>
            </a:r>
            <a:r>
              <a:rPr lang="ar-IQ" dirty="0" smtClean="0"/>
              <a:t> الأراضي الرملية فيكتفي بحرثه واحدة</a:t>
            </a:r>
            <a:endParaRPr lang="en-US" dirty="0" smtClean="0"/>
          </a:p>
          <a:p>
            <a:r>
              <a:rPr lang="ar-IQ" dirty="0" smtClean="0"/>
              <a:t>ثم تخطط الأرض أو تترك بدون تخطيط حسب طريقة الزراعة وطريقة الري </a:t>
            </a:r>
            <a:endParaRPr lang="en-US" dirty="0" smtClean="0"/>
          </a:p>
          <a:p>
            <a:r>
              <a:rPr lang="ar-IQ" dirty="0" smtClean="0"/>
              <a:t> </a:t>
            </a:r>
            <a:endParaRPr lang="en-US" dirty="0" smtClean="0"/>
          </a:p>
          <a:p>
            <a:endParaRPr lang="ar-SA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ar-IQ" b="1" dirty="0" smtClean="0"/>
              <a:t>طريقة الزراعة</a:t>
            </a:r>
            <a:endParaRPr lang="en-US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1600200"/>
            <a:ext cx="8258204" cy="504351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2500"/>
          </a:bodyPr>
          <a:lstStyle/>
          <a:p>
            <a:r>
              <a:rPr lang="ar-IQ" dirty="0" smtClean="0"/>
              <a:t>أفضل طريقة للزراعة على خطوط حيث تساعد على إمكانية </a:t>
            </a:r>
            <a:r>
              <a:rPr lang="ar-IQ" dirty="0" err="1" smtClean="0"/>
              <a:t>الترديم</a:t>
            </a:r>
            <a:r>
              <a:rPr lang="ar-IQ" dirty="0" smtClean="0"/>
              <a:t> حول النباتات على أن تزرع </a:t>
            </a:r>
            <a:r>
              <a:rPr lang="ar-IQ" dirty="0" err="1" smtClean="0"/>
              <a:t>فى</a:t>
            </a:r>
            <a:r>
              <a:rPr lang="ar-IQ" dirty="0" smtClean="0"/>
              <a:t> جور على أبعاد 10سم.</a:t>
            </a:r>
          </a:p>
          <a:p>
            <a:r>
              <a:rPr lang="ar-IQ" dirty="0" smtClean="0"/>
              <a:t>وتتم الزراعة </a:t>
            </a:r>
            <a:r>
              <a:rPr lang="ar-IQ" dirty="0" err="1" smtClean="0"/>
              <a:t>فى</a:t>
            </a:r>
            <a:r>
              <a:rPr lang="ar-IQ" dirty="0" smtClean="0"/>
              <a:t> الثلث السفلى مع وضع بذرة واحدة </a:t>
            </a:r>
            <a:r>
              <a:rPr lang="ar-IQ" dirty="0" err="1" smtClean="0"/>
              <a:t>فى</a:t>
            </a:r>
            <a:r>
              <a:rPr lang="ar-IQ" dirty="0" smtClean="0"/>
              <a:t> </a:t>
            </a:r>
            <a:r>
              <a:rPr lang="ar-IQ" dirty="0" err="1" smtClean="0"/>
              <a:t>الجورة</a:t>
            </a:r>
            <a:r>
              <a:rPr lang="ar-IQ" dirty="0" smtClean="0"/>
              <a:t> ثم تروى </a:t>
            </a:r>
            <a:r>
              <a:rPr lang="ar-IQ" dirty="0" err="1" smtClean="0"/>
              <a:t>رية</a:t>
            </a:r>
            <a:r>
              <a:rPr lang="ar-IQ" dirty="0" smtClean="0"/>
              <a:t> الزراعة ويعاد </a:t>
            </a:r>
            <a:r>
              <a:rPr lang="ar-IQ" dirty="0" err="1" smtClean="0"/>
              <a:t>الرى</a:t>
            </a:r>
            <a:r>
              <a:rPr lang="ar-IQ" dirty="0" smtClean="0"/>
              <a:t> بعد (5-6أيام) للمساعدة على إكتمال الإنبات. </a:t>
            </a:r>
          </a:p>
          <a:p>
            <a:r>
              <a:rPr lang="ar-IQ" dirty="0" smtClean="0"/>
              <a:t>أما </a:t>
            </a:r>
            <a:r>
              <a:rPr lang="ar-IQ" dirty="0" err="1" smtClean="0"/>
              <a:t>فى</a:t>
            </a:r>
            <a:r>
              <a:rPr lang="ar-IQ" dirty="0" smtClean="0"/>
              <a:t> حالة الزراعة تحت نظم </a:t>
            </a:r>
            <a:r>
              <a:rPr lang="ar-IQ" dirty="0" err="1" smtClean="0"/>
              <a:t>الرى</a:t>
            </a:r>
            <a:r>
              <a:rPr lang="ar-IQ" dirty="0" smtClean="0"/>
              <a:t> الحديثة (التنقيط أو الرش) فتزرع البذور بدون تخطيط خاصة تحت نظم </a:t>
            </a:r>
            <a:r>
              <a:rPr lang="ar-IQ" dirty="0" err="1" smtClean="0"/>
              <a:t>الرى</a:t>
            </a:r>
            <a:r>
              <a:rPr lang="ar-IQ" dirty="0" smtClean="0"/>
              <a:t> حيث تزرع البذور </a:t>
            </a:r>
            <a:r>
              <a:rPr lang="ar-IQ" dirty="0" err="1" smtClean="0"/>
              <a:t>فى</a:t>
            </a:r>
            <a:r>
              <a:rPr lang="ar-IQ" dirty="0" smtClean="0"/>
              <a:t> سطور تبعد 60سم عن بعضها ،10سم بين الجور للأصناف جيزة"5" ،جيزة "6" </a:t>
            </a:r>
            <a:r>
              <a:rPr lang="ar-IQ" dirty="0" err="1" smtClean="0"/>
              <a:t>اسماعيلية</a:t>
            </a:r>
            <a:r>
              <a:rPr lang="ar-IQ" dirty="0" smtClean="0"/>
              <a:t> 1 . على أن يتم </a:t>
            </a:r>
            <a:r>
              <a:rPr lang="ar-IQ" dirty="0" err="1" smtClean="0"/>
              <a:t>الترديم</a:t>
            </a:r>
            <a:r>
              <a:rPr lang="ar-IQ" dirty="0" smtClean="0"/>
              <a:t> حول النباتات قبل </a:t>
            </a:r>
            <a:r>
              <a:rPr lang="ar-IQ" dirty="0" err="1" smtClean="0"/>
              <a:t>التزهير</a:t>
            </a:r>
            <a:endParaRPr lang="en-US" dirty="0" smtClean="0"/>
          </a:p>
          <a:p>
            <a:endParaRPr lang="ar-SA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r>
              <a:rPr lang="ar-IQ" b="1" dirty="0" smtClean="0"/>
              <a:t>معدل </a:t>
            </a:r>
            <a:r>
              <a:rPr lang="ar-IQ" b="1" dirty="0" err="1" smtClean="0"/>
              <a:t>التقاوى</a:t>
            </a:r>
            <a:endParaRPr lang="en-US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r>
              <a:rPr lang="ar-IQ" dirty="0" smtClean="0"/>
              <a:t>يجب الزراعة </a:t>
            </a:r>
            <a:r>
              <a:rPr lang="ar-IQ" dirty="0" err="1" smtClean="0"/>
              <a:t>بالتقاوى</a:t>
            </a:r>
            <a:r>
              <a:rPr lang="ar-IQ" dirty="0" smtClean="0"/>
              <a:t> </a:t>
            </a:r>
            <a:r>
              <a:rPr lang="ar-IQ" dirty="0" err="1" smtClean="0"/>
              <a:t>المنتقاه</a:t>
            </a:r>
            <a:r>
              <a:rPr lang="ar-IQ" dirty="0" smtClean="0"/>
              <a:t> من الأصناف ويحتاج الفدان إلى 75 كجم ثمار </a:t>
            </a:r>
            <a:r>
              <a:rPr lang="ar-IQ" dirty="0" err="1" smtClean="0"/>
              <a:t>أى</a:t>
            </a:r>
            <a:r>
              <a:rPr lang="ar-IQ" dirty="0" smtClean="0"/>
              <a:t> </a:t>
            </a:r>
            <a:r>
              <a:rPr lang="ar-IQ" dirty="0" err="1" smtClean="0"/>
              <a:t>حوالى</a:t>
            </a:r>
            <a:r>
              <a:rPr lang="ar-IQ" dirty="0" smtClean="0"/>
              <a:t> (45-50كجم) بذره من الأصناف جيزة "5" ، جيزة "6" ، إسماعيلية 1 ويفضل الزراعة بالبذرة لسرعة الإنبات وحمايتها من الإصابة بالأمراض ويجب معاملة التقاوى بمطهرات البذرة قبل الزراعة بحوالى 24 ساعة وهى</a:t>
            </a:r>
            <a:endParaRPr lang="en-US" dirty="0" smtClean="0"/>
          </a:p>
          <a:p>
            <a:r>
              <a:rPr lang="ar-IQ" dirty="0" err="1" smtClean="0"/>
              <a:t>الريزوليكس</a:t>
            </a:r>
            <a:r>
              <a:rPr lang="ar-IQ" dirty="0" smtClean="0"/>
              <a:t> </a:t>
            </a:r>
            <a:r>
              <a:rPr lang="en-US" dirty="0" smtClean="0"/>
              <a:t>T </a:t>
            </a:r>
            <a:r>
              <a:rPr lang="ar-IQ" dirty="0" smtClean="0"/>
              <a:t>أو </a:t>
            </a:r>
            <a:r>
              <a:rPr lang="ar-IQ" dirty="0" err="1" smtClean="0"/>
              <a:t>التوبسين</a:t>
            </a:r>
            <a:r>
              <a:rPr lang="ar-IQ" dirty="0" smtClean="0"/>
              <a:t> </a:t>
            </a:r>
            <a:r>
              <a:rPr lang="en-US" dirty="0" smtClean="0"/>
              <a:t>M </a:t>
            </a:r>
            <a:r>
              <a:rPr lang="ar-IQ" dirty="0" smtClean="0"/>
              <a:t>بمعدل 3 جم / كم بذرة كما يمكن معاملة البذور باللقاح البكتيرى مع مضاعفة الكمية من 2 – 3 كيس للفدان وذلك قبل الزراعة مباشرة</a:t>
            </a:r>
            <a:endParaRPr lang="en-US" dirty="0" smtClean="0"/>
          </a:p>
          <a:p>
            <a:endParaRPr lang="ar-SA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ar-IQ" dirty="0" smtClean="0"/>
              <a:t>الأسمدة المستخدمة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ar-IQ" b="1" dirty="0" smtClean="0"/>
              <a:t>التسميد </a:t>
            </a:r>
            <a:r>
              <a:rPr lang="ar-IQ" b="1" dirty="0" err="1" smtClean="0"/>
              <a:t>العضوى</a:t>
            </a:r>
            <a:r>
              <a:rPr lang="ar-IQ" b="1" dirty="0" smtClean="0"/>
              <a:t>.</a:t>
            </a:r>
          </a:p>
          <a:p>
            <a:r>
              <a:rPr lang="ar-IQ" b="1" dirty="0" smtClean="0"/>
              <a:t>الأسمدة الكيماوية.</a:t>
            </a:r>
          </a:p>
          <a:p>
            <a:r>
              <a:rPr lang="ar-IQ" b="1" dirty="0" smtClean="0"/>
              <a:t>التسميد </a:t>
            </a:r>
            <a:r>
              <a:rPr lang="ar-IQ" b="1" dirty="0" err="1" smtClean="0"/>
              <a:t>الآزوتى</a:t>
            </a:r>
            <a:r>
              <a:rPr lang="ar-IQ" b="1" dirty="0" smtClean="0"/>
              <a:t> .</a:t>
            </a:r>
          </a:p>
          <a:p>
            <a:r>
              <a:rPr lang="ar-IQ" b="1" dirty="0" smtClean="0"/>
              <a:t>سماد نترات الكالسيوم .</a:t>
            </a:r>
            <a:endParaRPr lang="en-US" dirty="0" smtClean="0"/>
          </a:p>
          <a:p>
            <a:r>
              <a:rPr lang="ar-IQ" b="1" dirty="0" smtClean="0"/>
              <a:t>التسميد البوتاسى .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ar-SA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ar-IQ" dirty="0" smtClean="0"/>
              <a:t>موعد </a:t>
            </a:r>
            <a:r>
              <a:rPr lang="ar-IQ" dirty="0" err="1" smtClean="0"/>
              <a:t>اضافة</a:t>
            </a:r>
            <a:r>
              <a:rPr lang="ar-IQ" dirty="0" smtClean="0"/>
              <a:t> السماد وكميتة</a:t>
            </a:r>
            <a:endParaRPr lang="ar-SA" dirty="0"/>
          </a:p>
        </p:txBody>
      </p:sp>
      <p:graphicFrame>
        <p:nvGraphicFramePr>
          <p:cNvPr id="6" name="عنصر نائب للمحتوى 5"/>
          <p:cNvGraphicFramePr>
            <a:graphicFrameLocks noGrp="1"/>
          </p:cNvGraphicFramePr>
          <p:nvPr>
            <p:ph idx="1"/>
          </p:nvPr>
        </p:nvGraphicFramePr>
        <p:xfrm>
          <a:off x="428596" y="1785926"/>
          <a:ext cx="8279562" cy="463512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3824559"/>
                <a:gridCol w="1622640"/>
                <a:gridCol w="1445068"/>
                <a:gridCol w="1387295"/>
              </a:tblGrid>
              <a:tr h="0">
                <a:tc>
                  <a:txBody>
                    <a:bodyPr/>
                    <a:lstStyle/>
                    <a:p>
                      <a:pPr algn="ctr" rtl="1"/>
                      <a:r>
                        <a:rPr lang="ar-IQ" sz="3200" dirty="0" smtClean="0"/>
                        <a:t>موعد </a:t>
                      </a:r>
                      <a:r>
                        <a:rPr lang="ar-IQ" sz="3200" dirty="0" err="1" smtClean="0"/>
                        <a:t>الاضافة</a:t>
                      </a:r>
                      <a:endParaRPr lang="ar-SA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3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نيتروجين     </a:t>
                      </a:r>
                      <a:endParaRPr lang="ar-SA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3200" b="1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فوسفور</a:t>
                      </a:r>
                      <a:r>
                        <a:rPr lang="ar-SA" sz="3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   </a:t>
                      </a:r>
                      <a:endParaRPr lang="ar-SA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3200" b="1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بوتاسيوم</a:t>
                      </a:r>
                      <a:endParaRPr lang="ar-SA" sz="3200" dirty="0"/>
                    </a:p>
                  </a:txBody>
                  <a:tcPr/>
                </a:tc>
              </a:tr>
              <a:tr h="1189440">
                <a:tc>
                  <a:txBody>
                    <a:bodyPr/>
                    <a:lstStyle/>
                    <a:p>
                      <a:pPr algn="ctr" rtl="1"/>
                      <a:r>
                        <a:rPr lang="ar-SA" sz="3200" dirty="0" smtClean="0"/>
                        <a:t>1 – عند تجهيز الأرض للزراعة</a:t>
                      </a:r>
                      <a:endParaRPr lang="ar-SA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IQ" sz="3200" dirty="0" smtClean="0"/>
                        <a:t>15</a:t>
                      </a:r>
                      <a:endParaRPr lang="ar-SA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IQ" sz="3200" dirty="0" smtClean="0"/>
                        <a:t>15</a:t>
                      </a:r>
                      <a:endParaRPr lang="ar-SA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IQ" sz="3200" dirty="0" smtClean="0"/>
                        <a:t>-</a:t>
                      </a:r>
                      <a:endParaRPr lang="ar-SA" sz="3200" dirty="0"/>
                    </a:p>
                  </a:txBody>
                  <a:tcPr/>
                </a:tc>
              </a:tr>
              <a:tr h="1189440">
                <a:tc>
                  <a:txBody>
                    <a:bodyPr/>
                    <a:lstStyle/>
                    <a:p>
                      <a:pPr algn="ctr" rtl="1"/>
                      <a:r>
                        <a:rPr lang="ar-SA" sz="3200" dirty="0" smtClean="0"/>
                        <a:t>2 – بعد أسبوعين من الزراعة    </a:t>
                      </a:r>
                      <a:endParaRPr lang="ar-SA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IQ" sz="3200" dirty="0" smtClean="0"/>
                        <a:t>15</a:t>
                      </a:r>
                      <a:endParaRPr lang="ar-SA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IQ" sz="3200" dirty="0" smtClean="0"/>
                        <a:t>7.5</a:t>
                      </a:r>
                      <a:endParaRPr lang="ar-SA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IQ" sz="3200" dirty="0" smtClean="0"/>
                        <a:t>-</a:t>
                      </a:r>
                      <a:endParaRPr lang="ar-SA" sz="3200" dirty="0"/>
                    </a:p>
                  </a:txBody>
                  <a:tcPr/>
                </a:tc>
              </a:tr>
              <a:tr h="1189440">
                <a:tc>
                  <a:txBody>
                    <a:bodyPr/>
                    <a:lstStyle/>
                    <a:p>
                      <a:pPr algn="ctr" rtl="1"/>
                      <a:r>
                        <a:rPr lang="ar-SA" sz="3200" dirty="0" smtClean="0"/>
                        <a:t>3 – بعد شهر من الزراعة    </a:t>
                      </a:r>
                      <a:endParaRPr lang="ar-SA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IQ" sz="3200" dirty="0" smtClean="0"/>
                        <a:t>15</a:t>
                      </a:r>
                      <a:endParaRPr lang="ar-SA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IQ" sz="3200" dirty="0" smtClean="0"/>
                        <a:t>7.5</a:t>
                      </a:r>
                      <a:endParaRPr lang="ar-SA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IQ" sz="3200" dirty="0" smtClean="0"/>
                        <a:t>24</a:t>
                      </a:r>
                      <a:endParaRPr lang="ar-SA" sz="32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ar-IQ" b="1" dirty="0" smtClean="0"/>
              <a:t>الأدغال وطرق مكافحتها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4351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r>
              <a:rPr lang="ar-IQ" u="sng" dirty="0" smtClean="0"/>
              <a:t>أولا: مكافحة الحشائش: </a:t>
            </a:r>
            <a:r>
              <a:rPr lang="ar-IQ" dirty="0" smtClean="0"/>
              <a:t>يتأثر الفول </a:t>
            </a:r>
            <a:r>
              <a:rPr lang="ar-IQ" dirty="0" err="1" smtClean="0"/>
              <a:t>السودانى</a:t>
            </a:r>
            <a:r>
              <a:rPr lang="ar-IQ" dirty="0" smtClean="0"/>
              <a:t> بشدة بوجود الحشائش </a:t>
            </a:r>
            <a:r>
              <a:rPr lang="ar-IQ" dirty="0" err="1" smtClean="0"/>
              <a:t>فى</a:t>
            </a:r>
            <a:r>
              <a:rPr lang="ar-IQ" dirty="0" smtClean="0"/>
              <a:t> </a:t>
            </a:r>
            <a:r>
              <a:rPr lang="ar-IQ" dirty="0" err="1" smtClean="0"/>
              <a:t>أى</a:t>
            </a:r>
            <a:r>
              <a:rPr lang="ar-IQ" dirty="0" smtClean="0"/>
              <a:t> فترة من فترات نموه ويزيد النقص </a:t>
            </a:r>
            <a:r>
              <a:rPr lang="ar-IQ" dirty="0" err="1" smtClean="0"/>
              <a:t>فى</a:t>
            </a:r>
            <a:r>
              <a:rPr lang="ar-IQ" dirty="0" smtClean="0"/>
              <a:t> المحصول بزيادة كثافة الحشائش، تنتشر أنواع الحشائش عريضة الأوراق </a:t>
            </a:r>
            <a:r>
              <a:rPr lang="ar-IQ" dirty="0" err="1" smtClean="0"/>
              <a:t>كالرجله</a:t>
            </a:r>
            <a:r>
              <a:rPr lang="ar-IQ" dirty="0" smtClean="0"/>
              <a:t> وعرف الديك </a:t>
            </a:r>
            <a:r>
              <a:rPr lang="ar-IQ" dirty="0" err="1" smtClean="0"/>
              <a:t>والشبيط</a:t>
            </a:r>
            <a:r>
              <a:rPr lang="ar-IQ" dirty="0" smtClean="0"/>
              <a:t> أو الحشائش النجيلية الحولية مثل </a:t>
            </a:r>
            <a:r>
              <a:rPr lang="ar-IQ" dirty="0" err="1" smtClean="0"/>
              <a:t>حشيشة</a:t>
            </a:r>
            <a:r>
              <a:rPr lang="ar-IQ" dirty="0" smtClean="0"/>
              <a:t> </a:t>
            </a:r>
            <a:r>
              <a:rPr lang="ar-IQ" dirty="0" err="1" smtClean="0"/>
              <a:t>ساندبار</a:t>
            </a:r>
            <a:r>
              <a:rPr lang="ar-IQ" dirty="0" smtClean="0"/>
              <a:t> وأبو ركبة </a:t>
            </a:r>
            <a:r>
              <a:rPr lang="ar-IQ" dirty="0" err="1" smtClean="0"/>
              <a:t>والدفيرة</a:t>
            </a:r>
            <a:r>
              <a:rPr lang="ar-IQ" dirty="0" smtClean="0"/>
              <a:t> ورجل </a:t>
            </a:r>
            <a:r>
              <a:rPr lang="ar-IQ" dirty="0" err="1" smtClean="0"/>
              <a:t>الحربايه</a:t>
            </a:r>
            <a:r>
              <a:rPr lang="ar-IQ" dirty="0" smtClean="0"/>
              <a:t> والنجيل </a:t>
            </a:r>
            <a:r>
              <a:rPr lang="ar-IQ" dirty="0" err="1" smtClean="0"/>
              <a:t>الحولى</a:t>
            </a:r>
            <a:r>
              <a:rPr lang="ar-IQ" dirty="0" smtClean="0"/>
              <a:t> أو الحشائش المعمرة مثل النجيل المعمر ، يتم مكافحة هذه الأنواع عن طريق إتباع بعض الأساليب الزراعية مثل إعطاء </a:t>
            </a:r>
            <a:r>
              <a:rPr lang="ar-IQ" dirty="0" err="1" smtClean="0"/>
              <a:t>رية</a:t>
            </a:r>
            <a:r>
              <a:rPr lang="ar-IQ" dirty="0" smtClean="0"/>
              <a:t> كذابة </a:t>
            </a:r>
            <a:r>
              <a:rPr lang="ar-IQ" dirty="0" err="1" smtClean="0"/>
              <a:t>لكى</a:t>
            </a:r>
            <a:r>
              <a:rPr lang="ar-IQ" dirty="0" smtClean="0"/>
              <a:t> تنبت الحشائش ثم حرثها حيث تفيد هذه </a:t>
            </a:r>
            <a:r>
              <a:rPr lang="ar-IQ" dirty="0" err="1" smtClean="0"/>
              <a:t>الطريقه</a:t>
            </a:r>
            <a:r>
              <a:rPr lang="ar-IQ" dirty="0" smtClean="0"/>
              <a:t> </a:t>
            </a:r>
            <a:r>
              <a:rPr lang="ar-IQ" dirty="0" err="1" smtClean="0"/>
              <a:t>فى</a:t>
            </a:r>
            <a:r>
              <a:rPr lang="ar-IQ" dirty="0" smtClean="0"/>
              <a:t> تقليل الحشائش بدرجه كبيره كما يفيد </a:t>
            </a:r>
            <a:r>
              <a:rPr lang="ar-IQ" dirty="0" err="1" smtClean="0"/>
              <a:t>إستخدام</a:t>
            </a:r>
            <a:r>
              <a:rPr lang="ar-IQ" dirty="0" smtClean="0"/>
              <a:t> </a:t>
            </a:r>
            <a:r>
              <a:rPr lang="ar-IQ" dirty="0" err="1" smtClean="0"/>
              <a:t>العزيق</a:t>
            </a:r>
            <a:r>
              <a:rPr lang="ar-IQ" dirty="0" smtClean="0"/>
              <a:t> </a:t>
            </a:r>
            <a:r>
              <a:rPr lang="ar-IQ" dirty="0" err="1" smtClean="0"/>
              <a:t>فى</a:t>
            </a:r>
            <a:r>
              <a:rPr lang="ar-IQ" dirty="0" smtClean="0"/>
              <a:t> التخلص من هذه </a:t>
            </a:r>
            <a:r>
              <a:rPr lang="ar-IQ" dirty="0" err="1" smtClean="0"/>
              <a:t>الانواع</a:t>
            </a:r>
            <a:r>
              <a:rPr lang="ar-IQ" dirty="0" smtClean="0"/>
              <a:t>.</a:t>
            </a:r>
          </a:p>
          <a:p>
            <a:r>
              <a:rPr lang="ar-IQ" u="sng" dirty="0" err="1" smtClean="0"/>
              <a:t>او</a:t>
            </a:r>
            <a:r>
              <a:rPr lang="ar-IQ" u="sng" dirty="0" smtClean="0"/>
              <a:t> المكافحة </a:t>
            </a:r>
            <a:r>
              <a:rPr lang="ar-IQ" u="sng" dirty="0" err="1" smtClean="0"/>
              <a:t>الكيمياوية</a:t>
            </a:r>
            <a:r>
              <a:rPr lang="ar-IQ" u="sng" dirty="0" smtClean="0"/>
              <a:t>:</a:t>
            </a:r>
            <a:r>
              <a:rPr lang="ar-IQ" dirty="0" smtClean="0"/>
              <a:t>تتنوع مبيدات الحشائش </a:t>
            </a:r>
            <a:r>
              <a:rPr lang="ar-IQ" dirty="0" err="1" smtClean="0"/>
              <a:t>فى</a:t>
            </a:r>
            <a:r>
              <a:rPr lang="ar-IQ" dirty="0" smtClean="0"/>
              <a:t> تأثيرها على الحشائش حسب </a:t>
            </a:r>
            <a:r>
              <a:rPr lang="ar-IQ" dirty="0" err="1" smtClean="0"/>
              <a:t>انواعها</a:t>
            </a:r>
            <a:r>
              <a:rPr lang="ar-IQ" dirty="0" smtClean="0"/>
              <a:t> .</a:t>
            </a:r>
            <a:endParaRPr lang="en-US" dirty="0" smtClean="0"/>
          </a:p>
          <a:p>
            <a:endParaRPr lang="ar-IQ" u="sng" dirty="0" smtClean="0"/>
          </a:p>
          <a:p>
            <a:endParaRPr lang="ar-IQ" dirty="0" smtClean="0"/>
          </a:p>
          <a:p>
            <a:endParaRPr lang="ar-S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ar-IQ" b="1" dirty="0" smtClean="0"/>
              <a:t>الحصاد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29196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2500"/>
          </a:bodyPr>
          <a:lstStyle/>
          <a:p>
            <a:r>
              <a:rPr lang="ar-IQ" dirty="0" smtClean="0"/>
              <a:t>بعد ظهور علامات النضج السابق الإشارة(اصفرار </a:t>
            </a:r>
            <a:r>
              <a:rPr lang="ar-IQ" dirty="0" err="1" smtClean="0"/>
              <a:t>الاوراق</a:t>
            </a:r>
            <a:r>
              <a:rPr lang="ar-IQ" dirty="0" smtClean="0"/>
              <a:t> وابتداء العروش الجفاف وسقوط </a:t>
            </a:r>
            <a:r>
              <a:rPr lang="ar-IQ" dirty="0" err="1" smtClean="0"/>
              <a:t>الاوراق</a:t>
            </a:r>
            <a:r>
              <a:rPr lang="ar-IQ" dirty="0" smtClean="0"/>
              <a:t> السفلية) إليها يمنع </a:t>
            </a:r>
            <a:r>
              <a:rPr lang="ar-IQ" dirty="0" err="1" smtClean="0"/>
              <a:t>رى</a:t>
            </a:r>
            <a:r>
              <a:rPr lang="ar-IQ" dirty="0" smtClean="0"/>
              <a:t> الأرض ويتم </a:t>
            </a:r>
            <a:r>
              <a:rPr lang="ar-IQ" dirty="0" err="1" smtClean="0"/>
              <a:t>تقليع</a:t>
            </a:r>
            <a:r>
              <a:rPr lang="ar-IQ" dirty="0" smtClean="0"/>
              <a:t> النباتات يدوياً بعد أسبوع من إيقاف </a:t>
            </a:r>
            <a:r>
              <a:rPr lang="ar-IQ" dirty="0" err="1" smtClean="0"/>
              <a:t>الرى</a:t>
            </a:r>
            <a:r>
              <a:rPr lang="ar-IQ" dirty="0" smtClean="0"/>
              <a:t> ثم تترك النباتات لتجف بحيث تكون قرون النبات لأعلى لتعرضها لأشعة الشمس ثم يتم فصل القرون عن العرش . وتنقل القرون إلى الجرن أو إلى مكان مسطح جاف وتنشر القرون </a:t>
            </a:r>
            <a:r>
              <a:rPr lang="ar-IQ" dirty="0" err="1" smtClean="0"/>
              <a:t>فى</a:t>
            </a:r>
            <a:r>
              <a:rPr lang="ar-IQ" dirty="0" smtClean="0"/>
              <a:t> طبقة سمكها </a:t>
            </a:r>
            <a:r>
              <a:rPr lang="ar-IQ" dirty="0" err="1" smtClean="0"/>
              <a:t>حوالى</a:t>
            </a:r>
            <a:r>
              <a:rPr lang="ar-IQ" dirty="0" smtClean="0"/>
              <a:t> 10 سم وتقلب يومياً لتمام الجفاف وتستمر عملية التجفيف مدة 10 – 15 يوم مع تغطية القرون ليلاً بمشمع </a:t>
            </a:r>
            <a:endParaRPr lang="en-US" dirty="0" smtClean="0"/>
          </a:p>
          <a:p>
            <a:r>
              <a:rPr lang="ar-IQ" dirty="0" smtClean="0"/>
              <a:t>لمنع زيادة الرطوبة </a:t>
            </a:r>
            <a:r>
              <a:rPr lang="ar-IQ" dirty="0" err="1" smtClean="0"/>
              <a:t>بها</a:t>
            </a:r>
            <a:r>
              <a:rPr lang="ar-IQ" dirty="0" smtClean="0"/>
              <a:t> بواسطة مياه الندى وعدم تحول لون القرون إلى اللون الأسود. </a:t>
            </a:r>
            <a:endParaRPr lang="en-US" dirty="0" smtClean="0"/>
          </a:p>
          <a:p>
            <a:endParaRPr lang="ar-SA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ar-SA" b="1" dirty="0" smtClean="0"/>
              <a:t>التعبئة والتخزين  للفول السوداني 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ar-SA" dirty="0" smtClean="0"/>
              <a:t>تعبأ القرون بعد ذلك </a:t>
            </a:r>
            <a:r>
              <a:rPr lang="ar-SA" dirty="0" err="1" smtClean="0"/>
              <a:t>فى</a:t>
            </a:r>
            <a:r>
              <a:rPr lang="ar-SA" dirty="0" smtClean="0"/>
              <a:t> أجولة من الخيش تخزن </a:t>
            </a:r>
            <a:r>
              <a:rPr lang="ar-SA" dirty="0" err="1" smtClean="0"/>
              <a:t>فى</a:t>
            </a:r>
            <a:r>
              <a:rPr lang="ar-SA" dirty="0" smtClean="0"/>
              <a:t> مخازن نظيفة جيدة التهوية حيث توضع على عروق خشبية لمنع ملامستها لأرض المخزن وترك مسافات مناسبة بين العبوات لضمان التهوية للوقاية من تكون </a:t>
            </a:r>
            <a:r>
              <a:rPr lang="ar-SA" dirty="0" err="1" smtClean="0"/>
              <a:t>الأفلاتوكسين</a:t>
            </a:r>
            <a:r>
              <a:rPr lang="ar-SA" dirty="0" smtClean="0"/>
              <a:t> </a:t>
            </a:r>
            <a:r>
              <a:rPr lang="ar-SA" dirty="0" err="1" smtClean="0"/>
              <a:t>فى</a:t>
            </a:r>
            <a:r>
              <a:rPr lang="ar-SA" dirty="0" smtClean="0"/>
              <a:t> بذور الفول </a:t>
            </a:r>
            <a:r>
              <a:rPr lang="ar-SA" dirty="0" err="1" smtClean="0"/>
              <a:t>السودانى</a:t>
            </a:r>
            <a:r>
              <a:rPr lang="en-US" dirty="0" smtClean="0"/>
              <a:t> .</a:t>
            </a:r>
          </a:p>
          <a:p>
            <a:endParaRPr lang="ar-S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42910" y="714356"/>
            <a:ext cx="7772400" cy="1470025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ar-IQ" dirty="0" smtClean="0"/>
              <a:t>فستق الحقل (الفول السوداني) </a:t>
            </a:r>
            <a:r>
              <a:rPr lang="en-US" dirty="0" smtClean="0"/>
              <a:t>Groundnut</a:t>
            </a:r>
            <a:br>
              <a:rPr lang="en-US" dirty="0" smtClean="0"/>
            </a:br>
            <a:endParaRPr lang="ar-SA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57290" y="3286124"/>
            <a:ext cx="6400800" cy="175260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ar-IQ" dirty="0" smtClean="0">
                <a:solidFill>
                  <a:schemeClr val="tx1"/>
                </a:solidFill>
              </a:rPr>
              <a:t>العائلة: </a:t>
            </a:r>
            <a:r>
              <a:rPr lang="ar-IQ" dirty="0" err="1" smtClean="0">
                <a:solidFill>
                  <a:schemeClr val="tx1"/>
                </a:solidFill>
              </a:rPr>
              <a:t>البقولية</a:t>
            </a:r>
            <a:r>
              <a:rPr lang="ar-IQ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Fabaceae</a:t>
            </a:r>
            <a:endParaRPr lang="en-US" dirty="0" smtClean="0">
              <a:solidFill>
                <a:schemeClr val="tx1"/>
              </a:solidFill>
            </a:endParaRPr>
          </a:p>
          <a:p>
            <a:r>
              <a:rPr lang="ar-IQ" dirty="0" smtClean="0">
                <a:solidFill>
                  <a:schemeClr val="tx1"/>
                </a:solidFill>
              </a:rPr>
              <a:t>الاسم العلمي: </a:t>
            </a:r>
            <a:r>
              <a:rPr lang="en-US" u="sng" dirty="0" err="1" smtClean="0">
                <a:solidFill>
                  <a:schemeClr val="tx1"/>
                </a:solidFill>
              </a:rPr>
              <a:t>Arachis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u="sng" dirty="0" err="1" smtClean="0">
                <a:solidFill>
                  <a:schemeClr val="tx1"/>
                </a:solidFill>
              </a:rPr>
              <a:t>hypogaea</a:t>
            </a:r>
            <a:endParaRPr lang="en-US" dirty="0" smtClean="0">
              <a:solidFill>
                <a:schemeClr val="tx1"/>
              </a:solidFill>
            </a:endParaRPr>
          </a:p>
          <a:p>
            <a:endParaRPr lang="ar-SA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ar-IQ" b="1" dirty="0" smtClean="0"/>
              <a:t>التسويق</a:t>
            </a:r>
            <a:r>
              <a:rPr lang="en-US" dirty="0" smtClean="0"/>
              <a:t/>
            </a:r>
            <a:br>
              <a:rPr lang="en-US" dirty="0" smtClean="0"/>
            </a:b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4351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r>
              <a:rPr lang="ar-IQ" dirty="0" smtClean="0"/>
              <a:t>لكي يتم التسويق يجب أن تتوفر فيه المواصفات العالية التجارية ونوجزها </a:t>
            </a:r>
            <a:r>
              <a:rPr lang="ar-IQ" dirty="0" err="1" smtClean="0"/>
              <a:t>بمايلي</a:t>
            </a:r>
            <a:r>
              <a:rPr lang="ar-IQ" dirty="0" smtClean="0"/>
              <a:t>:</a:t>
            </a:r>
            <a:endParaRPr lang="en-US" dirty="0" smtClean="0"/>
          </a:p>
          <a:p>
            <a:r>
              <a:rPr lang="ar-IQ" dirty="0" smtClean="0"/>
              <a:t>خلو الثمار من مادة </a:t>
            </a:r>
            <a:r>
              <a:rPr lang="ar-IQ" dirty="0" err="1" smtClean="0"/>
              <a:t>الأفلاتوكسين</a:t>
            </a:r>
            <a:endParaRPr lang="en-US" dirty="0" smtClean="0"/>
          </a:p>
          <a:p>
            <a:r>
              <a:rPr lang="ar-IQ" dirty="0" smtClean="0"/>
              <a:t>أن تكون الثمار متماثلة الحجم</a:t>
            </a:r>
            <a:endParaRPr lang="en-US" dirty="0" smtClean="0"/>
          </a:p>
          <a:p>
            <a:r>
              <a:rPr lang="ar-IQ" dirty="0" smtClean="0"/>
              <a:t>أن تكون القرون مليئة بالحبوب</a:t>
            </a:r>
            <a:endParaRPr lang="en-US" dirty="0" smtClean="0"/>
          </a:p>
          <a:p>
            <a:r>
              <a:rPr lang="ar-IQ" dirty="0" smtClean="0"/>
              <a:t>أن تكون القشرة بيضاء اللون</a:t>
            </a:r>
            <a:endParaRPr lang="en-US" dirty="0" smtClean="0"/>
          </a:p>
          <a:p>
            <a:r>
              <a:rPr lang="ar-IQ" dirty="0" smtClean="0"/>
              <a:t>أن تكون الحبوب ضمن قرون متماثلة الحجم من أجل عملية التصنيع.</a:t>
            </a:r>
          </a:p>
          <a:p>
            <a:r>
              <a:rPr lang="ar-IQ" b="1" dirty="0" smtClean="0"/>
              <a:t>بعض العيوب التجارية:</a:t>
            </a:r>
            <a:endParaRPr lang="en-US" dirty="0" smtClean="0"/>
          </a:p>
          <a:p>
            <a:r>
              <a:rPr lang="ar-IQ" dirty="0" smtClean="0"/>
              <a:t>حبات ضامرة لعدم اكتمال النضج داخل التربة</a:t>
            </a:r>
            <a:endParaRPr lang="en-US" dirty="0" smtClean="0"/>
          </a:p>
          <a:p>
            <a:r>
              <a:rPr lang="ar-IQ" dirty="0" smtClean="0"/>
              <a:t>حبات فارغة لعدم اكتمال تلقيح الزهرة بسبب لفحة حر</a:t>
            </a:r>
            <a:endParaRPr lang="en-US" dirty="0" smtClean="0"/>
          </a:p>
          <a:p>
            <a:r>
              <a:rPr lang="ar-IQ" dirty="0" smtClean="0"/>
              <a:t>حبات سمراء نتيجة قلع المحصول قبل الجفاف المناسب أو زراعة النبات بأرض ثقيلة أو نشر الإنتاج أثناء التجفيف بطبقة سميكة أكثر من 12 سم وعدم تقليبه بشكل كاف.</a:t>
            </a:r>
            <a:endParaRPr lang="en-US" dirty="0" smtClean="0"/>
          </a:p>
          <a:p>
            <a:endParaRPr lang="en-US" dirty="0" smtClean="0"/>
          </a:p>
          <a:p>
            <a:endParaRPr lang="ar-S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5" name="صورة 4" descr="240px-Koeh-16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802" y="1743092"/>
            <a:ext cx="3048000" cy="4471990"/>
          </a:xfrm>
          <a:prstGeom prst="rect">
            <a:avLst/>
          </a:prstGeom>
        </p:spPr>
      </p:pic>
      <p:pic>
        <p:nvPicPr>
          <p:cNvPr id="10" name="عنصر نائب للمحتوى 9" descr="H:\plant2.gif"/>
          <p:cNvPicPr>
            <a:picLocks noGrp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5757890" y="1857364"/>
            <a:ext cx="3457580" cy="4286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صورة 10" descr="images (1)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71802" y="2285992"/>
            <a:ext cx="2571768" cy="330043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ar-IQ" b="1" dirty="0" smtClean="0"/>
              <a:t>المقدمة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r>
              <a:rPr lang="ar-IQ" dirty="0" smtClean="0"/>
              <a:t>يعتبر الفول السوداني أو فستق العبيد من أهم المحاصيل الزيتية </a:t>
            </a:r>
            <a:r>
              <a:rPr lang="ar-IQ" dirty="0" err="1" smtClean="0"/>
              <a:t>و</a:t>
            </a:r>
            <a:r>
              <a:rPr lang="ar-IQ" dirty="0" smtClean="0"/>
              <a:t> هو من المحاصيل الصيفية. موطنه الأصلي أمريكا الجنوبية </a:t>
            </a:r>
          </a:p>
          <a:p>
            <a:r>
              <a:rPr lang="ar-IQ" dirty="0" smtClean="0"/>
              <a:t>وهو من المحاصيل الصيفية الرئيسية .</a:t>
            </a:r>
          </a:p>
          <a:p>
            <a:r>
              <a:rPr lang="ar-IQ" dirty="0" smtClean="0"/>
              <a:t>الأراضي المناسبة لزراعة الفستق ما تكون أراضى رملية أو صفراء خفيفة حيث يناسبه هذا النوع من الأراضي</a:t>
            </a:r>
          </a:p>
          <a:p>
            <a:r>
              <a:rPr lang="ar-IQ" dirty="0" smtClean="0"/>
              <a:t>يعتبر الفول السوداني من المحاصيل ذات العائد النقدي العالي، ويزرع منه في الولايات المتحدة الأمريكية وحدها سنويا حوالي 700ألف هكتار 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ar-IQ" dirty="0" smtClean="0"/>
              <a:t>يحتوي الفول السوداني على 26% من وزنه بروتين، و50% مواد </a:t>
            </a:r>
            <a:r>
              <a:rPr lang="ar-IQ" dirty="0" err="1" smtClean="0"/>
              <a:t>دهنية</a:t>
            </a:r>
            <a:r>
              <a:rPr lang="ar-IQ" dirty="0" smtClean="0"/>
              <a:t>، ودهنه رقيق غير ضار.</a:t>
            </a:r>
          </a:p>
          <a:p>
            <a:r>
              <a:rPr lang="ar-IQ" dirty="0" smtClean="0"/>
              <a:t>أما القشرة الحمراء التي تغلف الثمرة الداخلية فهي غنية بفيتامين(ب) . </a:t>
            </a:r>
          </a:p>
          <a:p>
            <a:endParaRPr lang="ar-SA" dirty="0" smtClean="0"/>
          </a:p>
          <a:p>
            <a:endParaRPr lang="ar-SA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r>
              <a:rPr lang="ar-IQ" dirty="0" smtClean="0"/>
              <a:t>الوصف النباتي 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643306" y="1600200"/>
            <a:ext cx="5043494" cy="5114948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r>
              <a:rPr lang="ar-SA" b="1" dirty="0" smtClean="0"/>
              <a:t>الجذر :</a:t>
            </a:r>
            <a:endParaRPr lang="en-US" b="1" dirty="0" smtClean="0"/>
          </a:p>
          <a:p>
            <a:r>
              <a:rPr lang="ar-SA" dirty="0" smtClean="0"/>
              <a:t>وتدي قوى النمو والأفرع الجانبية المتعددة تمتد بضع بوصات بالأرض ومعظم الجذور عليها عقد جذريه والشعيرات الجذرية قليلة . </a:t>
            </a:r>
            <a:endParaRPr lang="ar-IQ" dirty="0" smtClean="0"/>
          </a:p>
          <a:p>
            <a:endParaRPr lang="ar-IQ" dirty="0" smtClean="0"/>
          </a:p>
          <a:p>
            <a:r>
              <a:rPr lang="ar-IQ" b="1" dirty="0" smtClean="0"/>
              <a:t>الساق:</a:t>
            </a:r>
            <a:r>
              <a:rPr lang="ar-SA" dirty="0" smtClean="0"/>
              <a:t>قائمة أو نصف قائمة أو مفترشة عليها </a:t>
            </a:r>
            <a:r>
              <a:rPr lang="ar-SA" dirty="0" err="1" smtClean="0"/>
              <a:t>أوبار</a:t>
            </a:r>
            <a:r>
              <a:rPr lang="ar-SA" dirty="0" smtClean="0"/>
              <a:t> وتتألف من عقد وسلاميات تخرج الأفرع </a:t>
            </a:r>
            <a:r>
              <a:rPr lang="ar-SA" dirty="0" err="1" smtClean="0"/>
              <a:t>الثمرية</a:t>
            </a:r>
            <a:r>
              <a:rPr lang="ar-SA" dirty="0" smtClean="0"/>
              <a:t> (الإبر) التي ستتشكل عليها الثمار (القرون) من العقد السفلية القريبة من سطح التربة</a:t>
            </a:r>
            <a:r>
              <a:rPr lang="en-US" dirty="0" smtClean="0"/>
              <a:t>.</a:t>
            </a:r>
            <a:endParaRPr lang="ar-IQ" dirty="0" smtClean="0"/>
          </a:p>
          <a:p>
            <a:endParaRPr lang="ar-IQ" dirty="0" smtClean="0"/>
          </a:p>
          <a:p>
            <a:endParaRPr lang="ar-IQ" dirty="0" smtClean="0"/>
          </a:p>
          <a:p>
            <a:endParaRPr lang="ar-IQ" dirty="0" smtClean="0"/>
          </a:p>
          <a:p>
            <a:endParaRPr lang="ar-IQ" dirty="0" smtClean="0"/>
          </a:p>
          <a:p>
            <a:endParaRPr lang="ar-IQ" dirty="0" smtClean="0"/>
          </a:p>
          <a:p>
            <a:endParaRPr lang="ar-IQ" dirty="0" smtClean="0"/>
          </a:p>
          <a:p>
            <a:endParaRPr lang="ar-IQ" dirty="0" smtClean="0"/>
          </a:p>
          <a:p>
            <a:endParaRPr lang="ar-IQ" dirty="0" smtClean="0"/>
          </a:p>
          <a:p>
            <a:endParaRPr lang="ar-IQ" dirty="0" smtClean="0"/>
          </a:p>
          <a:p>
            <a:endParaRPr lang="ar-IQ" dirty="0" smtClean="0"/>
          </a:p>
          <a:p>
            <a:endParaRPr lang="ar-IQ" dirty="0" smtClean="0"/>
          </a:p>
        </p:txBody>
      </p:sp>
      <p:pic>
        <p:nvPicPr>
          <p:cNvPr id="5" name="صورة 4" descr="49DKZCAQAVUEZCA2YYFO8CAZ41222CAUT7IKOCA4AGEEJCAYE84MNCAXMMH4ZCAQ8Q6SLCAX04ZRGCAXVWG27CA4CFGG1CA2MRQL5CAF14EGYCABQ3QWUCA9OO2SLCAFG5ZDCCABQ99NJCAH977J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7224" y="1500174"/>
            <a:ext cx="1928826" cy="2714644"/>
          </a:xfrm>
          <a:prstGeom prst="rect">
            <a:avLst/>
          </a:prstGeom>
        </p:spPr>
      </p:pic>
      <p:pic>
        <p:nvPicPr>
          <p:cNvPr id="6" name="صورة 5" descr="H:\plant2.gif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7158" y="4214818"/>
            <a:ext cx="2714644" cy="26431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ar-IQ" dirty="0" smtClean="0"/>
              <a:t>الوصف النباتي 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0" y="1600200"/>
            <a:ext cx="4114800" cy="4525963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ar-SA" b="1" dirty="0" smtClean="0"/>
              <a:t>الورقة</a:t>
            </a:r>
            <a:r>
              <a:rPr lang="en-US" b="1" dirty="0" smtClean="0"/>
              <a:t>: </a:t>
            </a:r>
            <a:r>
              <a:rPr lang="ar-SA" dirty="0" err="1" smtClean="0"/>
              <a:t>ريشية</a:t>
            </a:r>
            <a:r>
              <a:rPr lang="ar-SA" dirty="0" smtClean="0"/>
              <a:t> مركبة من أربعة وريقات خضراء داكنة تنطبق مساءً وعند هبوب الرياح</a:t>
            </a:r>
            <a:r>
              <a:rPr lang="en-US" dirty="0" smtClean="0"/>
              <a:t>.</a:t>
            </a:r>
            <a:endParaRPr lang="ar-IQ" dirty="0" smtClean="0"/>
          </a:p>
          <a:p>
            <a:r>
              <a:rPr lang="ar-SA" b="1" dirty="0" smtClean="0"/>
              <a:t>الثمرة</a:t>
            </a:r>
            <a:r>
              <a:rPr lang="en-US" b="1" dirty="0" smtClean="0"/>
              <a:t>: </a:t>
            </a:r>
            <a:r>
              <a:rPr lang="ar-SA" dirty="0" smtClean="0"/>
              <a:t>قرن يحتوي من 1-3 بذور يختلف لونه حسب الأرض التي يزرع فيها النبات</a:t>
            </a:r>
            <a:r>
              <a:rPr lang="en-US" dirty="0" smtClean="0"/>
              <a:t>.</a:t>
            </a:r>
            <a:endParaRPr lang="ar-IQ" dirty="0" smtClean="0"/>
          </a:p>
        </p:txBody>
      </p:sp>
      <p:pic>
        <p:nvPicPr>
          <p:cNvPr id="8" name="صورة 7" descr="small_1173779916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5786" y="1500174"/>
            <a:ext cx="3357554" cy="2862693"/>
          </a:xfrm>
          <a:prstGeom prst="rect">
            <a:avLst/>
          </a:prstGeom>
        </p:spPr>
      </p:pic>
      <p:pic>
        <p:nvPicPr>
          <p:cNvPr id="9" name="صورة 8" descr="W6E1HCARL2E3DCA8084E6CAWYOZ2KCABZTF6MCAQJADPWCAN3Y8NACA5UPBNQCAELPAY3CA9VVDBCCA4DI77WCAJ28X2ZCAA1UYXKCAR11J94CAOQ3SZRCAY0KM82CAHL02WSCAYEDCHLCAF8HHML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4348" y="4429132"/>
            <a:ext cx="3429024" cy="228601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ar-IQ" dirty="0" smtClean="0"/>
              <a:t>الوصف النباتي 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929058" y="1600200"/>
            <a:ext cx="4757742" cy="4972072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endParaRPr lang="ar-IQ" dirty="0" smtClean="0"/>
          </a:p>
          <a:p>
            <a:r>
              <a:rPr lang="ar-SA" b="1" dirty="0" smtClean="0"/>
              <a:t>البذرة</a:t>
            </a:r>
            <a:r>
              <a:rPr lang="en-US" b="1" dirty="0" smtClean="0"/>
              <a:t> : </a:t>
            </a:r>
            <a:r>
              <a:rPr lang="ar-SA" dirty="0" smtClean="0"/>
              <a:t>من ذوات الفلقتين لونها ترابي أو أحمر أو قرميدي غنية بالبروتين والزيت </a:t>
            </a:r>
            <a:r>
              <a:rPr lang="ar-SA" dirty="0" err="1" smtClean="0"/>
              <a:t>والكربوهيدرات</a:t>
            </a:r>
            <a:r>
              <a:rPr lang="ar-SA" dirty="0" smtClean="0"/>
              <a:t> والعناصر المعدنية والفيتامينات</a:t>
            </a:r>
            <a:r>
              <a:rPr lang="en-US" dirty="0" smtClean="0"/>
              <a:t>.</a:t>
            </a:r>
            <a:endParaRPr lang="ar-IQ" dirty="0" smtClean="0"/>
          </a:p>
          <a:p>
            <a:r>
              <a:rPr lang="ar-SA" b="1" dirty="0" smtClean="0"/>
              <a:t>الأزهار</a:t>
            </a:r>
            <a:r>
              <a:rPr lang="en-US" b="1" dirty="0" smtClean="0"/>
              <a:t> : </a:t>
            </a:r>
            <a:r>
              <a:rPr lang="ar-SA" dirty="0" smtClean="0"/>
              <a:t>لونها أصفر إلى برتقالي بحسب الصنف محمولة على حوامل زهرية ناتجة عن العقد السفلية القريبة من سطح التربة وتتحول بعد التلقيح إلى ثمار تتغلغل بعدها في التربة</a:t>
            </a:r>
            <a:r>
              <a:rPr lang="en-US" dirty="0" smtClean="0"/>
              <a:t>.</a:t>
            </a:r>
          </a:p>
          <a:p>
            <a:endParaRPr lang="ar-SA" dirty="0"/>
          </a:p>
        </p:txBody>
      </p:sp>
      <p:pic>
        <p:nvPicPr>
          <p:cNvPr id="5" name="Picture 2" descr="H:\New Folder\00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2417" y="1643050"/>
            <a:ext cx="3765203" cy="2286017"/>
          </a:xfrm>
          <a:prstGeom prst="rect">
            <a:avLst/>
          </a:prstGeom>
          <a:noFill/>
        </p:spPr>
      </p:pic>
      <p:pic>
        <p:nvPicPr>
          <p:cNvPr id="6" name="صورة 5" descr="001 (2)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21683" y="4000504"/>
            <a:ext cx="3007309" cy="235745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ar-SA" b="1" dirty="0" smtClean="0"/>
              <a:t>الأصنـــاف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00634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ar-SA" b="1" dirty="0" smtClean="0"/>
              <a:t>تصنف نباتات الفول السوداني</a:t>
            </a:r>
            <a:r>
              <a:rPr lang="en-US" b="1" dirty="0" smtClean="0"/>
              <a:t>:</a:t>
            </a:r>
            <a:br>
              <a:rPr lang="en-US" b="1" dirty="0" smtClean="0"/>
            </a:br>
            <a:r>
              <a:rPr lang="ar-SA" b="1" dirty="0" smtClean="0"/>
              <a:t>‌أ</a:t>
            </a:r>
            <a:r>
              <a:rPr lang="en-US" b="1" dirty="0" smtClean="0"/>
              <a:t>- </a:t>
            </a:r>
            <a:r>
              <a:rPr lang="ar-SA" b="1" dirty="0" smtClean="0"/>
              <a:t>طبيعة نمو النبات ( قائمة ، نصف قائمة ، مفترشة</a:t>
            </a:r>
            <a:r>
              <a:rPr lang="en-US" b="1" dirty="0" smtClean="0"/>
              <a:t>(</a:t>
            </a:r>
            <a:br>
              <a:rPr lang="en-US" b="1" dirty="0" smtClean="0"/>
            </a:br>
            <a:r>
              <a:rPr lang="ar-SA" b="1" dirty="0" smtClean="0"/>
              <a:t>‌ب</a:t>
            </a:r>
            <a:r>
              <a:rPr lang="en-US" b="1" dirty="0" smtClean="0"/>
              <a:t>- </a:t>
            </a:r>
            <a:r>
              <a:rPr lang="ar-SA" b="1" dirty="0" smtClean="0"/>
              <a:t>الغرض من زراعتها ( مائدة – زيتية</a:t>
            </a:r>
            <a:r>
              <a:rPr lang="ar-IQ" b="1" dirty="0" smtClean="0"/>
              <a:t>).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ar-SA" b="1" dirty="0" smtClean="0"/>
              <a:t>‌ج</a:t>
            </a:r>
            <a:r>
              <a:rPr lang="en-US" b="1" dirty="0" smtClean="0"/>
              <a:t>- </a:t>
            </a:r>
            <a:r>
              <a:rPr lang="ar-SA" b="1" dirty="0" smtClean="0"/>
              <a:t>عمر النبات</a:t>
            </a:r>
            <a:r>
              <a:rPr lang="en-US" b="1" dirty="0" smtClean="0"/>
              <a:t> :</a:t>
            </a:r>
            <a:br>
              <a:rPr lang="en-US" b="1" dirty="0" smtClean="0"/>
            </a:br>
            <a:r>
              <a:rPr lang="ar-SA" b="1" dirty="0" smtClean="0"/>
              <a:t>مبكرة قصيرة العمر (90-95) يوم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ar-SA" b="1" dirty="0" smtClean="0"/>
              <a:t>متوسطة العمر (110-115) يوم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ar-SA" b="1" dirty="0" smtClean="0"/>
              <a:t>متأخرة طويلة العمر (125-160) يوم</a:t>
            </a:r>
            <a:r>
              <a:rPr lang="en-US" b="1" dirty="0" smtClean="0"/>
              <a:t>.</a:t>
            </a:r>
            <a:br>
              <a:rPr lang="en-US" b="1" dirty="0" smtClean="0"/>
            </a:br>
            <a:r>
              <a:rPr lang="ar-SA" b="1" dirty="0" smtClean="0"/>
              <a:t>أهم الأصناف المحلية (مائدة</a:t>
            </a:r>
            <a:r>
              <a:rPr lang="en-US" b="1" dirty="0" smtClean="0"/>
              <a:t>(</a:t>
            </a:r>
            <a:br>
              <a:rPr lang="en-US" b="1" dirty="0" smtClean="0"/>
            </a:br>
            <a:r>
              <a:rPr lang="en-US" b="1" dirty="0" smtClean="0"/>
              <a:t>)-1 </a:t>
            </a:r>
            <a:r>
              <a:rPr lang="ar-SA" b="1" dirty="0" smtClean="0"/>
              <a:t>البلدي – التركي) أصناف مائدة إنتاجيتها (250) </a:t>
            </a:r>
            <a:r>
              <a:rPr lang="ar-SA" b="1" dirty="0" err="1" smtClean="0"/>
              <a:t>كغ</a:t>
            </a:r>
            <a:r>
              <a:rPr lang="ar-SA" b="1" dirty="0" smtClean="0"/>
              <a:t>/هـ وسطياً</a:t>
            </a:r>
            <a:r>
              <a:rPr lang="en-US" b="1" dirty="0" smtClean="0"/>
              <a:t>.</a:t>
            </a:r>
            <a:br>
              <a:rPr lang="en-US" b="1" dirty="0" smtClean="0"/>
            </a:br>
            <a:r>
              <a:rPr lang="en-US" b="1" dirty="0" smtClean="0"/>
              <a:t>)-2 </a:t>
            </a:r>
            <a:r>
              <a:rPr lang="ar-SA" b="1" dirty="0" smtClean="0"/>
              <a:t>سوري ) ساقه نصف قائمة ، القرن يحوي بذرتين إنتاجيته 4500 </a:t>
            </a:r>
            <a:r>
              <a:rPr lang="ar-SA" b="1" dirty="0" err="1" smtClean="0"/>
              <a:t>كغ</a:t>
            </a:r>
            <a:r>
              <a:rPr lang="ar-SA" b="1" dirty="0" smtClean="0"/>
              <a:t>/هـ وسطياً</a:t>
            </a:r>
            <a:r>
              <a:rPr lang="en-US" b="1" dirty="0" smtClean="0"/>
              <a:t>.</a:t>
            </a:r>
            <a:br>
              <a:rPr lang="en-US" b="1" dirty="0" smtClean="0"/>
            </a:br>
            <a:r>
              <a:rPr lang="en-US" b="1" dirty="0" smtClean="0"/>
              <a:t>)-3 </a:t>
            </a:r>
            <a:r>
              <a:rPr lang="ar-SA" b="1" dirty="0" smtClean="0"/>
              <a:t>ساحل) ساقه نصف قائمة القرن يحوي بذرتين أو أكثر إنتاجيته 4550 </a:t>
            </a:r>
            <a:r>
              <a:rPr lang="ar-SA" b="1" dirty="0" err="1" smtClean="0"/>
              <a:t>كغ</a:t>
            </a:r>
            <a:r>
              <a:rPr lang="ar-SA" b="1" dirty="0" smtClean="0"/>
              <a:t>/هـ وسطياً</a:t>
            </a:r>
            <a:r>
              <a:rPr lang="en-US" b="1" dirty="0" smtClean="0"/>
              <a:t>.</a:t>
            </a:r>
            <a:br>
              <a:rPr lang="en-US" b="1" dirty="0" smtClean="0"/>
            </a:br>
            <a:r>
              <a:rPr lang="ar-SA" b="1" dirty="0" smtClean="0"/>
              <a:t>الأصناف الزيتية غير مزروعة بالقطر تمتاز بارتفاع نسبة الزيت فيها أكثر من أصناف المائدة بـ10-20 % بذورها صغيرة الحجم وصعبة الجمع عند نضج المحصول</a:t>
            </a:r>
            <a:endParaRPr lang="ar-S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ar-IQ" b="1" dirty="0" smtClean="0"/>
              <a:t>أهم الأصناف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5143536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ar-IQ" dirty="0" smtClean="0"/>
              <a:t>جيزة "5" :من الأصناف الرومية</a:t>
            </a:r>
            <a:endParaRPr lang="ar-SA" dirty="0" smtClean="0"/>
          </a:p>
          <a:p>
            <a:r>
              <a:rPr lang="ar-IQ" dirty="0" smtClean="0"/>
              <a:t>جيزة "6 " :من الأصناف المستنبطة حديثا وهو من الطرز القائمة ومبكر </a:t>
            </a:r>
            <a:r>
              <a:rPr lang="ar-IQ" dirty="0" err="1" smtClean="0"/>
              <a:t>فى</a:t>
            </a:r>
            <a:r>
              <a:rPr lang="ar-IQ" dirty="0" smtClean="0"/>
              <a:t> النضج </a:t>
            </a:r>
            <a:endParaRPr lang="en-US" dirty="0" smtClean="0"/>
          </a:p>
          <a:p>
            <a:r>
              <a:rPr lang="ar-IQ" dirty="0" err="1" smtClean="0"/>
              <a:t>اسماعيلية</a:t>
            </a:r>
            <a:r>
              <a:rPr lang="ar-IQ" dirty="0" smtClean="0"/>
              <a:t> "1" :صنف مستنبط حديثا ويجرى إكثار تقاويه تمهيدا لتوزيعها على الزراع وهو من الطرز القائمة </a:t>
            </a:r>
            <a:endParaRPr lang="en-US" dirty="0" smtClean="0"/>
          </a:p>
          <a:p>
            <a:r>
              <a:rPr lang="ar-IQ" dirty="0" smtClean="0"/>
              <a:t>يمتاز بالإنتاجية العالية حيث يعطى محصولا أعلى </a:t>
            </a:r>
            <a:r>
              <a:rPr lang="ar-IQ" dirty="0" err="1" smtClean="0"/>
              <a:t>بحوالى</a:t>
            </a:r>
            <a:r>
              <a:rPr lang="ar-IQ" dirty="0" smtClean="0"/>
              <a:t> 1-2 </a:t>
            </a:r>
            <a:r>
              <a:rPr lang="ar-IQ" dirty="0" err="1" smtClean="0"/>
              <a:t>أردب</a:t>
            </a:r>
            <a:r>
              <a:rPr lang="ar-IQ" dirty="0" smtClean="0"/>
              <a:t> عن الصنف </a:t>
            </a:r>
            <a:r>
              <a:rPr lang="ar-IQ" dirty="0" err="1" smtClean="0"/>
              <a:t>التجارى</a:t>
            </a:r>
            <a:r>
              <a:rPr lang="ar-IQ" dirty="0" smtClean="0"/>
              <a:t> جيزة5 </a:t>
            </a:r>
            <a:endParaRPr lang="en-US" dirty="0" smtClean="0"/>
          </a:p>
          <a:p>
            <a:r>
              <a:rPr lang="ar-IQ" dirty="0" smtClean="0"/>
              <a:t>علاوة على تميزه أيضا بوجود طور سكون </a:t>
            </a:r>
            <a:r>
              <a:rPr lang="ar-IQ" dirty="0" err="1" smtClean="0"/>
              <a:t>فى</a:t>
            </a:r>
            <a:r>
              <a:rPr lang="ar-IQ" dirty="0" smtClean="0"/>
              <a:t> البذرة بعد تمام النضج وتحمله الإصابة بأمراض </a:t>
            </a:r>
            <a:r>
              <a:rPr lang="ar-IQ" dirty="0" err="1" smtClean="0"/>
              <a:t>الأعفان</a:t>
            </a:r>
            <a:r>
              <a:rPr lang="ar-IQ" dirty="0" smtClean="0"/>
              <a:t> </a:t>
            </a:r>
            <a:r>
              <a:rPr lang="ar-IQ" dirty="0" err="1" smtClean="0"/>
              <a:t>والتبقعات</a:t>
            </a:r>
            <a:r>
              <a:rPr lang="ar-IQ" dirty="0" smtClean="0"/>
              <a:t>، 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258</TotalTime>
  <Words>1084</Words>
  <Application>Microsoft Office PowerPoint</Application>
  <PresentationFormat>عرض على الشاشة (3:4)‏</PresentationFormat>
  <Paragraphs>112</Paragraphs>
  <Slides>21</Slides>
  <Notes>2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21</vt:i4>
      </vt:variant>
    </vt:vector>
  </HeadingPairs>
  <TitlesOfParts>
    <vt:vector size="22" baseType="lpstr">
      <vt:lpstr>سمة Office</vt:lpstr>
      <vt:lpstr>جامعة الموصل  كلية الزراعة والغابات 2010-2011 إعداد  رضوان الحمداني</vt:lpstr>
      <vt:lpstr>فستق الحقل (الفول السوداني) Groundnut </vt:lpstr>
      <vt:lpstr>المقدمة</vt:lpstr>
      <vt:lpstr>عرض تقديمي في PowerPoint</vt:lpstr>
      <vt:lpstr>الوصف النباتي </vt:lpstr>
      <vt:lpstr>الوصف النباتي </vt:lpstr>
      <vt:lpstr>الوصف النباتي </vt:lpstr>
      <vt:lpstr>الأصنـــاف</vt:lpstr>
      <vt:lpstr>أهم الأصناف</vt:lpstr>
      <vt:lpstr>المتطلبات البيئية لمحصول الفول السوداني</vt:lpstr>
      <vt:lpstr>العمليات الزراعية</vt:lpstr>
      <vt:lpstr>الدورة الزراعية</vt:lpstr>
      <vt:lpstr>طريقة الزراعة</vt:lpstr>
      <vt:lpstr>معدل التقاوى</vt:lpstr>
      <vt:lpstr>الأسمدة المستخدمة</vt:lpstr>
      <vt:lpstr>موعد اضافة السماد وكميتة</vt:lpstr>
      <vt:lpstr>الأدغال وطرق مكافحتها</vt:lpstr>
      <vt:lpstr>الحصاد</vt:lpstr>
      <vt:lpstr>التعبئة والتخزين  للفول السوداني </vt:lpstr>
      <vt:lpstr>التسويق 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فستق الحقل (الفول السوداني) Groundnut </dc:title>
  <cp:lastModifiedBy>Home</cp:lastModifiedBy>
  <cp:revision>37</cp:revision>
  <dcterms:modified xsi:type="dcterms:W3CDTF">2012-08-01T13:20:34Z</dcterms:modified>
</cp:coreProperties>
</file>