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2801600" cy="9601200" type="A3"/>
  <p:notesSz cx="9144000" cy="6858000"/>
  <p:defaultTextStyle>
    <a:defPPr>
      <a:defRPr lang="ar-EG"/>
    </a:defPPr>
    <a:lvl1pPr marL="0" algn="r" defTabSz="1280160" rtl="1" eaLnBrk="1" latinLnBrk="0" hangingPunct="1">
      <a:defRPr sz="2500" kern="1200">
        <a:solidFill>
          <a:schemeClr val="tx1"/>
        </a:solidFill>
        <a:latin typeface="+mn-lt"/>
        <a:ea typeface="+mn-ea"/>
        <a:cs typeface="+mn-cs"/>
      </a:defRPr>
    </a:lvl1pPr>
    <a:lvl2pPr marL="640080" algn="r" defTabSz="1280160" rtl="1" eaLnBrk="1" latinLnBrk="0" hangingPunct="1">
      <a:defRPr sz="2500" kern="1200">
        <a:solidFill>
          <a:schemeClr val="tx1"/>
        </a:solidFill>
        <a:latin typeface="+mn-lt"/>
        <a:ea typeface="+mn-ea"/>
        <a:cs typeface="+mn-cs"/>
      </a:defRPr>
    </a:lvl2pPr>
    <a:lvl3pPr marL="1280160" algn="r" defTabSz="1280160" rtl="1" eaLnBrk="1" latinLnBrk="0" hangingPunct="1">
      <a:defRPr sz="2500" kern="1200">
        <a:solidFill>
          <a:schemeClr val="tx1"/>
        </a:solidFill>
        <a:latin typeface="+mn-lt"/>
        <a:ea typeface="+mn-ea"/>
        <a:cs typeface="+mn-cs"/>
      </a:defRPr>
    </a:lvl3pPr>
    <a:lvl4pPr marL="1920240" algn="r" defTabSz="1280160" rtl="1" eaLnBrk="1" latinLnBrk="0" hangingPunct="1">
      <a:defRPr sz="2500" kern="1200">
        <a:solidFill>
          <a:schemeClr val="tx1"/>
        </a:solidFill>
        <a:latin typeface="+mn-lt"/>
        <a:ea typeface="+mn-ea"/>
        <a:cs typeface="+mn-cs"/>
      </a:defRPr>
    </a:lvl4pPr>
    <a:lvl5pPr marL="2560320" algn="r" defTabSz="1280160" rtl="1" eaLnBrk="1" latinLnBrk="0" hangingPunct="1">
      <a:defRPr sz="2500" kern="1200">
        <a:solidFill>
          <a:schemeClr val="tx1"/>
        </a:solidFill>
        <a:latin typeface="+mn-lt"/>
        <a:ea typeface="+mn-ea"/>
        <a:cs typeface="+mn-cs"/>
      </a:defRPr>
    </a:lvl5pPr>
    <a:lvl6pPr marL="3200400" algn="r" defTabSz="1280160" rtl="1" eaLnBrk="1" latinLnBrk="0" hangingPunct="1">
      <a:defRPr sz="2500" kern="1200">
        <a:solidFill>
          <a:schemeClr val="tx1"/>
        </a:solidFill>
        <a:latin typeface="+mn-lt"/>
        <a:ea typeface="+mn-ea"/>
        <a:cs typeface="+mn-cs"/>
      </a:defRPr>
    </a:lvl6pPr>
    <a:lvl7pPr marL="3840480" algn="r" defTabSz="1280160" rtl="1" eaLnBrk="1" latinLnBrk="0" hangingPunct="1">
      <a:defRPr sz="2500" kern="1200">
        <a:solidFill>
          <a:schemeClr val="tx1"/>
        </a:solidFill>
        <a:latin typeface="+mn-lt"/>
        <a:ea typeface="+mn-ea"/>
        <a:cs typeface="+mn-cs"/>
      </a:defRPr>
    </a:lvl7pPr>
    <a:lvl8pPr marL="4480560" algn="r" defTabSz="1280160" rtl="1" eaLnBrk="1" latinLnBrk="0" hangingPunct="1">
      <a:defRPr sz="2500" kern="1200">
        <a:solidFill>
          <a:schemeClr val="tx1"/>
        </a:solidFill>
        <a:latin typeface="+mn-lt"/>
        <a:ea typeface="+mn-ea"/>
        <a:cs typeface="+mn-cs"/>
      </a:defRPr>
    </a:lvl8pPr>
    <a:lvl9pPr marL="5120640" algn="r" defTabSz="1280160" rtl="1" eaLnBrk="1" latinLnBrk="0" hangingPunct="1">
      <a:defRPr sz="25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397" autoAdjust="0"/>
    <p:restoredTop sz="94660" autoAdjust="0"/>
  </p:normalViewPr>
  <p:slideViewPr>
    <p:cSldViewPr>
      <p:cViewPr>
        <p:scale>
          <a:sx n="34" d="100"/>
          <a:sy n="34" d="100"/>
        </p:scale>
        <p:origin x="-1392" y="-206"/>
      </p:cViewPr>
      <p:guideLst>
        <p:guide orient="horz" pos="3024"/>
        <p:guide pos="4032"/>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181600" y="0"/>
            <a:ext cx="3962400" cy="342900"/>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idx="1"/>
          </p:nvPr>
        </p:nvSpPr>
        <p:spPr>
          <a:xfrm>
            <a:off x="1588" y="0"/>
            <a:ext cx="3962400" cy="342900"/>
          </a:xfrm>
          <a:prstGeom prst="rect">
            <a:avLst/>
          </a:prstGeom>
        </p:spPr>
        <p:txBody>
          <a:bodyPr vert="horz" lIns="91440" tIns="45720" rIns="91440" bIns="45720" rtlCol="1"/>
          <a:lstStyle>
            <a:lvl1pPr algn="l">
              <a:defRPr sz="1200"/>
            </a:lvl1pPr>
          </a:lstStyle>
          <a:p>
            <a:fld id="{DAE5A16D-A3B9-4CA4-9F80-5405D3D00B35}" type="datetimeFigureOut">
              <a:rPr lang="ar-EG" smtClean="0"/>
              <a:pPr/>
              <a:t>10/06/1433</a:t>
            </a:fld>
            <a:endParaRPr lang="ar-EG"/>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1" anchor="ctr"/>
          <a:lstStyle/>
          <a:p>
            <a:endParaRPr lang="ar-EG"/>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6" name="Footer Placeholder 5"/>
          <p:cNvSpPr>
            <a:spLocks noGrp="1"/>
          </p:cNvSpPr>
          <p:nvPr>
            <p:ph type="ftr" sz="quarter" idx="4"/>
          </p:nvPr>
        </p:nvSpPr>
        <p:spPr>
          <a:xfrm>
            <a:off x="5181600" y="6513513"/>
            <a:ext cx="3962400" cy="342900"/>
          </a:xfrm>
          <a:prstGeom prst="rect">
            <a:avLst/>
          </a:prstGeom>
        </p:spPr>
        <p:txBody>
          <a:bodyPr vert="horz" lIns="91440" tIns="45720" rIns="91440" bIns="45720" rtlCol="1" anchor="b"/>
          <a:lstStyle>
            <a:lvl1pPr algn="r">
              <a:defRPr sz="1200"/>
            </a:lvl1pPr>
          </a:lstStyle>
          <a:p>
            <a:endParaRPr lang="ar-EG"/>
          </a:p>
        </p:txBody>
      </p:sp>
      <p:sp>
        <p:nvSpPr>
          <p:cNvPr id="7" name="Slide Number Placeholder 6"/>
          <p:cNvSpPr>
            <a:spLocks noGrp="1"/>
          </p:cNvSpPr>
          <p:nvPr>
            <p:ph type="sldNum" sz="quarter" idx="5"/>
          </p:nvPr>
        </p:nvSpPr>
        <p:spPr>
          <a:xfrm>
            <a:off x="1588" y="6513513"/>
            <a:ext cx="3962400" cy="342900"/>
          </a:xfrm>
          <a:prstGeom prst="rect">
            <a:avLst/>
          </a:prstGeom>
        </p:spPr>
        <p:txBody>
          <a:bodyPr vert="horz" lIns="91440" tIns="45720" rIns="91440" bIns="45720" rtlCol="1" anchor="b"/>
          <a:lstStyle>
            <a:lvl1pPr algn="l">
              <a:defRPr sz="1200"/>
            </a:lvl1pPr>
          </a:lstStyle>
          <a:p>
            <a:fld id="{8380942F-7556-4E8E-9687-ED586A50EFF9}" type="slidenum">
              <a:rPr lang="ar-EG" smtClean="0"/>
              <a:pPr/>
              <a:t>‹#›</a:t>
            </a:fld>
            <a:endParaRPr lang="ar-EG"/>
          </a:p>
        </p:txBody>
      </p:sp>
    </p:spTree>
  </p:cSld>
  <p:clrMap bg1="lt1" tx1="dk1" bg2="lt2" tx2="dk2" accent1="accent1" accent2="accent2" accent3="accent3" accent4="accent4" accent5="accent5" accent6="accent6" hlink="hlink" folHlink="folHlink"/>
  <p:notesStyle>
    <a:lvl1pPr marL="0" algn="r" defTabSz="1280160" rtl="1" eaLnBrk="1" latinLnBrk="0" hangingPunct="1">
      <a:defRPr sz="1700" kern="1200">
        <a:solidFill>
          <a:schemeClr val="tx1"/>
        </a:solidFill>
        <a:latin typeface="+mn-lt"/>
        <a:ea typeface="+mn-ea"/>
        <a:cs typeface="+mn-cs"/>
      </a:defRPr>
    </a:lvl1pPr>
    <a:lvl2pPr marL="640080" algn="r" defTabSz="1280160" rtl="1" eaLnBrk="1" latinLnBrk="0" hangingPunct="1">
      <a:defRPr sz="1700" kern="1200">
        <a:solidFill>
          <a:schemeClr val="tx1"/>
        </a:solidFill>
        <a:latin typeface="+mn-lt"/>
        <a:ea typeface="+mn-ea"/>
        <a:cs typeface="+mn-cs"/>
      </a:defRPr>
    </a:lvl2pPr>
    <a:lvl3pPr marL="1280160" algn="r" defTabSz="1280160" rtl="1" eaLnBrk="1" latinLnBrk="0" hangingPunct="1">
      <a:defRPr sz="1700" kern="1200">
        <a:solidFill>
          <a:schemeClr val="tx1"/>
        </a:solidFill>
        <a:latin typeface="+mn-lt"/>
        <a:ea typeface="+mn-ea"/>
        <a:cs typeface="+mn-cs"/>
      </a:defRPr>
    </a:lvl3pPr>
    <a:lvl4pPr marL="1920240" algn="r" defTabSz="1280160" rtl="1" eaLnBrk="1" latinLnBrk="0" hangingPunct="1">
      <a:defRPr sz="1700" kern="1200">
        <a:solidFill>
          <a:schemeClr val="tx1"/>
        </a:solidFill>
        <a:latin typeface="+mn-lt"/>
        <a:ea typeface="+mn-ea"/>
        <a:cs typeface="+mn-cs"/>
      </a:defRPr>
    </a:lvl4pPr>
    <a:lvl5pPr marL="2560320" algn="r" defTabSz="1280160" rtl="1" eaLnBrk="1" latinLnBrk="0" hangingPunct="1">
      <a:defRPr sz="1700" kern="1200">
        <a:solidFill>
          <a:schemeClr val="tx1"/>
        </a:solidFill>
        <a:latin typeface="+mn-lt"/>
        <a:ea typeface="+mn-ea"/>
        <a:cs typeface="+mn-cs"/>
      </a:defRPr>
    </a:lvl5pPr>
    <a:lvl6pPr marL="3200400" algn="r" defTabSz="1280160" rtl="1" eaLnBrk="1" latinLnBrk="0" hangingPunct="1">
      <a:defRPr sz="1700" kern="1200">
        <a:solidFill>
          <a:schemeClr val="tx1"/>
        </a:solidFill>
        <a:latin typeface="+mn-lt"/>
        <a:ea typeface="+mn-ea"/>
        <a:cs typeface="+mn-cs"/>
      </a:defRPr>
    </a:lvl6pPr>
    <a:lvl7pPr marL="3840480" algn="r" defTabSz="1280160" rtl="1" eaLnBrk="1" latinLnBrk="0" hangingPunct="1">
      <a:defRPr sz="1700" kern="1200">
        <a:solidFill>
          <a:schemeClr val="tx1"/>
        </a:solidFill>
        <a:latin typeface="+mn-lt"/>
        <a:ea typeface="+mn-ea"/>
        <a:cs typeface="+mn-cs"/>
      </a:defRPr>
    </a:lvl7pPr>
    <a:lvl8pPr marL="4480560" algn="r" defTabSz="1280160" rtl="1" eaLnBrk="1" latinLnBrk="0" hangingPunct="1">
      <a:defRPr sz="1700" kern="1200">
        <a:solidFill>
          <a:schemeClr val="tx1"/>
        </a:solidFill>
        <a:latin typeface="+mn-lt"/>
        <a:ea typeface="+mn-ea"/>
        <a:cs typeface="+mn-cs"/>
      </a:defRPr>
    </a:lvl8pPr>
    <a:lvl9pPr marL="5120640" algn="r" defTabSz="1280160" rtl="1" eaLnBrk="1" latinLnBrk="0" hangingPunct="1">
      <a:defRPr sz="17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60120" y="2982596"/>
            <a:ext cx="10881360" cy="2058035"/>
          </a:xfrm>
        </p:spPr>
        <p:txBody>
          <a:bodyPr/>
          <a:lstStyle/>
          <a:p>
            <a:r>
              <a:rPr lang="en-US" smtClean="0"/>
              <a:t>Click to edit Master title style</a:t>
            </a:r>
            <a:endParaRPr lang="ar-EG"/>
          </a:p>
        </p:txBody>
      </p:sp>
      <p:sp>
        <p:nvSpPr>
          <p:cNvPr id="3" name="Subtitle 2"/>
          <p:cNvSpPr>
            <a:spLocks noGrp="1"/>
          </p:cNvSpPr>
          <p:nvPr>
            <p:ph type="subTitle" idx="1"/>
          </p:nvPr>
        </p:nvSpPr>
        <p:spPr>
          <a:xfrm>
            <a:off x="1920240" y="5440680"/>
            <a:ext cx="8961120" cy="245364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lang="en-US" smtClean="0"/>
              <a:t>Click to edit Master subtitle style</a:t>
            </a:r>
            <a:endParaRPr lang="ar-EG"/>
          </a:p>
        </p:txBody>
      </p:sp>
      <p:sp>
        <p:nvSpPr>
          <p:cNvPr id="4" name="Date Placeholder 3"/>
          <p:cNvSpPr>
            <a:spLocks noGrp="1"/>
          </p:cNvSpPr>
          <p:nvPr>
            <p:ph type="dt" sz="half" idx="10"/>
          </p:nvPr>
        </p:nvSpPr>
        <p:spPr/>
        <p:txBody>
          <a:bodyPr/>
          <a:lstStyle/>
          <a:p>
            <a:fld id="{39C10283-C364-46D3-B17E-F4381265FD0E}" type="datetimeFigureOut">
              <a:rPr lang="ar-EG" smtClean="0"/>
              <a:pPr/>
              <a:t>10/06/1433</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AE5E2D67-2989-4198-8982-A0BB99A23FB3}" type="slidenum">
              <a:rPr lang="ar-EG" smtClean="0"/>
              <a:pPr/>
              <a:t>‹#›</a:t>
            </a:fld>
            <a:endParaRPr lang="ar-EG"/>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p>
            <a:fld id="{39C10283-C364-46D3-B17E-F4381265FD0E}" type="datetimeFigureOut">
              <a:rPr lang="ar-EG" smtClean="0"/>
              <a:pPr/>
              <a:t>10/06/1433</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AE5E2D67-2989-4198-8982-A0BB99A23FB3}" type="slidenum">
              <a:rPr lang="ar-EG" smtClean="0"/>
              <a:pPr/>
              <a:t>‹#›</a:t>
            </a:fld>
            <a:endParaRPr lang="ar-E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994959" y="537845"/>
            <a:ext cx="4031615" cy="11470323"/>
          </a:xfrm>
        </p:spPr>
        <p:txBody>
          <a:bodyPr vert="eaVert"/>
          <a:lstStyle/>
          <a:p>
            <a:r>
              <a:rPr lang="en-US" smtClean="0"/>
              <a:t>Click to edit Master title style</a:t>
            </a:r>
            <a:endParaRPr lang="ar-EG"/>
          </a:p>
        </p:txBody>
      </p:sp>
      <p:sp>
        <p:nvSpPr>
          <p:cNvPr id="3" name="Vertical Text Placeholder 2"/>
          <p:cNvSpPr>
            <a:spLocks noGrp="1"/>
          </p:cNvSpPr>
          <p:nvPr>
            <p:ph type="body" orient="vert" idx="1"/>
          </p:nvPr>
        </p:nvSpPr>
        <p:spPr>
          <a:xfrm>
            <a:off x="895668" y="537845"/>
            <a:ext cx="11885930" cy="1147032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p>
            <a:fld id="{39C10283-C364-46D3-B17E-F4381265FD0E}" type="datetimeFigureOut">
              <a:rPr lang="ar-EG" smtClean="0"/>
              <a:pPr/>
              <a:t>10/06/1433</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AE5E2D67-2989-4198-8982-A0BB99A23FB3}" type="slidenum">
              <a:rPr lang="ar-EG" smtClean="0"/>
              <a:pPr/>
              <a:t>‹#›</a:t>
            </a:fld>
            <a:endParaRPr lang="ar-E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p>
            <a:fld id="{39C10283-C364-46D3-B17E-F4381265FD0E}" type="datetimeFigureOut">
              <a:rPr lang="ar-EG" smtClean="0"/>
              <a:pPr/>
              <a:t>10/06/1433</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AE5E2D67-2989-4198-8982-A0BB99A23FB3}" type="slidenum">
              <a:rPr lang="ar-EG" smtClean="0"/>
              <a:pPr/>
              <a:t>‹#›</a:t>
            </a:fld>
            <a:endParaRPr lang="ar-E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11238" y="6169661"/>
            <a:ext cx="10881360" cy="1906905"/>
          </a:xfrm>
        </p:spPr>
        <p:txBody>
          <a:bodyPr anchor="t"/>
          <a:lstStyle>
            <a:lvl1pPr algn="r">
              <a:defRPr sz="5600" b="1" cap="all"/>
            </a:lvl1pPr>
          </a:lstStyle>
          <a:p>
            <a:r>
              <a:rPr lang="en-US" smtClean="0"/>
              <a:t>Click to edit Master title style</a:t>
            </a:r>
            <a:endParaRPr lang="ar-EG"/>
          </a:p>
        </p:txBody>
      </p:sp>
      <p:sp>
        <p:nvSpPr>
          <p:cNvPr id="3" name="Text Placeholder 2"/>
          <p:cNvSpPr>
            <a:spLocks noGrp="1"/>
          </p:cNvSpPr>
          <p:nvPr>
            <p:ph type="body" idx="1"/>
          </p:nvPr>
        </p:nvSpPr>
        <p:spPr>
          <a:xfrm>
            <a:off x="1011238" y="4069399"/>
            <a:ext cx="10881360" cy="2100262"/>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C10283-C364-46D3-B17E-F4381265FD0E}" type="datetimeFigureOut">
              <a:rPr lang="ar-EG" smtClean="0"/>
              <a:pPr/>
              <a:t>10/06/1433</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AE5E2D67-2989-4198-8982-A0BB99A23FB3}" type="slidenum">
              <a:rPr lang="ar-EG" smtClean="0"/>
              <a:pPr/>
              <a:t>‹#›</a:t>
            </a:fld>
            <a:endParaRPr lang="ar-EG"/>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Content Placeholder 2"/>
          <p:cNvSpPr>
            <a:spLocks noGrp="1"/>
          </p:cNvSpPr>
          <p:nvPr>
            <p:ph sz="half" idx="1"/>
          </p:nvPr>
        </p:nvSpPr>
        <p:spPr>
          <a:xfrm>
            <a:off x="895669" y="3135948"/>
            <a:ext cx="7958772" cy="8872220"/>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Content Placeholder 3"/>
          <p:cNvSpPr>
            <a:spLocks noGrp="1"/>
          </p:cNvSpPr>
          <p:nvPr>
            <p:ph sz="half" idx="2"/>
          </p:nvPr>
        </p:nvSpPr>
        <p:spPr>
          <a:xfrm>
            <a:off x="9067800" y="3135948"/>
            <a:ext cx="7958773" cy="8872220"/>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5" name="Date Placeholder 4"/>
          <p:cNvSpPr>
            <a:spLocks noGrp="1"/>
          </p:cNvSpPr>
          <p:nvPr>
            <p:ph type="dt" sz="half" idx="10"/>
          </p:nvPr>
        </p:nvSpPr>
        <p:spPr/>
        <p:txBody>
          <a:bodyPr/>
          <a:lstStyle/>
          <a:p>
            <a:fld id="{39C10283-C364-46D3-B17E-F4381265FD0E}" type="datetimeFigureOut">
              <a:rPr lang="ar-EG" smtClean="0"/>
              <a:pPr/>
              <a:t>10/06/1433</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AE5E2D67-2989-4198-8982-A0BB99A23FB3}" type="slidenum">
              <a:rPr lang="ar-EG" smtClean="0"/>
              <a:pPr/>
              <a:t>‹#›</a:t>
            </a:fld>
            <a:endParaRPr lang="ar-E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40080" y="384493"/>
            <a:ext cx="11521440" cy="1600200"/>
          </a:xfrm>
        </p:spPr>
        <p:txBody>
          <a:bodyPr/>
          <a:lstStyle>
            <a:lvl1pPr>
              <a:defRPr/>
            </a:lvl1pPr>
          </a:lstStyle>
          <a:p>
            <a:r>
              <a:rPr lang="en-US" smtClean="0"/>
              <a:t>Click to edit Master title style</a:t>
            </a:r>
            <a:endParaRPr lang="ar-EG"/>
          </a:p>
        </p:txBody>
      </p:sp>
      <p:sp>
        <p:nvSpPr>
          <p:cNvPr id="3" name="Text Placeholder 2"/>
          <p:cNvSpPr>
            <a:spLocks noGrp="1"/>
          </p:cNvSpPr>
          <p:nvPr>
            <p:ph type="body" idx="1"/>
          </p:nvPr>
        </p:nvSpPr>
        <p:spPr>
          <a:xfrm>
            <a:off x="640080" y="2149158"/>
            <a:ext cx="5656263" cy="895667"/>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lang="en-US" smtClean="0"/>
              <a:t>Click to edit Master text styles</a:t>
            </a:r>
          </a:p>
        </p:txBody>
      </p:sp>
      <p:sp>
        <p:nvSpPr>
          <p:cNvPr id="4" name="Content Placeholder 3"/>
          <p:cNvSpPr>
            <a:spLocks noGrp="1"/>
          </p:cNvSpPr>
          <p:nvPr>
            <p:ph sz="half" idx="2"/>
          </p:nvPr>
        </p:nvSpPr>
        <p:spPr>
          <a:xfrm>
            <a:off x="640080" y="3044825"/>
            <a:ext cx="5656263" cy="5531803"/>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5" name="Text Placeholder 4"/>
          <p:cNvSpPr>
            <a:spLocks noGrp="1"/>
          </p:cNvSpPr>
          <p:nvPr>
            <p:ph type="body" sz="quarter" idx="3"/>
          </p:nvPr>
        </p:nvSpPr>
        <p:spPr>
          <a:xfrm>
            <a:off x="6503036" y="2149158"/>
            <a:ext cx="5658485" cy="895667"/>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lang="en-US" smtClean="0"/>
              <a:t>Click to edit Master text styles</a:t>
            </a:r>
          </a:p>
        </p:txBody>
      </p:sp>
      <p:sp>
        <p:nvSpPr>
          <p:cNvPr id="6" name="Content Placeholder 5"/>
          <p:cNvSpPr>
            <a:spLocks noGrp="1"/>
          </p:cNvSpPr>
          <p:nvPr>
            <p:ph sz="quarter" idx="4"/>
          </p:nvPr>
        </p:nvSpPr>
        <p:spPr>
          <a:xfrm>
            <a:off x="6503036" y="3044825"/>
            <a:ext cx="5658485" cy="5531803"/>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7" name="Date Placeholder 6"/>
          <p:cNvSpPr>
            <a:spLocks noGrp="1"/>
          </p:cNvSpPr>
          <p:nvPr>
            <p:ph type="dt" sz="half" idx="10"/>
          </p:nvPr>
        </p:nvSpPr>
        <p:spPr/>
        <p:txBody>
          <a:bodyPr/>
          <a:lstStyle/>
          <a:p>
            <a:fld id="{39C10283-C364-46D3-B17E-F4381265FD0E}" type="datetimeFigureOut">
              <a:rPr lang="ar-EG" smtClean="0"/>
              <a:pPr/>
              <a:t>10/06/1433</a:t>
            </a:fld>
            <a:endParaRPr lang="ar-EG"/>
          </a:p>
        </p:txBody>
      </p:sp>
      <p:sp>
        <p:nvSpPr>
          <p:cNvPr id="8" name="Footer Placeholder 7"/>
          <p:cNvSpPr>
            <a:spLocks noGrp="1"/>
          </p:cNvSpPr>
          <p:nvPr>
            <p:ph type="ftr" sz="quarter" idx="11"/>
          </p:nvPr>
        </p:nvSpPr>
        <p:spPr/>
        <p:txBody>
          <a:bodyPr/>
          <a:lstStyle/>
          <a:p>
            <a:endParaRPr lang="ar-EG"/>
          </a:p>
        </p:txBody>
      </p:sp>
      <p:sp>
        <p:nvSpPr>
          <p:cNvPr id="9" name="Slide Number Placeholder 8"/>
          <p:cNvSpPr>
            <a:spLocks noGrp="1"/>
          </p:cNvSpPr>
          <p:nvPr>
            <p:ph type="sldNum" sz="quarter" idx="12"/>
          </p:nvPr>
        </p:nvSpPr>
        <p:spPr/>
        <p:txBody>
          <a:bodyPr/>
          <a:lstStyle/>
          <a:p>
            <a:fld id="{AE5E2D67-2989-4198-8982-A0BB99A23FB3}" type="slidenum">
              <a:rPr lang="ar-EG" smtClean="0"/>
              <a:pPr/>
              <a:t>‹#›</a:t>
            </a:fld>
            <a:endParaRPr lang="ar-E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Date Placeholder 2"/>
          <p:cNvSpPr>
            <a:spLocks noGrp="1"/>
          </p:cNvSpPr>
          <p:nvPr>
            <p:ph type="dt" sz="half" idx="10"/>
          </p:nvPr>
        </p:nvSpPr>
        <p:spPr/>
        <p:txBody>
          <a:bodyPr/>
          <a:lstStyle/>
          <a:p>
            <a:fld id="{39C10283-C364-46D3-B17E-F4381265FD0E}" type="datetimeFigureOut">
              <a:rPr lang="ar-EG" smtClean="0"/>
              <a:pPr/>
              <a:t>10/06/1433</a:t>
            </a:fld>
            <a:endParaRPr lang="ar-EG"/>
          </a:p>
        </p:txBody>
      </p:sp>
      <p:sp>
        <p:nvSpPr>
          <p:cNvPr id="4" name="Footer Placeholder 3"/>
          <p:cNvSpPr>
            <a:spLocks noGrp="1"/>
          </p:cNvSpPr>
          <p:nvPr>
            <p:ph type="ftr" sz="quarter" idx="11"/>
          </p:nvPr>
        </p:nvSpPr>
        <p:spPr/>
        <p:txBody>
          <a:bodyPr/>
          <a:lstStyle/>
          <a:p>
            <a:endParaRPr lang="ar-EG"/>
          </a:p>
        </p:txBody>
      </p:sp>
      <p:sp>
        <p:nvSpPr>
          <p:cNvPr id="5" name="Slide Number Placeholder 4"/>
          <p:cNvSpPr>
            <a:spLocks noGrp="1"/>
          </p:cNvSpPr>
          <p:nvPr>
            <p:ph type="sldNum" sz="quarter" idx="12"/>
          </p:nvPr>
        </p:nvSpPr>
        <p:spPr/>
        <p:txBody>
          <a:bodyPr/>
          <a:lstStyle/>
          <a:p>
            <a:fld id="{AE5E2D67-2989-4198-8982-A0BB99A23FB3}" type="slidenum">
              <a:rPr lang="ar-EG" smtClean="0"/>
              <a:pPr/>
              <a:t>‹#›</a:t>
            </a:fld>
            <a:endParaRPr lang="ar-E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C10283-C364-46D3-B17E-F4381265FD0E}" type="datetimeFigureOut">
              <a:rPr lang="ar-EG" smtClean="0"/>
              <a:pPr/>
              <a:t>10/06/1433</a:t>
            </a:fld>
            <a:endParaRPr lang="ar-EG"/>
          </a:p>
        </p:txBody>
      </p:sp>
      <p:sp>
        <p:nvSpPr>
          <p:cNvPr id="3" name="Footer Placeholder 2"/>
          <p:cNvSpPr>
            <a:spLocks noGrp="1"/>
          </p:cNvSpPr>
          <p:nvPr>
            <p:ph type="ftr" sz="quarter" idx="11"/>
          </p:nvPr>
        </p:nvSpPr>
        <p:spPr/>
        <p:txBody>
          <a:bodyPr/>
          <a:lstStyle/>
          <a:p>
            <a:endParaRPr lang="ar-EG"/>
          </a:p>
        </p:txBody>
      </p:sp>
      <p:sp>
        <p:nvSpPr>
          <p:cNvPr id="4" name="Slide Number Placeholder 3"/>
          <p:cNvSpPr>
            <a:spLocks noGrp="1"/>
          </p:cNvSpPr>
          <p:nvPr>
            <p:ph type="sldNum" sz="quarter" idx="12"/>
          </p:nvPr>
        </p:nvSpPr>
        <p:spPr/>
        <p:txBody>
          <a:bodyPr/>
          <a:lstStyle/>
          <a:p>
            <a:fld id="{AE5E2D67-2989-4198-8982-A0BB99A23FB3}" type="slidenum">
              <a:rPr lang="ar-EG" smtClean="0"/>
              <a:pPr/>
              <a:t>‹#›</a:t>
            </a:fld>
            <a:endParaRPr lang="ar-E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0081" y="382270"/>
            <a:ext cx="4211638" cy="1626870"/>
          </a:xfrm>
        </p:spPr>
        <p:txBody>
          <a:bodyPr anchor="b"/>
          <a:lstStyle>
            <a:lvl1pPr algn="r">
              <a:defRPr sz="2800" b="1"/>
            </a:lvl1pPr>
          </a:lstStyle>
          <a:p>
            <a:r>
              <a:rPr lang="en-US" smtClean="0"/>
              <a:t>Click to edit Master title style</a:t>
            </a:r>
            <a:endParaRPr lang="ar-EG"/>
          </a:p>
        </p:txBody>
      </p:sp>
      <p:sp>
        <p:nvSpPr>
          <p:cNvPr id="3" name="Content Placeholder 2"/>
          <p:cNvSpPr>
            <a:spLocks noGrp="1"/>
          </p:cNvSpPr>
          <p:nvPr>
            <p:ph idx="1"/>
          </p:nvPr>
        </p:nvSpPr>
        <p:spPr>
          <a:xfrm>
            <a:off x="5005070" y="382271"/>
            <a:ext cx="7156450" cy="8194358"/>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Text Placeholder 3"/>
          <p:cNvSpPr>
            <a:spLocks noGrp="1"/>
          </p:cNvSpPr>
          <p:nvPr>
            <p:ph type="body" sz="half" idx="2"/>
          </p:nvPr>
        </p:nvSpPr>
        <p:spPr>
          <a:xfrm>
            <a:off x="640081" y="2009141"/>
            <a:ext cx="4211638" cy="6567488"/>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C10283-C364-46D3-B17E-F4381265FD0E}" type="datetimeFigureOut">
              <a:rPr lang="ar-EG" smtClean="0"/>
              <a:pPr/>
              <a:t>10/06/1433</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AE5E2D67-2989-4198-8982-A0BB99A23FB3}" type="slidenum">
              <a:rPr lang="ar-EG" smtClean="0"/>
              <a:pPr/>
              <a:t>‹#›</a:t>
            </a:fld>
            <a:endParaRPr lang="ar-E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09203" y="6720840"/>
            <a:ext cx="7680960" cy="793433"/>
          </a:xfrm>
        </p:spPr>
        <p:txBody>
          <a:bodyPr anchor="b"/>
          <a:lstStyle>
            <a:lvl1pPr algn="r">
              <a:defRPr sz="2800" b="1"/>
            </a:lvl1pPr>
          </a:lstStyle>
          <a:p>
            <a:r>
              <a:rPr lang="en-US" smtClean="0"/>
              <a:t>Click to edit Master title style</a:t>
            </a:r>
            <a:endParaRPr lang="ar-EG"/>
          </a:p>
        </p:txBody>
      </p:sp>
      <p:sp>
        <p:nvSpPr>
          <p:cNvPr id="3" name="Picture Placeholder 2"/>
          <p:cNvSpPr>
            <a:spLocks noGrp="1"/>
          </p:cNvSpPr>
          <p:nvPr>
            <p:ph type="pic" idx="1"/>
          </p:nvPr>
        </p:nvSpPr>
        <p:spPr>
          <a:xfrm>
            <a:off x="2509203" y="857885"/>
            <a:ext cx="7680960" cy="576072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lang="ar-EG"/>
          </a:p>
        </p:txBody>
      </p:sp>
      <p:sp>
        <p:nvSpPr>
          <p:cNvPr id="4" name="Text Placeholder 3"/>
          <p:cNvSpPr>
            <a:spLocks noGrp="1"/>
          </p:cNvSpPr>
          <p:nvPr>
            <p:ph type="body" sz="half" idx="2"/>
          </p:nvPr>
        </p:nvSpPr>
        <p:spPr>
          <a:xfrm>
            <a:off x="2509203" y="7514273"/>
            <a:ext cx="7680960" cy="1126807"/>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C10283-C364-46D3-B17E-F4381265FD0E}" type="datetimeFigureOut">
              <a:rPr lang="ar-EG" smtClean="0"/>
              <a:pPr/>
              <a:t>10/06/1433</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AE5E2D67-2989-4198-8982-A0BB99A23FB3}" type="slidenum">
              <a:rPr lang="ar-EG" smtClean="0"/>
              <a:pPr/>
              <a:t>‹#›</a:t>
            </a:fld>
            <a:endParaRPr lang="ar-EG"/>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40080" y="384493"/>
            <a:ext cx="11521440" cy="1600200"/>
          </a:xfrm>
          <a:prstGeom prst="rect">
            <a:avLst/>
          </a:prstGeom>
        </p:spPr>
        <p:txBody>
          <a:bodyPr vert="horz" lIns="128016" tIns="64008" rIns="128016" bIns="64008" rtlCol="1" anchor="ctr">
            <a:normAutofit/>
          </a:bodyPr>
          <a:lstStyle/>
          <a:p>
            <a:r>
              <a:rPr lang="en-US" smtClean="0"/>
              <a:t>Click to edit Master title style</a:t>
            </a:r>
            <a:endParaRPr lang="ar-EG"/>
          </a:p>
        </p:txBody>
      </p:sp>
      <p:sp>
        <p:nvSpPr>
          <p:cNvPr id="3" name="Text Placeholder 2"/>
          <p:cNvSpPr>
            <a:spLocks noGrp="1"/>
          </p:cNvSpPr>
          <p:nvPr>
            <p:ph type="body" idx="1"/>
          </p:nvPr>
        </p:nvSpPr>
        <p:spPr>
          <a:xfrm>
            <a:off x="640080" y="2240281"/>
            <a:ext cx="11521440" cy="6336348"/>
          </a:xfrm>
          <a:prstGeom prst="rect">
            <a:avLst/>
          </a:prstGeom>
        </p:spPr>
        <p:txBody>
          <a:bodyPr vert="horz" lIns="128016" tIns="64008" rIns="128016" bIns="64008"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2"/>
          </p:nvPr>
        </p:nvSpPr>
        <p:spPr>
          <a:xfrm>
            <a:off x="9174480" y="8898891"/>
            <a:ext cx="2987040" cy="511175"/>
          </a:xfrm>
          <a:prstGeom prst="rect">
            <a:avLst/>
          </a:prstGeom>
        </p:spPr>
        <p:txBody>
          <a:bodyPr vert="horz" lIns="128016" tIns="64008" rIns="128016" bIns="64008" rtlCol="1" anchor="ctr"/>
          <a:lstStyle>
            <a:lvl1pPr algn="r">
              <a:defRPr sz="1700">
                <a:solidFill>
                  <a:schemeClr val="tx1">
                    <a:tint val="75000"/>
                  </a:schemeClr>
                </a:solidFill>
              </a:defRPr>
            </a:lvl1pPr>
          </a:lstStyle>
          <a:p>
            <a:fld id="{39C10283-C364-46D3-B17E-F4381265FD0E}" type="datetimeFigureOut">
              <a:rPr lang="ar-EG" smtClean="0"/>
              <a:pPr/>
              <a:t>10/06/1433</a:t>
            </a:fld>
            <a:endParaRPr lang="ar-EG"/>
          </a:p>
        </p:txBody>
      </p:sp>
      <p:sp>
        <p:nvSpPr>
          <p:cNvPr id="5" name="Footer Placeholder 4"/>
          <p:cNvSpPr>
            <a:spLocks noGrp="1"/>
          </p:cNvSpPr>
          <p:nvPr>
            <p:ph type="ftr" sz="quarter" idx="3"/>
          </p:nvPr>
        </p:nvSpPr>
        <p:spPr>
          <a:xfrm>
            <a:off x="4373880" y="8898891"/>
            <a:ext cx="4053840" cy="511175"/>
          </a:xfrm>
          <a:prstGeom prst="rect">
            <a:avLst/>
          </a:prstGeom>
        </p:spPr>
        <p:txBody>
          <a:bodyPr vert="horz" lIns="128016" tIns="64008" rIns="128016" bIns="64008" rtlCol="1" anchor="ctr"/>
          <a:lstStyle>
            <a:lvl1pPr algn="ctr">
              <a:defRPr sz="1700">
                <a:solidFill>
                  <a:schemeClr val="tx1">
                    <a:tint val="75000"/>
                  </a:schemeClr>
                </a:solidFill>
              </a:defRPr>
            </a:lvl1pPr>
          </a:lstStyle>
          <a:p>
            <a:endParaRPr lang="ar-EG"/>
          </a:p>
        </p:txBody>
      </p:sp>
      <p:sp>
        <p:nvSpPr>
          <p:cNvPr id="6" name="Slide Number Placeholder 5"/>
          <p:cNvSpPr>
            <a:spLocks noGrp="1"/>
          </p:cNvSpPr>
          <p:nvPr>
            <p:ph type="sldNum" sz="quarter" idx="4"/>
          </p:nvPr>
        </p:nvSpPr>
        <p:spPr>
          <a:xfrm>
            <a:off x="640080" y="8898891"/>
            <a:ext cx="2987040" cy="511175"/>
          </a:xfrm>
          <a:prstGeom prst="rect">
            <a:avLst/>
          </a:prstGeom>
        </p:spPr>
        <p:txBody>
          <a:bodyPr vert="horz" lIns="128016" tIns="64008" rIns="128016" bIns="64008" rtlCol="1" anchor="ctr"/>
          <a:lstStyle>
            <a:lvl1pPr algn="l">
              <a:defRPr sz="1700">
                <a:solidFill>
                  <a:schemeClr val="tx1">
                    <a:tint val="75000"/>
                  </a:schemeClr>
                </a:solidFill>
              </a:defRPr>
            </a:lvl1pPr>
          </a:lstStyle>
          <a:p>
            <a:fld id="{AE5E2D67-2989-4198-8982-A0BB99A23FB3}" type="slidenum">
              <a:rPr lang="ar-EG" smtClean="0"/>
              <a:pPr/>
              <a:t>‹#›</a:t>
            </a:fld>
            <a:endParaRPr lang="ar-EG"/>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1" eaLnBrk="1" latinLnBrk="0" hangingPunct="1">
        <a:spcBef>
          <a:spcPct val="0"/>
        </a:spcBef>
        <a:buNone/>
        <a:defRPr sz="6200" kern="1200">
          <a:solidFill>
            <a:schemeClr val="tx1"/>
          </a:solidFill>
          <a:latin typeface="+mj-lt"/>
          <a:ea typeface="+mj-ea"/>
          <a:cs typeface="+mj-cs"/>
        </a:defRPr>
      </a:lvl1pPr>
    </p:titleStyle>
    <p:bodyStyle>
      <a:lvl1pPr marL="480060" indent="-480060" algn="r" defTabSz="1280160" rtl="1" eaLnBrk="1" latinLnBrk="0" hangingPunct="1">
        <a:spcBef>
          <a:spcPct val="20000"/>
        </a:spcBef>
        <a:buFont typeface="Arial" pitchFamily="34" charset="0"/>
        <a:buChar char="•"/>
        <a:defRPr sz="4500" kern="1200">
          <a:solidFill>
            <a:schemeClr val="tx1"/>
          </a:solidFill>
          <a:latin typeface="+mn-lt"/>
          <a:ea typeface="+mn-ea"/>
          <a:cs typeface="+mn-cs"/>
        </a:defRPr>
      </a:lvl1pPr>
      <a:lvl2pPr marL="1040130" indent="-400050" algn="r" defTabSz="1280160" rtl="1" eaLnBrk="1" latinLnBrk="0" hangingPunct="1">
        <a:spcBef>
          <a:spcPct val="20000"/>
        </a:spcBef>
        <a:buFont typeface="Arial" pitchFamily="34" charset="0"/>
        <a:buChar char="–"/>
        <a:defRPr sz="3900" kern="1200">
          <a:solidFill>
            <a:schemeClr val="tx1"/>
          </a:solidFill>
          <a:latin typeface="+mn-lt"/>
          <a:ea typeface="+mn-ea"/>
          <a:cs typeface="+mn-cs"/>
        </a:defRPr>
      </a:lvl2pPr>
      <a:lvl3pPr marL="1600200" indent="-320040" algn="r" defTabSz="1280160" rtl="1" eaLnBrk="1" latinLnBrk="0" hangingPunct="1">
        <a:spcBef>
          <a:spcPct val="20000"/>
        </a:spcBef>
        <a:buFont typeface="Arial" pitchFamily="34" charset="0"/>
        <a:buChar char="•"/>
        <a:defRPr sz="3400" kern="1200">
          <a:solidFill>
            <a:schemeClr val="tx1"/>
          </a:solidFill>
          <a:latin typeface="+mn-lt"/>
          <a:ea typeface="+mn-ea"/>
          <a:cs typeface="+mn-cs"/>
        </a:defRPr>
      </a:lvl3pPr>
      <a:lvl4pPr marL="2240280" indent="-320040" algn="r" defTabSz="1280160" rtl="1" eaLnBrk="1" latinLnBrk="0" hangingPunct="1">
        <a:spcBef>
          <a:spcPct val="20000"/>
        </a:spcBef>
        <a:buFont typeface="Arial" pitchFamily="34" charset="0"/>
        <a:buChar char="–"/>
        <a:defRPr sz="2800" kern="1200">
          <a:solidFill>
            <a:schemeClr val="tx1"/>
          </a:solidFill>
          <a:latin typeface="+mn-lt"/>
          <a:ea typeface="+mn-ea"/>
          <a:cs typeface="+mn-cs"/>
        </a:defRPr>
      </a:lvl4pPr>
      <a:lvl5pPr marL="2880360" indent="-320040" algn="r" defTabSz="1280160" rtl="1" eaLnBrk="1" latinLnBrk="0" hangingPunct="1">
        <a:spcBef>
          <a:spcPct val="20000"/>
        </a:spcBef>
        <a:buFont typeface="Arial" pitchFamily="34" charset="0"/>
        <a:buChar char="»"/>
        <a:defRPr sz="2800" kern="1200">
          <a:solidFill>
            <a:schemeClr val="tx1"/>
          </a:solidFill>
          <a:latin typeface="+mn-lt"/>
          <a:ea typeface="+mn-ea"/>
          <a:cs typeface="+mn-cs"/>
        </a:defRPr>
      </a:lvl5pPr>
      <a:lvl6pPr marL="3520440" indent="-320040" algn="r" defTabSz="1280160" rtl="1" eaLnBrk="1" latinLnBrk="0" hangingPunct="1">
        <a:spcBef>
          <a:spcPct val="20000"/>
        </a:spcBef>
        <a:buFont typeface="Arial" pitchFamily="34" charset="0"/>
        <a:buChar char="•"/>
        <a:defRPr sz="2800" kern="1200">
          <a:solidFill>
            <a:schemeClr val="tx1"/>
          </a:solidFill>
          <a:latin typeface="+mn-lt"/>
          <a:ea typeface="+mn-ea"/>
          <a:cs typeface="+mn-cs"/>
        </a:defRPr>
      </a:lvl6pPr>
      <a:lvl7pPr marL="4160520" indent="-320040" algn="r" defTabSz="1280160" rtl="1" eaLnBrk="1" latinLnBrk="0" hangingPunct="1">
        <a:spcBef>
          <a:spcPct val="20000"/>
        </a:spcBef>
        <a:buFont typeface="Arial" pitchFamily="34" charset="0"/>
        <a:buChar char="•"/>
        <a:defRPr sz="2800" kern="1200">
          <a:solidFill>
            <a:schemeClr val="tx1"/>
          </a:solidFill>
          <a:latin typeface="+mn-lt"/>
          <a:ea typeface="+mn-ea"/>
          <a:cs typeface="+mn-cs"/>
        </a:defRPr>
      </a:lvl7pPr>
      <a:lvl8pPr marL="4800600" indent="-320040" algn="r" defTabSz="1280160" rtl="1" eaLnBrk="1" latinLnBrk="0" hangingPunct="1">
        <a:spcBef>
          <a:spcPct val="20000"/>
        </a:spcBef>
        <a:buFont typeface="Arial" pitchFamily="34" charset="0"/>
        <a:buChar char="•"/>
        <a:defRPr sz="2800" kern="1200">
          <a:solidFill>
            <a:schemeClr val="tx1"/>
          </a:solidFill>
          <a:latin typeface="+mn-lt"/>
          <a:ea typeface="+mn-ea"/>
          <a:cs typeface="+mn-cs"/>
        </a:defRPr>
      </a:lvl8pPr>
      <a:lvl9pPr marL="5440680" indent="-320040" algn="r" defTabSz="1280160" rtl="1" eaLnBrk="1" latinLnBrk="0" hangingPunct="1">
        <a:spcBef>
          <a:spcPct val="20000"/>
        </a:spcBef>
        <a:buFont typeface="Arial" pitchFamily="34" charset="0"/>
        <a:buChar char="•"/>
        <a:defRPr sz="2800" kern="1200">
          <a:solidFill>
            <a:schemeClr val="tx1"/>
          </a:solidFill>
          <a:latin typeface="+mn-lt"/>
          <a:ea typeface="+mn-ea"/>
          <a:cs typeface="+mn-cs"/>
        </a:defRPr>
      </a:lvl9pPr>
    </p:bodyStyle>
    <p:otherStyle>
      <a:defPPr>
        <a:defRPr lang="ar-EG"/>
      </a:defPPr>
      <a:lvl1pPr marL="0" algn="r" defTabSz="1280160" rtl="1" eaLnBrk="1" latinLnBrk="0" hangingPunct="1">
        <a:defRPr sz="2500" kern="1200">
          <a:solidFill>
            <a:schemeClr val="tx1"/>
          </a:solidFill>
          <a:latin typeface="+mn-lt"/>
          <a:ea typeface="+mn-ea"/>
          <a:cs typeface="+mn-cs"/>
        </a:defRPr>
      </a:lvl1pPr>
      <a:lvl2pPr marL="640080" algn="r" defTabSz="1280160" rtl="1" eaLnBrk="1" latinLnBrk="0" hangingPunct="1">
        <a:defRPr sz="2500" kern="1200">
          <a:solidFill>
            <a:schemeClr val="tx1"/>
          </a:solidFill>
          <a:latin typeface="+mn-lt"/>
          <a:ea typeface="+mn-ea"/>
          <a:cs typeface="+mn-cs"/>
        </a:defRPr>
      </a:lvl2pPr>
      <a:lvl3pPr marL="1280160" algn="r" defTabSz="1280160" rtl="1" eaLnBrk="1" latinLnBrk="0" hangingPunct="1">
        <a:defRPr sz="2500" kern="1200">
          <a:solidFill>
            <a:schemeClr val="tx1"/>
          </a:solidFill>
          <a:latin typeface="+mn-lt"/>
          <a:ea typeface="+mn-ea"/>
          <a:cs typeface="+mn-cs"/>
        </a:defRPr>
      </a:lvl3pPr>
      <a:lvl4pPr marL="1920240" algn="r" defTabSz="1280160" rtl="1" eaLnBrk="1" latinLnBrk="0" hangingPunct="1">
        <a:defRPr sz="2500" kern="1200">
          <a:solidFill>
            <a:schemeClr val="tx1"/>
          </a:solidFill>
          <a:latin typeface="+mn-lt"/>
          <a:ea typeface="+mn-ea"/>
          <a:cs typeface="+mn-cs"/>
        </a:defRPr>
      </a:lvl4pPr>
      <a:lvl5pPr marL="2560320" algn="r" defTabSz="1280160" rtl="1" eaLnBrk="1" latinLnBrk="0" hangingPunct="1">
        <a:defRPr sz="2500" kern="1200">
          <a:solidFill>
            <a:schemeClr val="tx1"/>
          </a:solidFill>
          <a:latin typeface="+mn-lt"/>
          <a:ea typeface="+mn-ea"/>
          <a:cs typeface="+mn-cs"/>
        </a:defRPr>
      </a:lvl5pPr>
      <a:lvl6pPr marL="3200400" algn="r" defTabSz="1280160" rtl="1" eaLnBrk="1" latinLnBrk="0" hangingPunct="1">
        <a:defRPr sz="2500" kern="1200">
          <a:solidFill>
            <a:schemeClr val="tx1"/>
          </a:solidFill>
          <a:latin typeface="+mn-lt"/>
          <a:ea typeface="+mn-ea"/>
          <a:cs typeface="+mn-cs"/>
        </a:defRPr>
      </a:lvl6pPr>
      <a:lvl7pPr marL="3840480" algn="r" defTabSz="1280160" rtl="1" eaLnBrk="1" latinLnBrk="0" hangingPunct="1">
        <a:defRPr sz="2500" kern="1200">
          <a:solidFill>
            <a:schemeClr val="tx1"/>
          </a:solidFill>
          <a:latin typeface="+mn-lt"/>
          <a:ea typeface="+mn-ea"/>
          <a:cs typeface="+mn-cs"/>
        </a:defRPr>
      </a:lvl7pPr>
      <a:lvl8pPr marL="4480560" algn="r" defTabSz="1280160" rtl="1" eaLnBrk="1" latinLnBrk="0" hangingPunct="1">
        <a:defRPr sz="2500" kern="1200">
          <a:solidFill>
            <a:schemeClr val="tx1"/>
          </a:solidFill>
          <a:latin typeface="+mn-lt"/>
          <a:ea typeface="+mn-ea"/>
          <a:cs typeface="+mn-cs"/>
        </a:defRPr>
      </a:lvl8pPr>
      <a:lvl9pPr marL="5120640" algn="r" defTabSz="1280160" rtl="1" eaLnBrk="1" latinLnBrk="0" hangingPunct="1">
        <a:defRPr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11.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image" Target="../media/image39.jpeg"/></Relationships>
</file>

<file path=ppt/slides/_rels/slide1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45.jpeg"/><Relationship Id="rId13" Type="http://schemas.openxmlformats.org/officeDocument/2006/relationships/image" Target="../media/image48.jpeg"/><Relationship Id="rId3" Type="http://schemas.openxmlformats.org/officeDocument/2006/relationships/hyperlink" Target="http://www.medwayblock.com/store/productpictures/firebrickred.JPG" TargetMode="External"/><Relationship Id="rId7" Type="http://schemas.openxmlformats.org/officeDocument/2006/relationships/hyperlink" Target="http://www.medwayblock.com/store/productpictures/firebrickyelsoap.JPG" TargetMode="External"/><Relationship Id="rId12" Type="http://schemas.openxmlformats.org/officeDocument/2006/relationships/image" Target="../media/image47.jpeg"/><Relationship Id="rId2" Type="http://schemas.openxmlformats.org/officeDocument/2006/relationships/image" Target="../media/image42.jpeg"/><Relationship Id="rId1" Type="http://schemas.openxmlformats.org/officeDocument/2006/relationships/slideLayout" Target="../slideLayouts/slideLayout2.xml"/><Relationship Id="rId6" Type="http://schemas.openxmlformats.org/officeDocument/2006/relationships/image" Target="../media/image44.jpeg"/><Relationship Id="rId11" Type="http://schemas.openxmlformats.org/officeDocument/2006/relationships/hyperlink" Target="http://www.medwayblock.com/store/productpictures/firebrickyelsplit.JPG" TargetMode="External"/><Relationship Id="rId5" Type="http://schemas.openxmlformats.org/officeDocument/2006/relationships/hyperlink" Target="http://www.medwayblock.com/store/productpictures/firebrickyellow.JPG" TargetMode="External"/><Relationship Id="rId10" Type="http://schemas.openxmlformats.org/officeDocument/2006/relationships/image" Target="../media/image46.jpeg"/><Relationship Id="rId4" Type="http://schemas.openxmlformats.org/officeDocument/2006/relationships/image" Target="../media/image43.jpeg"/><Relationship Id="rId9" Type="http://schemas.openxmlformats.org/officeDocument/2006/relationships/hyperlink" Target="http://www.medwayblock.com/store/productpictures/firebrickredsplit.JPG"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 Id="rId4" Type="http://schemas.openxmlformats.org/officeDocument/2006/relationships/image" Target="../media/image53.jpeg"/></Relationships>
</file>

<file path=ppt/slides/_rels/slide18.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2.xml"/><Relationship Id="rId5" Type="http://schemas.openxmlformats.org/officeDocument/2006/relationships/image" Target="../media/image59.jpeg"/><Relationship Id="rId4" Type="http://schemas.openxmlformats.org/officeDocument/2006/relationships/image" Target="../media/image58.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1.gif"/><Relationship Id="rId2" Type="http://schemas.openxmlformats.org/officeDocument/2006/relationships/image" Target="../media/image60.gif"/><Relationship Id="rId1" Type="http://schemas.openxmlformats.org/officeDocument/2006/relationships/slideLayout" Target="../slideLayouts/slideLayout2.xml"/><Relationship Id="rId5" Type="http://schemas.openxmlformats.org/officeDocument/2006/relationships/image" Target="../media/image63.gif"/><Relationship Id="rId4" Type="http://schemas.openxmlformats.org/officeDocument/2006/relationships/image" Target="../media/image62.gif"/></Relationships>
</file>

<file path=ppt/slides/_rels/slide21.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2.xml"/><Relationship Id="rId4" Type="http://schemas.openxmlformats.org/officeDocument/2006/relationships/image" Target="../media/image66.jpeg"/></Relationships>
</file>

<file path=ppt/slides/_rels/slide22.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2.xml"/><Relationship Id="rId6" Type="http://schemas.openxmlformats.org/officeDocument/2006/relationships/image" Target="../media/image65.jpeg"/><Relationship Id="rId5" Type="http://schemas.openxmlformats.org/officeDocument/2006/relationships/image" Target="../media/image70.jpeg"/><Relationship Id="rId4" Type="http://schemas.openxmlformats.org/officeDocument/2006/relationships/image" Target="../media/image69.jpeg"/></Relationships>
</file>

<file path=ppt/slides/_rels/slide23.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gif"/><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gif"/><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gif"/><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616824" y="336104"/>
            <a:ext cx="5760640" cy="461665"/>
          </a:xfrm>
          <a:prstGeom prst="rect">
            <a:avLst/>
          </a:prstGeom>
          <a:noFill/>
        </p:spPr>
        <p:txBody>
          <a:bodyPr wrap="square" rtlCol="1">
            <a:spAutoFit/>
          </a:bodyPr>
          <a:lstStyle/>
          <a:p>
            <a:r>
              <a:rPr lang="ar-EG" sz="2400" b="1" u="sng" dirty="0" smtClean="0">
                <a:solidFill>
                  <a:srgbClr val="C00000"/>
                </a:solidFill>
                <a:effectLst>
                  <a:outerShdw blurRad="38100" dist="38100" dir="2700000" algn="tl">
                    <a:srgbClr val="000000">
                      <a:alpha val="43137"/>
                    </a:srgbClr>
                  </a:outerShdw>
                </a:effectLst>
              </a:rPr>
              <a:t>أولا: أنظمة المبانى:.</a:t>
            </a:r>
            <a:endParaRPr lang="ar-EG" sz="2400" b="1" u="sng" dirty="0">
              <a:solidFill>
                <a:srgbClr val="C00000"/>
              </a:solidFill>
              <a:effectLst>
                <a:outerShdw blurRad="38100" dist="38100" dir="2700000" algn="tl">
                  <a:srgbClr val="000000">
                    <a:alpha val="43137"/>
                  </a:srgbClr>
                </a:outerShdw>
              </a:effectLst>
            </a:endParaRPr>
          </a:p>
        </p:txBody>
      </p:sp>
      <p:sp>
        <p:nvSpPr>
          <p:cNvPr id="9" name="مجسم مشطوف الحواف 68"/>
          <p:cNvSpPr/>
          <p:nvPr/>
        </p:nvSpPr>
        <p:spPr>
          <a:xfrm>
            <a:off x="5464696" y="696144"/>
            <a:ext cx="1944216" cy="1008112"/>
          </a:xfrm>
          <a:prstGeom prst="bevel">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262597" tIns="131299" rIns="262597" bIns="131299" rtlCol="1" anchor="ctr"/>
          <a:lstStyle/>
          <a:p>
            <a:pPr algn="ctr"/>
            <a:endParaRPr lang="ar-SA" dirty="0">
              <a:solidFill>
                <a:schemeClr val="accent2"/>
              </a:solidFill>
            </a:endParaRPr>
          </a:p>
        </p:txBody>
      </p:sp>
      <p:sp>
        <p:nvSpPr>
          <p:cNvPr id="10" name="TextBox 9"/>
          <p:cNvSpPr txBox="1"/>
          <p:nvPr/>
        </p:nvSpPr>
        <p:spPr>
          <a:xfrm>
            <a:off x="3520480" y="840160"/>
            <a:ext cx="5832648" cy="707886"/>
          </a:xfrm>
          <a:prstGeom prst="rect">
            <a:avLst/>
          </a:prstGeom>
          <a:noFill/>
        </p:spPr>
        <p:txBody>
          <a:bodyPr wrap="square" rtlCol="0">
            <a:spAutoFit/>
          </a:bodyPr>
          <a:lstStyle/>
          <a:p>
            <a:pPr algn="ctr"/>
            <a:r>
              <a:rPr lang="ar-EG" sz="2000" b="1" dirty="0" smtClean="0">
                <a:solidFill>
                  <a:srgbClr val="C00000"/>
                </a:solidFill>
              </a:rPr>
              <a:t>أنظمة المبانى</a:t>
            </a:r>
          </a:p>
          <a:p>
            <a:pPr algn="ctr"/>
            <a:r>
              <a:rPr lang="ar-EG" sz="2000" b="1" dirty="0" smtClean="0">
                <a:solidFill>
                  <a:srgbClr val="C00000"/>
                </a:solidFill>
              </a:rPr>
              <a:t>تنقسم الى:</a:t>
            </a:r>
            <a:endParaRPr lang="en-US" sz="2000" b="1" dirty="0">
              <a:solidFill>
                <a:srgbClr val="C00000"/>
              </a:solidFill>
            </a:endParaRPr>
          </a:p>
        </p:txBody>
      </p:sp>
      <p:cxnSp>
        <p:nvCxnSpPr>
          <p:cNvPr id="12" name="Straight Arrow Connector 11"/>
          <p:cNvCxnSpPr/>
          <p:nvPr/>
        </p:nvCxnSpPr>
        <p:spPr>
          <a:xfrm>
            <a:off x="10361240" y="1848272"/>
            <a:ext cx="0" cy="50405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مجسم مشطوف الحواف 68"/>
          <p:cNvSpPr/>
          <p:nvPr/>
        </p:nvSpPr>
        <p:spPr>
          <a:xfrm>
            <a:off x="5464696" y="2352328"/>
            <a:ext cx="1944216" cy="1008112"/>
          </a:xfrm>
          <a:prstGeom prst="bevel">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262597" tIns="131299" rIns="262597" bIns="131299" rtlCol="1" anchor="ctr"/>
          <a:lstStyle/>
          <a:p>
            <a:pPr algn="ctr"/>
            <a:endParaRPr lang="ar-SA" dirty="0">
              <a:solidFill>
                <a:schemeClr val="accent2"/>
              </a:solidFill>
            </a:endParaRPr>
          </a:p>
        </p:txBody>
      </p:sp>
      <p:cxnSp>
        <p:nvCxnSpPr>
          <p:cNvPr id="20" name="Straight Connector 19"/>
          <p:cNvCxnSpPr/>
          <p:nvPr/>
        </p:nvCxnSpPr>
        <p:spPr>
          <a:xfrm>
            <a:off x="2512368" y="1848272"/>
            <a:ext cx="784887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6400800" y="1704256"/>
            <a:ext cx="0" cy="64807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2512368" y="1848272"/>
            <a:ext cx="0" cy="50405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مجسم مشطوف الحواف 68"/>
          <p:cNvSpPr/>
          <p:nvPr/>
        </p:nvSpPr>
        <p:spPr>
          <a:xfrm>
            <a:off x="1576264" y="2352328"/>
            <a:ext cx="1944216" cy="1008112"/>
          </a:xfrm>
          <a:prstGeom prst="bevel">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262597" tIns="131299" rIns="262597" bIns="131299" rtlCol="1" anchor="ctr"/>
          <a:lstStyle/>
          <a:p>
            <a:pPr algn="ctr"/>
            <a:endParaRPr lang="ar-SA" dirty="0">
              <a:solidFill>
                <a:schemeClr val="accent2"/>
              </a:solidFill>
            </a:endParaRPr>
          </a:p>
        </p:txBody>
      </p:sp>
      <p:sp>
        <p:nvSpPr>
          <p:cNvPr id="30" name="مجسم مشطوف الحواف 68"/>
          <p:cNvSpPr/>
          <p:nvPr/>
        </p:nvSpPr>
        <p:spPr>
          <a:xfrm>
            <a:off x="9425136" y="2352328"/>
            <a:ext cx="1944216" cy="1008112"/>
          </a:xfrm>
          <a:prstGeom prst="bevel">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262597" tIns="131299" rIns="262597" bIns="131299" rtlCol="1" anchor="ctr"/>
          <a:lstStyle/>
          <a:p>
            <a:pPr algn="ctr"/>
            <a:endParaRPr lang="ar-SA" dirty="0">
              <a:solidFill>
                <a:schemeClr val="accent2"/>
              </a:solidFill>
            </a:endParaRPr>
          </a:p>
        </p:txBody>
      </p:sp>
      <p:sp>
        <p:nvSpPr>
          <p:cNvPr id="31" name="TextBox 30"/>
          <p:cNvSpPr txBox="1"/>
          <p:nvPr/>
        </p:nvSpPr>
        <p:spPr>
          <a:xfrm>
            <a:off x="7552928" y="2712368"/>
            <a:ext cx="5832648" cy="400110"/>
          </a:xfrm>
          <a:prstGeom prst="rect">
            <a:avLst/>
          </a:prstGeom>
          <a:noFill/>
        </p:spPr>
        <p:txBody>
          <a:bodyPr wrap="square" rtlCol="0">
            <a:spAutoFit/>
          </a:bodyPr>
          <a:lstStyle/>
          <a:p>
            <a:pPr algn="ctr"/>
            <a:r>
              <a:rPr lang="ar-EG" sz="2000" b="1" dirty="0" smtClean="0">
                <a:solidFill>
                  <a:srgbClr val="C00000"/>
                </a:solidFill>
              </a:rPr>
              <a:t>الحوائط الحاملة</a:t>
            </a:r>
            <a:endParaRPr lang="en-US" sz="2000" b="1" dirty="0">
              <a:solidFill>
                <a:srgbClr val="C00000"/>
              </a:solidFill>
            </a:endParaRPr>
          </a:p>
        </p:txBody>
      </p:sp>
      <p:sp>
        <p:nvSpPr>
          <p:cNvPr id="32" name="TextBox 31"/>
          <p:cNvSpPr txBox="1"/>
          <p:nvPr/>
        </p:nvSpPr>
        <p:spPr>
          <a:xfrm>
            <a:off x="3520480" y="2640360"/>
            <a:ext cx="5832648" cy="400110"/>
          </a:xfrm>
          <a:prstGeom prst="rect">
            <a:avLst/>
          </a:prstGeom>
          <a:noFill/>
        </p:spPr>
        <p:txBody>
          <a:bodyPr wrap="square" rtlCol="0">
            <a:spAutoFit/>
          </a:bodyPr>
          <a:lstStyle/>
          <a:p>
            <a:pPr algn="ctr"/>
            <a:r>
              <a:rPr lang="ar-EG" sz="2000" b="1" dirty="0" smtClean="0">
                <a:solidFill>
                  <a:srgbClr val="C00000"/>
                </a:solidFill>
              </a:rPr>
              <a:t>المبانى الهيكلية</a:t>
            </a:r>
            <a:endParaRPr lang="en-US" sz="2000" b="1" dirty="0">
              <a:solidFill>
                <a:srgbClr val="C00000"/>
              </a:solidFill>
            </a:endParaRPr>
          </a:p>
        </p:txBody>
      </p:sp>
      <p:sp>
        <p:nvSpPr>
          <p:cNvPr id="33" name="TextBox 32"/>
          <p:cNvSpPr txBox="1"/>
          <p:nvPr/>
        </p:nvSpPr>
        <p:spPr>
          <a:xfrm>
            <a:off x="-511968" y="2640360"/>
            <a:ext cx="5832648" cy="400110"/>
          </a:xfrm>
          <a:prstGeom prst="rect">
            <a:avLst/>
          </a:prstGeom>
          <a:noFill/>
        </p:spPr>
        <p:txBody>
          <a:bodyPr wrap="square" rtlCol="0">
            <a:spAutoFit/>
          </a:bodyPr>
          <a:lstStyle/>
          <a:p>
            <a:pPr algn="ctr"/>
            <a:r>
              <a:rPr lang="ar-EG" sz="2000" b="1" dirty="0" smtClean="0">
                <a:solidFill>
                  <a:srgbClr val="C00000"/>
                </a:solidFill>
              </a:rPr>
              <a:t>المبانى الهيكلية</a:t>
            </a:r>
            <a:endParaRPr lang="en-US" sz="2000" b="1" dirty="0">
              <a:solidFill>
                <a:srgbClr val="C00000"/>
              </a:solidFill>
            </a:endParaRPr>
          </a:p>
        </p:txBody>
      </p:sp>
      <p:sp>
        <p:nvSpPr>
          <p:cNvPr id="38" name="TextBox 37"/>
          <p:cNvSpPr txBox="1"/>
          <p:nvPr/>
        </p:nvSpPr>
        <p:spPr>
          <a:xfrm>
            <a:off x="6760840" y="3504456"/>
            <a:ext cx="5760640" cy="461665"/>
          </a:xfrm>
          <a:prstGeom prst="rect">
            <a:avLst/>
          </a:prstGeom>
          <a:noFill/>
        </p:spPr>
        <p:txBody>
          <a:bodyPr wrap="square" rtlCol="1">
            <a:spAutoFit/>
          </a:bodyPr>
          <a:lstStyle/>
          <a:p>
            <a:r>
              <a:rPr lang="ar-EG" sz="2400" b="1" u="sng" dirty="0" smtClean="0">
                <a:solidFill>
                  <a:srgbClr val="C00000"/>
                </a:solidFill>
                <a:effectLst>
                  <a:outerShdw blurRad="38100" dist="38100" dir="2700000" algn="tl">
                    <a:srgbClr val="000000">
                      <a:alpha val="43137"/>
                    </a:srgbClr>
                  </a:outerShdw>
                </a:effectLst>
              </a:rPr>
              <a:t>1- نظام الحوائط الحاملة:.</a:t>
            </a:r>
            <a:endParaRPr lang="ar-EG" sz="2400" b="1" u="sng" dirty="0">
              <a:solidFill>
                <a:srgbClr val="C00000"/>
              </a:solidFill>
              <a:effectLst>
                <a:outerShdw blurRad="38100" dist="38100" dir="2700000" algn="tl">
                  <a:srgbClr val="000000">
                    <a:alpha val="43137"/>
                  </a:srgbClr>
                </a:outerShdw>
              </a:effectLst>
            </a:endParaRPr>
          </a:p>
        </p:txBody>
      </p:sp>
      <p:sp>
        <p:nvSpPr>
          <p:cNvPr id="39" name="Rectangle 38"/>
          <p:cNvSpPr>
            <a:spLocks noChangeArrowheads="1"/>
          </p:cNvSpPr>
          <p:nvPr/>
        </p:nvSpPr>
        <p:spPr bwMode="auto">
          <a:xfrm>
            <a:off x="5464696" y="3936504"/>
            <a:ext cx="7048872" cy="2308324"/>
          </a:xfrm>
          <a:prstGeom prst="rect">
            <a:avLst/>
          </a:prstGeom>
          <a:noFill/>
          <a:ln w="9525">
            <a:noFill/>
            <a:miter lim="800000"/>
            <a:headEnd/>
            <a:tailEnd/>
          </a:ln>
          <a:effectLst/>
        </p:spPr>
        <p:txBody>
          <a:bodyPr wrap="square" anchor="ctr">
            <a:spAutoFit/>
          </a:bodyPr>
          <a:lstStyle/>
          <a:p>
            <a:pPr algn="r" rtl="1"/>
            <a:r>
              <a:rPr lang="ar-EG" sz="1800" b="1" dirty="0" smtClean="0"/>
              <a:t>هو عبارة عن </a:t>
            </a:r>
            <a:r>
              <a:rPr lang="ar-SA" sz="1800" b="1" dirty="0" smtClean="0"/>
              <a:t> حوائط ت</a:t>
            </a:r>
            <a:r>
              <a:rPr lang="ar-EG" sz="1800" b="1" dirty="0" smtClean="0"/>
              <a:t>ستخدم</a:t>
            </a:r>
            <a:r>
              <a:rPr lang="ar-SA" sz="1800" b="1" dirty="0" smtClean="0"/>
              <a:t> عادة لحمل ضغوط المبانى الرأسية ونظم منشآتها تتمثل فى نقل جميع أحمال الأرضيات وأسقف الطوابق المختلفة للمبنى الى جميع حوائطة الداخلية والخارجية المرتكزة عليها ومنها الى التربة لذلك فإن حوائط الدور الأرضى يرتكز عليها أكبر الأحمال لذا تكون أكثر سمكا من الدور الذى يلي</a:t>
            </a:r>
            <a:r>
              <a:rPr lang="ar-EG" sz="1800" b="1" dirty="0" smtClean="0"/>
              <a:t>ه</a:t>
            </a:r>
            <a:r>
              <a:rPr lang="ar-SA" sz="1800" b="1" dirty="0" smtClean="0"/>
              <a:t> ويقل السمك كلما إتجهنا لأعلى ولذا يتم عمل اساسات مستمرة أسفل جميع حوائط الدور الأرضى وبعرض أكبر من الحوائط حتى نضمن توزيع أحمال المبنى بالتساوي على التربة وبناء على ذلك فإن ارتفاع المبانى فى هذا النظام لا يزيد عن أربعة أدوار ويعتمد ذلك على أحمال مواد البنائية وقوة تحمل التربة </a:t>
            </a:r>
            <a:endParaRPr lang="ar-EG" sz="1800" b="1" dirty="0" smtClean="0"/>
          </a:p>
          <a:p>
            <a:pPr algn="r" rtl="1"/>
            <a:r>
              <a:rPr lang="ar-SA" sz="1800" b="1" dirty="0" smtClean="0"/>
              <a:t>ويمكن تقسيم هذة المبانى إلى</a:t>
            </a:r>
            <a:r>
              <a:rPr lang="ar-EG" sz="1800" b="1" dirty="0" smtClean="0"/>
              <a:t>:</a:t>
            </a:r>
          </a:p>
        </p:txBody>
      </p:sp>
      <p:sp>
        <p:nvSpPr>
          <p:cNvPr id="40" name="Rectangle 39"/>
          <p:cNvSpPr/>
          <p:nvPr/>
        </p:nvSpPr>
        <p:spPr>
          <a:xfrm>
            <a:off x="7480920" y="6168752"/>
            <a:ext cx="5320680" cy="400110"/>
          </a:xfrm>
          <a:prstGeom prst="rect">
            <a:avLst/>
          </a:prstGeom>
        </p:spPr>
        <p:txBody>
          <a:bodyPr wrap="square">
            <a:spAutoFit/>
          </a:bodyPr>
          <a:lstStyle/>
          <a:p>
            <a:pPr marL="342900" indent="-342900" algn="r" rtl="1"/>
            <a:r>
              <a:rPr lang="ar-EG" sz="2000" b="1" u="sng" dirty="0" smtClean="0">
                <a:solidFill>
                  <a:srgbClr val="C00000"/>
                </a:solidFill>
                <a:effectLst>
                  <a:outerShdw blurRad="38100" dist="38100" dir="2700000" algn="tl">
                    <a:srgbClr val="000000">
                      <a:alpha val="43137"/>
                    </a:srgbClr>
                  </a:outerShdw>
                </a:effectLst>
              </a:rPr>
              <a:t>1-1- </a:t>
            </a:r>
            <a:r>
              <a:rPr lang="ar-SA" sz="2000" b="1" u="sng" dirty="0" smtClean="0">
                <a:solidFill>
                  <a:srgbClr val="C00000"/>
                </a:solidFill>
                <a:effectLst>
                  <a:outerShdw blurRad="38100" dist="38100" dir="2700000" algn="tl">
                    <a:srgbClr val="000000">
                      <a:alpha val="43137"/>
                    </a:srgbClr>
                  </a:outerShdw>
                </a:effectLst>
              </a:rPr>
              <a:t>مبانى مقامة على الحوائط الحاملة من الطوب أو الحجر</a:t>
            </a:r>
            <a:r>
              <a:rPr lang="ar-EG" sz="2000" b="1" u="sng" dirty="0" smtClean="0">
                <a:solidFill>
                  <a:srgbClr val="C00000"/>
                </a:solidFill>
                <a:effectLst>
                  <a:outerShdw blurRad="38100" dist="38100" dir="2700000" algn="tl">
                    <a:srgbClr val="000000">
                      <a:alpha val="43137"/>
                    </a:srgbClr>
                  </a:outerShdw>
                </a:effectLst>
              </a:rPr>
              <a:t>:.</a:t>
            </a:r>
            <a:r>
              <a:rPr lang="ar-SA" sz="2000" b="1" u="sng" dirty="0" smtClean="0">
                <a:solidFill>
                  <a:srgbClr val="C00000"/>
                </a:solidFill>
                <a:effectLst>
                  <a:outerShdw blurRad="38100" dist="38100" dir="2700000" algn="tl">
                    <a:srgbClr val="000000">
                      <a:alpha val="43137"/>
                    </a:srgbClr>
                  </a:outerShdw>
                </a:effectLst>
              </a:rPr>
              <a:t> </a:t>
            </a:r>
            <a:endParaRPr lang="en-US" sz="2000" u="sng" dirty="0">
              <a:solidFill>
                <a:srgbClr val="C00000"/>
              </a:solidFill>
              <a:effectLst>
                <a:outerShdw blurRad="38100" dist="38100" dir="2700000" algn="tl">
                  <a:srgbClr val="000000">
                    <a:alpha val="43137"/>
                  </a:srgbClr>
                </a:outerShdw>
              </a:effectLst>
            </a:endParaRPr>
          </a:p>
        </p:txBody>
      </p:sp>
      <p:pic>
        <p:nvPicPr>
          <p:cNvPr id="12290" name="Picture 2" descr="http://i66.servimg.com/u/f66/14/46/55/82/ouooo_10.jpg"/>
          <p:cNvPicPr>
            <a:picLocks noChangeAspect="1" noChangeArrowheads="1"/>
          </p:cNvPicPr>
          <p:nvPr/>
        </p:nvPicPr>
        <p:blipFill>
          <a:blip r:embed="rId2" cstate="print"/>
          <a:srcRect/>
          <a:stretch>
            <a:fillRect/>
          </a:stretch>
        </p:blipFill>
        <p:spPr bwMode="auto">
          <a:xfrm>
            <a:off x="1360240" y="4584576"/>
            <a:ext cx="3854219" cy="4104456"/>
          </a:xfrm>
          <a:prstGeom prst="rect">
            <a:avLst/>
          </a:prstGeom>
          <a:noFill/>
          <a:ln w="38100">
            <a:solidFill>
              <a:schemeClr val="tx1"/>
            </a:solidFill>
          </a:ln>
        </p:spPr>
      </p:pic>
      <p:sp>
        <p:nvSpPr>
          <p:cNvPr id="42" name="Rectangle 41"/>
          <p:cNvSpPr/>
          <p:nvPr/>
        </p:nvSpPr>
        <p:spPr>
          <a:xfrm>
            <a:off x="6904856" y="6672808"/>
            <a:ext cx="6253608" cy="2308324"/>
          </a:xfrm>
          <a:prstGeom prst="rect">
            <a:avLst/>
          </a:prstGeom>
        </p:spPr>
        <p:txBody>
          <a:bodyPr wrap="square">
            <a:spAutoFit/>
          </a:bodyPr>
          <a:lstStyle/>
          <a:p>
            <a:pPr lvl="1" algn="r" rtl="1"/>
            <a:r>
              <a:rPr lang="ar-SA" sz="1800" b="1" dirty="0" smtClean="0"/>
              <a:t>وفى هذا النوع من المبانى تكون الحوائط الحاملة بمثابة الأعمدة فى المبانى الهيكلية ، ويجب مراعاة الإقلال من الفتحات فى الحوائط الحاملة لأن وجودها يضعف المبنى ومن عيوب هذة النوع من الحوائط </a:t>
            </a:r>
            <a:r>
              <a:rPr lang="ar-EG" sz="1800" b="1" dirty="0" smtClean="0"/>
              <a:t>:</a:t>
            </a:r>
          </a:p>
          <a:p>
            <a:pPr lvl="2" algn="r" rtl="1"/>
            <a:r>
              <a:rPr lang="ar-EG" sz="1800" b="1" dirty="0" smtClean="0"/>
              <a:t>أ- </a:t>
            </a:r>
            <a:r>
              <a:rPr lang="ar-SA" sz="1800" b="1" dirty="0" smtClean="0"/>
              <a:t>عدم إمكانية عمل تعديلات بإزالة حوائط </a:t>
            </a:r>
            <a:endParaRPr lang="ar-EG" sz="1800" b="1" dirty="0" smtClean="0"/>
          </a:p>
          <a:p>
            <a:pPr lvl="2" algn="r" rtl="1"/>
            <a:r>
              <a:rPr lang="ar-EG" sz="1800" b="1" dirty="0" smtClean="0"/>
              <a:t>ب- </a:t>
            </a:r>
            <a:r>
              <a:rPr lang="ar-SA" sz="1800" b="1" dirty="0" smtClean="0"/>
              <a:t>الالتزام بتقسيمه الدور الأرضى وعدم إمكانية تعديل ذلك والسبب فى ذلك أنة لابد أن تكون الحوائط فوق بعضها </a:t>
            </a:r>
            <a:r>
              <a:rPr lang="ar-EG" sz="1800" b="1" dirty="0" smtClean="0"/>
              <a:t> </a:t>
            </a:r>
            <a:r>
              <a:rPr lang="ar-SA" sz="1800" b="1" dirty="0" smtClean="0"/>
              <a:t>ويتم اللجوء لهذا النوع من المبانى فى الحالات التى تتطلب استخدام المواد المتاحة والمتوفرة</a:t>
            </a:r>
            <a:endParaRPr lang="ar-EG" sz="1800" b="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a:spLocks noChangeArrowheads="1"/>
          </p:cNvSpPr>
          <p:nvPr/>
        </p:nvSpPr>
        <p:spPr bwMode="auto">
          <a:xfrm>
            <a:off x="9137104" y="336104"/>
            <a:ext cx="3143253" cy="400110"/>
          </a:xfrm>
          <a:prstGeom prst="rect">
            <a:avLst/>
          </a:prstGeom>
          <a:noFill/>
          <a:ln w="9525">
            <a:noFill/>
            <a:miter lim="800000"/>
            <a:headEnd/>
            <a:tailEnd/>
          </a:ln>
        </p:spPr>
        <p:txBody>
          <a:bodyPr wrap="square">
            <a:spAutoFit/>
          </a:bodyPr>
          <a:lstStyle/>
          <a:p>
            <a:pPr algn="r" rtl="1"/>
            <a:r>
              <a:rPr lang="ar-EG" sz="2000" b="1" u="sng"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*طريقة </a:t>
            </a:r>
            <a:r>
              <a:rPr lang="ar-EG" sz="2000" b="1" u="sng" dirty="0">
                <a:solidFill>
                  <a:srgbClr val="C00000"/>
                </a:solidFill>
                <a:effectLst>
                  <a:outerShdw blurRad="38100" dist="38100" dir="2700000" algn="tl">
                    <a:srgbClr val="000000">
                      <a:alpha val="43137"/>
                    </a:srgbClr>
                  </a:outerShdw>
                </a:effectLst>
                <a:latin typeface="Arial" pitchFamily="34" charset="0"/>
                <a:cs typeface="Arial" pitchFamily="34" charset="0"/>
              </a:rPr>
              <a:t>البناء بالطوب </a:t>
            </a:r>
            <a:r>
              <a:rPr lang="ar-EG" sz="2000" b="1" u="sng"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الزجاجي:.</a:t>
            </a:r>
            <a:endParaRPr lang="ar-EG" sz="2000" b="1" u="sng"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sp>
        <p:nvSpPr>
          <p:cNvPr id="5" name="TextBox 3"/>
          <p:cNvSpPr txBox="1">
            <a:spLocks noChangeArrowheads="1"/>
          </p:cNvSpPr>
          <p:nvPr/>
        </p:nvSpPr>
        <p:spPr bwMode="auto">
          <a:xfrm>
            <a:off x="3520480" y="840160"/>
            <a:ext cx="8955970" cy="4247317"/>
          </a:xfrm>
          <a:prstGeom prst="rect">
            <a:avLst/>
          </a:prstGeom>
          <a:noFill/>
          <a:ln w="9525">
            <a:noFill/>
            <a:miter lim="800000"/>
            <a:headEnd/>
            <a:tailEnd/>
          </a:ln>
        </p:spPr>
        <p:txBody>
          <a:bodyPr wrap="square">
            <a:spAutoFit/>
          </a:bodyPr>
          <a:lstStyle/>
          <a:p>
            <a:pPr algn="r" rtl="1"/>
            <a:r>
              <a:rPr lang="ar-EG" sz="1800" b="1" dirty="0"/>
              <a:t>1ـ عند البناء بذلك الطوب يجب ألا يرتكز عليها أحمال و يكتفي بوزنها فقط و أن تكون القوالب مفصولة و غير متلاصقة و ذلك لتمددها </a:t>
            </a:r>
          </a:p>
          <a:p>
            <a:pPr algn="r" rtl="1"/>
            <a:r>
              <a:rPr lang="ar-EG" sz="1800" b="1" dirty="0"/>
              <a:t>2ـ يجب تنظيف أوجه الحوائط الاربعه التي سيبنى فيها الطوب الزجاجي من الاتربه </a:t>
            </a:r>
          </a:p>
          <a:p>
            <a:pPr algn="r" rtl="1"/>
            <a:r>
              <a:rPr lang="ar-EG" sz="1800" b="1" dirty="0"/>
              <a:t>3ـ دهان تلك الحوائط الاربعه بعد التنظيف بماده عازله للرطوبة </a:t>
            </a:r>
          </a:p>
          <a:p>
            <a:pPr algn="r" rtl="1"/>
            <a:r>
              <a:rPr lang="ar-EG" sz="1800" b="1" dirty="0"/>
              <a:t>4ـ تربط المباني الطوب الزجاجي في الحوائط المجاورة بواسطة سلكين من الحديد المجلفن تكون المسافة بينهما </a:t>
            </a:r>
            <a:r>
              <a:rPr lang="ar-EG" sz="1800" b="1" dirty="0" smtClean="0"/>
              <a:t>حوا</a:t>
            </a:r>
            <a:r>
              <a:rPr lang="ar-EG" sz="1800" b="1" dirty="0"/>
              <a:t>ل</a:t>
            </a:r>
            <a:r>
              <a:rPr lang="ar-EG" sz="1800" b="1" dirty="0" smtClean="0"/>
              <a:t>ي </a:t>
            </a:r>
            <a:r>
              <a:rPr lang="ar-EG" sz="1800" b="1" dirty="0"/>
              <a:t>5سم وتحفظ تلك المسافة بواسطة أسلاك </a:t>
            </a:r>
            <a:r>
              <a:rPr lang="ar-EG" sz="1800" b="1" dirty="0" smtClean="0"/>
              <a:t>عريضة كل 25سم ملحومة جيدا بالكهرباء ويوضع هذا الرباط على سطح الطوب وبين المونة كل 4مداميك من الحائط ويربط هذا الرباط مع الحوائط المجاورة بطول 5سم بعد تجنيشها في الحوائط المجاورة  أو لحامها بالكهرباء إذا كان الإطار المحيط بها من المعدن </a:t>
            </a:r>
            <a:r>
              <a:rPr lang="ar-EG" sz="1800" b="1" dirty="0"/>
              <a:t>.</a:t>
            </a:r>
          </a:p>
          <a:p>
            <a:pPr algn="r" rtl="1"/>
            <a:r>
              <a:rPr lang="ar-EG" sz="1800" b="1" dirty="0"/>
              <a:t>5ـ في الحوائط التي تزيد مساحتها عن 13 م2أو يزيد ارتفاعها أو عرضها </a:t>
            </a:r>
            <a:r>
              <a:rPr lang="ar-EG" sz="1800" b="1" dirty="0" smtClean="0"/>
              <a:t>عن </a:t>
            </a:r>
            <a:r>
              <a:rPr lang="ar-EG" sz="1800" b="1" dirty="0"/>
              <a:t>6 م يجب أن تقسم الحوائط بواسطة مجارى وزوايا حديد مع دهان وجهين سيلاقون وثلاثة أوجه ببويه الزيت باللون المطلوب وتكون البويه من النوع المانع للصدأ أو من قطاعات مناسبة من الالومنيوم حسب الرسومات التفصيلية وذلك بالنسبة إلى الحوائط الخارجية .</a:t>
            </a:r>
          </a:p>
          <a:p>
            <a:pPr algn="r" rtl="1"/>
            <a:r>
              <a:rPr lang="ar-EG" sz="1800" b="1" dirty="0"/>
              <a:t>6ـ يحاط الحلق المعدني بمادة عازلة قابلة للانضغاط في حدود 50% من حجمها الاصلى وتكون غالبا سمك 3|8 إلا إذا أوصى بغير ذلك </a:t>
            </a:r>
          </a:p>
          <a:p>
            <a:pPr algn="r" rtl="1"/>
            <a:r>
              <a:rPr lang="ar-EG" sz="1800" b="1" dirty="0"/>
              <a:t>7ـ بالنسبة إلى جلسات الفتحات يجب عمل تلك الجلسات بحيث يسمح للطوب الزجاجي بحرية الانزلاق في حالة التمدد والانكماش </a:t>
            </a:r>
          </a:p>
        </p:txBody>
      </p:sp>
      <p:pic>
        <p:nvPicPr>
          <p:cNvPr id="6" name="Picture 5" descr="C:\Documents and Settings\scorpion\Desktop\New Folder\1.jpg"/>
          <p:cNvPicPr>
            <a:picLocks noChangeAspect="1" noChangeArrowheads="1"/>
          </p:cNvPicPr>
          <p:nvPr/>
        </p:nvPicPr>
        <p:blipFill>
          <a:blip r:embed="rId2" cstate="print"/>
          <a:srcRect/>
          <a:stretch>
            <a:fillRect/>
          </a:stretch>
        </p:blipFill>
        <p:spPr bwMode="auto">
          <a:xfrm>
            <a:off x="7557922" y="4944617"/>
            <a:ext cx="1987421" cy="16561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descr="C:\Documents and Settings\scorpion\Desktop\New Folder\2.jpg"/>
          <p:cNvPicPr>
            <a:picLocks noChangeAspect="1" noChangeArrowheads="1"/>
          </p:cNvPicPr>
          <p:nvPr/>
        </p:nvPicPr>
        <p:blipFill>
          <a:blip r:embed="rId3" cstate="print"/>
          <a:srcRect r="4432" b="12742"/>
          <a:stretch>
            <a:fillRect/>
          </a:stretch>
        </p:blipFill>
        <p:spPr bwMode="auto">
          <a:xfrm>
            <a:off x="6616824" y="7320880"/>
            <a:ext cx="1977328" cy="18052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descr="C:\Documents and Settings\scorpion\Desktop\New Folder\3.jpg"/>
          <p:cNvPicPr>
            <a:picLocks noChangeAspect="1" noChangeArrowheads="1"/>
          </p:cNvPicPr>
          <p:nvPr/>
        </p:nvPicPr>
        <p:blipFill>
          <a:blip r:embed="rId4" cstate="print"/>
          <a:srcRect/>
          <a:stretch>
            <a:fillRect/>
          </a:stretch>
        </p:blipFill>
        <p:spPr bwMode="auto">
          <a:xfrm>
            <a:off x="3304456" y="4944616"/>
            <a:ext cx="1762293" cy="174075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descr="C:\Documents and Settings\scorpion\Desktop\New Folder\4.jpg"/>
          <p:cNvPicPr>
            <a:picLocks noChangeAspect="1" noChangeArrowheads="1"/>
          </p:cNvPicPr>
          <p:nvPr/>
        </p:nvPicPr>
        <p:blipFill>
          <a:blip r:embed="rId5" cstate="print"/>
          <a:srcRect/>
          <a:stretch>
            <a:fillRect/>
          </a:stretch>
        </p:blipFill>
        <p:spPr bwMode="auto">
          <a:xfrm>
            <a:off x="5464696" y="4944616"/>
            <a:ext cx="1695956" cy="16959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descr="C:\Documents and Settings\scorpion\Desktop\New Folder\5.jpg"/>
          <p:cNvPicPr>
            <a:picLocks noChangeAspect="1" noChangeArrowheads="1"/>
          </p:cNvPicPr>
          <p:nvPr/>
        </p:nvPicPr>
        <p:blipFill>
          <a:blip r:embed="rId6" cstate="print"/>
          <a:srcRect/>
          <a:stretch>
            <a:fillRect/>
          </a:stretch>
        </p:blipFill>
        <p:spPr bwMode="auto">
          <a:xfrm>
            <a:off x="4456584" y="7320880"/>
            <a:ext cx="1790156" cy="179015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3556" name="Picture 4" descr="http://img510.imageshack.us/img510/802/17461417hg5.jpg"/>
          <p:cNvPicPr>
            <a:picLocks noChangeAspect="1" noChangeArrowheads="1"/>
          </p:cNvPicPr>
          <p:nvPr/>
        </p:nvPicPr>
        <p:blipFill>
          <a:blip r:embed="rId7" cstate="print"/>
          <a:srcRect/>
          <a:stretch>
            <a:fillRect/>
          </a:stretch>
        </p:blipFill>
        <p:spPr bwMode="auto">
          <a:xfrm>
            <a:off x="640160" y="840160"/>
            <a:ext cx="2800350" cy="3638551"/>
          </a:xfrm>
          <a:prstGeom prst="rect">
            <a:avLst/>
          </a:prstGeom>
          <a:noFill/>
          <a:ln w="38100">
            <a:solidFill>
              <a:srgbClr val="000000"/>
            </a:solidFill>
          </a:ln>
        </p:spPr>
      </p:pic>
      <p:sp>
        <p:nvSpPr>
          <p:cNvPr id="32" name="TextBox 31"/>
          <p:cNvSpPr txBox="1"/>
          <p:nvPr/>
        </p:nvSpPr>
        <p:spPr>
          <a:xfrm>
            <a:off x="8201000" y="6672808"/>
            <a:ext cx="720080" cy="477054"/>
          </a:xfrm>
          <a:prstGeom prst="rect">
            <a:avLst/>
          </a:prstGeom>
          <a:noFill/>
        </p:spPr>
        <p:txBody>
          <a:bodyPr wrap="square" rtlCol="1">
            <a:spAutoFit/>
          </a:bodyPr>
          <a:lstStyle/>
          <a:p>
            <a:r>
              <a:rPr lang="ar-EG" dirty="0" smtClean="0"/>
              <a:t>(1)</a:t>
            </a:r>
            <a:endParaRPr lang="ar-EG" dirty="0"/>
          </a:p>
        </p:txBody>
      </p:sp>
      <p:sp>
        <p:nvSpPr>
          <p:cNvPr id="33" name="TextBox 32"/>
          <p:cNvSpPr txBox="1"/>
          <p:nvPr/>
        </p:nvSpPr>
        <p:spPr>
          <a:xfrm>
            <a:off x="5896744" y="6744816"/>
            <a:ext cx="720080" cy="477054"/>
          </a:xfrm>
          <a:prstGeom prst="rect">
            <a:avLst/>
          </a:prstGeom>
          <a:noFill/>
        </p:spPr>
        <p:txBody>
          <a:bodyPr wrap="square" rtlCol="1">
            <a:spAutoFit/>
          </a:bodyPr>
          <a:lstStyle/>
          <a:p>
            <a:r>
              <a:rPr lang="ar-EG" dirty="0" smtClean="0"/>
              <a:t>(2)</a:t>
            </a:r>
            <a:endParaRPr lang="ar-EG" dirty="0"/>
          </a:p>
        </p:txBody>
      </p:sp>
      <p:sp>
        <p:nvSpPr>
          <p:cNvPr id="34" name="TextBox 33"/>
          <p:cNvSpPr txBox="1"/>
          <p:nvPr/>
        </p:nvSpPr>
        <p:spPr>
          <a:xfrm>
            <a:off x="3808512" y="6744816"/>
            <a:ext cx="720080" cy="477054"/>
          </a:xfrm>
          <a:prstGeom prst="rect">
            <a:avLst/>
          </a:prstGeom>
          <a:noFill/>
        </p:spPr>
        <p:txBody>
          <a:bodyPr wrap="square" rtlCol="1">
            <a:spAutoFit/>
          </a:bodyPr>
          <a:lstStyle/>
          <a:p>
            <a:r>
              <a:rPr lang="ar-EG" dirty="0" smtClean="0"/>
              <a:t>(3)</a:t>
            </a:r>
            <a:endParaRPr lang="ar-EG" dirty="0"/>
          </a:p>
        </p:txBody>
      </p:sp>
      <p:sp>
        <p:nvSpPr>
          <p:cNvPr id="35" name="TextBox 34"/>
          <p:cNvSpPr txBox="1"/>
          <p:nvPr/>
        </p:nvSpPr>
        <p:spPr>
          <a:xfrm>
            <a:off x="7048872" y="9124146"/>
            <a:ext cx="720080" cy="477054"/>
          </a:xfrm>
          <a:prstGeom prst="rect">
            <a:avLst/>
          </a:prstGeom>
          <a:noFill/>
        </p:spPr>
        <p:txBody>
          <a:bodyPr wrap="square" rtlCol="1">
            <a:spAutoFit/>
          </a:bodyPr>
          <a:lstStyle/>
          <a:p>
            <a:r>
              <a:rPr lang="ar-EG" dirty="0" smtClean="0"/>
              <a:t>(4)</a:t>
            </a:r>
            <a:endParaRPr lang="ar-EG" dirty="0"/>
          </a:p>
        </p:txBody>
      </p:sp>
      <p:sp>
        <p:nvSpPr>
          <p:cNvPr id="36" name="TextBox 35"/>
          <p:cNvSpPr txBox="1"/>
          <p:nvPr/>
        </p:nvSpPr>
        <p:spPr>
          <a:xfrm>
            <a:off x="4960640" y="9124146"/>
            <a:ext cx="720080" cy="477054"/>
          </a:xfrm>
          <a:prstGeom prst="rect">
            <a:avLst/>
          </a:prstGeom>
          <a:noFill/>
        </p:spPr>
        <p:txBody>
          <a:bodyPr wrap="square" rtlCol="1">
            <a:spAutoFit/>
          </a:bodyPr>
          <a:lstStyle/>
          <a:p>
            <a:r>
              <a:rPr lang="ar-EG" dirty="0" smtClean="0"/>
              <a:t>(5)</a:t>
            </a:r>
            <a:endParaRPr lang="ar-EG"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scorpion\Desktop\New Folder\8.jpg"/>
          <p:cNvPicPr>
            <a:picLocks noChangeAspect="1" noChangeArrowheads="1"/>
          </p:cNvPicPr>
          <p:nvPr/>
        </p:nvPicPr>
        <p:blipFill>
          <a:blip r:embed="rId2" cstate="print"/>
          <a:srcRect/>
          <a:stretch>
            <a:fillRect/>
          </a:stretch>
        </p:blipFill>
        <p:spPr bwMode="auto">
          <a:xfrm>
            <a:off x="1864296" y="264096"/>
            <a:ext cx="1857364" cy="27314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2368352" y="3144416"/>
            <a:ext cx="720080" cy="477054"/>
          </a:xfrm>
          <a:prstGeom prst="rect">
            <a:avLst/>
          </a:prstGeom>
          <a:noFill/>
        </p:spPr>
        <p:txBody>
          <a:bodyPr wrap="square" rtlCol="1">
            <a:spAutoFit/>
          </a:bodyPr>
          <a:lstStyle/>
          <a:p>
            <a:r>
              <a:rPr lang="ar-EG" dirty="0" smtClean="0"/>
              <a:t>(6)</a:t>
            </a:r>
            <a:endParaRPr lang="ar-EG" dirty="0"/>
          </a:p>
        </p:txBody>
      </p:sp>
      <p:sp>
        <p:nvSpPr>
          <p:cNvPr id="6" name="Rectangle 5"/>
          <p:cNvSpPr/>
          <p:nvPr/>
        </p:nvSpPr>
        <p:spPr>
          <a:xfrm>
            <a:off x="4672608" y="336104"/>
            <a:ext cx="7802132" cy="1200329"/>
          </a:xfrm>
          <a:prstGeom prst="rect">
            <a:avLst/>
          </a:prstGeom>
        </p:spPr>
        <p:txBody>
          <a:bodyPr wrap="square">
            <a:spAutoFit/>
          </a:bodyPr>
          <a:lstStyle/>
          <a:p>
            <a:pPr algn="r" rtl="1"/>
            <a:r>
              <a:rPr lang="ar-EG" sz="1800" b="1" dirty="0" smtClean="0"/>
              <a:t> 8ـ في الحوائط الداخلية يجب استعمال اللباد السميك أو الفلين في مواضع الاتصال وحول إطارات الشبابيك </a:t>
            </a:r>
            <a:r>
              <a:rPr lang="ar-SA" sz="1800" b="1" dirty="0" smtClean="0"/>
              <a:t>أ</a:t>
            </a:r>
            <a:r>
              <a:rPr lang="ar-EG" sz="1800" b="1" dirty="0" smtClean="0"/>
              <a:t>ما في فواصل التمدد وفى رؤوس الحواجز (القوا طيع) فيجب ألا يكون اللباد المستعمل أقل من 1|4 حتى لا يحدث ترخيم في الأسقف .</a:t>
            </a:r>
          </a:p>
          <a:p>
            <a:pPr algn="r" rtl="1"/>
            <a:r>
              <a:rPr lang="ar-EG" sz="1800" b="1" dirty="0" smtClean="0"/>
              <a:t>9ـ يجب تقسيم المساحات التي ستبنى بحيث لا يزيد مسطحها عن 13 م مربع للجزء الواحد .</a:t>
            </a:r>
            <a:endParaRPr lang="en-US" sz="1800" b="1" dirty="0">
              <a:latin typeface="Calibri" pitchFamily="34" charset="0"/>
            </a:endParaRPr>
          </a:p>
        </p:txBody>
      </p:sp>
      <p:pic>
        <p:nvPicPr>
          <p:cNvPr id="7" name="Picture 9" descr="C:\Documents and Settings\SaRsOr\Desktop\New Folder\Untitled-4 copy.gif"/>
          <p:cNvPicPr>
            <a:picLocks noChangeAspect="1" noChangeArrowheads="1"/>
          </p:cNvPicPr>
          <p:nvPr/>
        </p:nvPicPr>
        <p:blipFill>
          <a:blip r:embed="rId3" cstate="print"/>
          <a:srcRect/>
          <a:stretch>
            <a:fillRect/>
          </a:stretch>
        </p:blipFill>
        <p:spPr bwMode="auto">
          <a:xfrm>
            <a:off x="4672608" y="1632248"/>
            <a:ext cx="2489096" cy="2910328"/>
          </a:xfrm>
          <a:prstGeom prst="rect">
            <a:avLst/>
          </a:prstGeom>
          <a:noFill/>
          <a:ln w="38100">
            <a:solidFill>
              <a:srgbClr val="000000"/>
            </a:solidFill>
          </a:ln>
        </p:spPr>
      </p:pic>
      <p:sp>
        <p:nvSpPr>
          <p:cNvPr id="8" name="TextBox 2"/>
          <p:cNvSpPr txBox="1">
            <a:spLocks noChangeArrowheads="1"/>
          </p:cNvSpPr>
          <p:nvPr/>
        </p:nvSpPr>
        <p:spPr bwMode="auto">
          <a:xfrm>
            <a:off x="7768952" y="1848272"/>
            <a:ext cx="4657150" cy="2031325"/>
          </a:xfrm>
          <a:prstGeom prst="rect">
            <a:avLst/>
          </a:prstGeom>
          <a:noFill/>
          <a:ln w="9525">
            <a:noFill/>
            <a:miter lim="800000"/>
            <a:headEnd/>
            <a:tailEnd/>
          </a:ln>
        </p:spPr>
        <p:txBody>
          <a:bodyPr wrap="square">
            <a:spAutoFit/>
          </a:bodyPr>
          <a:lstStyle/>
          <a:p>
            <a:pPr algn="r" rtl="1"/>
            <a:r>
              <a:rPr lang="ar-EG" sz="1800" b="1" dirty="0"/>
              <a:t>ويمكن ربط البلوكات الزجاجية بالمباني باستعمال الأربطة الخاصة كل أربع مداميك على الأكثر وذلك بربطها في الحوائط بواسطة سلكين من الحديد المجلفن قطر 3مم حيث يدخل في اللحاما</a:t>
            </a:r>
            <a:r>
              <a:rPr lang="ar-SA" sz="1800" b="1" dirty="0"/>
              <a:t>ت</a:t>
            </a:r>
            <a:r>
              <a:rPr lang="ar-EG" sz="1800" b="1" dirty="0"/>
              <a:t> الأفقية والراسية </a:t>
            </a:r>
            <a:r>
              <a:rPr lang="ar-SA" sz="1800" b="1" dirty="0"/>
              <a:t>لل</a:t>
            </a:r>
            <a:r>
              <a:rPr lang="ar-EG" sz="1800" b="1" dirty="0"/>
              <a:t>بلوكات الزجاجية على أن يربط السلك في الحوائط والأرضيات المحيطة بها بمقدار 10سم ويفضل أن تدهن الحوائط والأسقف والأرضيات المذكورة وجها واحدا بمحلول البيتوم</a:t>
            </a:r>
            <a:r>
              <a:rPr lang="ar-SA" sz="1800" b="1" dirty="0"/>
              <a:t>ين</a:t>
            </a:r>
            <a:r>
              <a:rPr lang="ar-EG" sz="1800" b="1" dirty="0"/>
              <a:t> الساخن قبل البناء .</a:t>
            </a:r>
            <a:endParaRPr lang="ar-SA" sz="1800" b="1" dirty="0"/>
          </a:p>
        </p:txBody>
      </p:sp>
      <p:sp>
        <p:nvSpPr>
          <p:cNvPr id="10" name="TextBox 3"/>
          <p:cNvSpPr txBox="1">
            <a:spLocks noChangeArrowheads="1"/>
          </p:cNvSpPr>
          <p:nvPr/>
        </p:nvSpPr>
        <p:spPr bwMode="auto">
          <a:xfrm>
            <a:off x="4600600" y="5088632"/>
            <a:ext cx="7802132" cy="1477328"/>
          </a:xfrm>
          <a:prstGeom prst="rect">
            <a:avLst/>
          </a:prstGeom>
          <a:noFill/>
          <a:ln w="9525">
            <a:noFill/>
            <a:miter lim="800000"/>
            <a:headEnd/>
            <a:tailEnd/>
          </a:ln>
        </p:spPr>
        <p:txBody>
          <a:bodyPr wrap="square">
            <a:spAutoFit/>
          </a:bodyPr>
          <a:lstStyle/>
          <a:p>
            <a:pPr algn="r" rtl="1"/>
            <a:r>
              <a:rPr lang="ar-EG" sz="1800" b="1" dirty="0" smtClean="0"/>
              <a:t>- ترص </a:t>
            </a:r>
            <a:r>
              <a:rPr lang="ar-EG" sz="1800" b="1" dirty="0"/>
              <a:t>قوالب الطوب مع بعضها من ناحية جوانبها المقعرة وتكون العراميس منتظمة فى الاتجاهين الافقى والرأسي وبسمك لا يزيد عن 6مم تملا بمونة من اسمنت وجير ورمل مع العناية بملأ اللحامات</a:t>
            </a:r>
            <a:r>
              <a:rPr lang="ar-SA" sz="1800" b="1" dirty="0"/>
              <a:t>.</a:t>
            </a:r>
          </a:p>
          <a:p>
            <a:pPr algn="r" rtl="1"/>
            <a:r>
              <a:rPr lang="ar-EG" sz="1800" b="1" dirty="0"/>
              <a:t> ـ ترص قوالب مع بعضها من ناحية جوانبها المقعرة وتكون العراميس منتظمة في الاتجاهين الأفقي و الرأسي وبسمك لا يزيد عن 6 مم تملآ بمونة من أسمنت و جير ورمل مع العناية بملء اللحامات جيدا . و تفضل المونة اللينة المانعة لنفاذ المياة باضافة إضافات سائلة مانعة للرطوبة .</a:t>
            </a:r>
            <a:endParaRPr lang="ar-SA" sz="1800" b="1" dirty="0"/>
          </a:p>
        </p:txBody>
      </p:sp>
      <p:sp>
        <p:nvSpPr>
          <p:cNvPr id="11" name="TextBox 8"/>
          <p:cNvSpPr txBox="1">
            <a:spLocks noChangeArrowheads="1"/>
          </p:cNvSpPr>
          <p:nvPr/>
        </p:nvSpPr>
        <p:spPr bwMode="auto">
          <a:xfrm>
            <a:off x="4576891" y="6888832"/>
            <a:ext cx="7897280" cy="1754326"/>
          </a:xfrm>
          <a:prstGeom prst="rect">
            <a:avLst/>
          </a:prstGeom>
          <a:noFill/>
          <a:ln w="9525">
            <a:noFill/>
            <a:miter lim="800000"/>
            <a:headEnd/>
            <a:tailEnd/>
          </a:ln>
        </p:spPr>
        <p:txBody>
          <a:bodyPr wrap="square">
            <a:spAutoFit/>
          </a:bodyPr>
          <a:lstStyle/>
          <a:p>
            <a:pPr algn="r" rtl="1"/>
            <a:r>
              <a:rPr lang="ar-EG" sz="1800" b="1" dirty="0" smtClean="0"/>
              <a:t>- يجب </a:t>
            </a:r>
            <a:r>
              <a:rPr lang="ar-EG" sz="1800" b="1" dirty="0"/>
              <a:t>وضع طبقة من اللباد السميك أو الفلين أو الصوف الزجاجي في مواقع اتصال الحائط بالعناصر المحيطة ب</a:t>
            </a:r>
            <a:r>
              <a:rPr lang="ar-SA" sz="1800" b="1" dirty="0"/>
              <a:t>ه</a:t>
            </a:r>
            <a:r>
              <a:rPr lang="ar-EG" sz="1800" b="1" dirty="0"/>
              <a:t> لحمايتها من خطر التشقق نتيجة تربيح السقف أو التمدد . ويكون حوالي 12 مم بدون </a:t>
            </a:r>
            <a:r>
              <a:rPr lang="ar-EG" sz="1800" b="1" dirty="0" smtClean="0"/>
              <a:t>مونة. </a:t>
            </a:r>
            <a:endParaRPr lang="ar-SA" sz="1800" b="1" dirty="0"/>
          </a:p>
          <a:p>
            <a:pPr algn="r" rtl="1"/>
            <a:r>
              <a:rPr lang="ar-EG" sz="1800" b="1" dirty="0"/>
              <a:t>ـ يتحمل الحائط من الطوب الزجاجي المفرغ وزنه في الأحوال التي لا يزيد طوله عن 6متر وارتفاعه عن 4متر وبحيث لا تزيد مساحه الحائط عن12م2 ويكون سمك الطوب في حدود25/1 من الطول أو الارتفاع أيهما اكبر وذالك في حاله التعرض لضغوط الرياح العادية الخفيفة وفى حاله زيادة الأبعاد أو التعرض لرياح شديدة يجب التحقق من تحمل الحائط </a:t>
            </a:r>
          </a:p>
        </p:txBody>
      </p:sp>
      <p:sp>
        <p:nvSpPr>
          <p:cNvPr id="12" name="TextBox 11"/>
          <p:cNvSpPr txBox="1"/>
          <p:nvPr/>
        </p:nvSpPr>
        <p:spPr>
          <a:xfrm>
            <a:off x="10001200" y="4512568"/>
            <a:ext cx="2357454" cy="400110"/>
          </a:xfrm>
          <a:prstGeom prst="rect">
            <a:avLst/>
          </a:prstGeom>
          <a:noFill/>
        </p:spPr>
        <p:txBody>
          <a:bodyPr wrap="square" rtlCol="0">
            <a:spAutoFit/>
          </a:bodyPr>
          <a:lstStyle/>
          <a:p>
            <a:pPr algn="r" rtl="1"/>
            <a:r>
              <a:rPr lang="ar-EG" sz="2000" b="1" u="sng" dirty="0" smtClean="0">
                <a:solidFill>
                  <a:srgbClr val="C00000"/>
                </a:solidFill>
                <a:effectLst>
                  <a:outerShdw blurRad="38100" dist="38100" dir="2700000" algn="tl">
                    <a:srgbClr val="000000">
                      <a:alpha val="43137"/>
                    </a:srgbClr>
                  </a:outerShdw>
                </a:effectLst>
                <a:latin typeface="Arial" pitchFamily="34" charset="0"/>
              </a:rPr>
              <a:t>* اشتراطات البناء:.</a:t>
            </a:r>
            <a:endParaRPr lang="en-US" sz="2000" b="1" u="sng" dirty="0">
              <a:solidFill>
                <a:srgbClr val="C00000"/>
              </a:solidFill>
              <a:effectLst>
                <a:outerShdw blurRad="38100" dist="38100" dir="2700000" algn="tl">
                  <a:srgbClr val="000000">
                    <a:alpha val="43137"/>
                  </a:srgbClr>
                </a:outerShdw>
              </a:effectLst>
              <a:latin typeface="Arial" pitchFamily="34" charset="0"/>
            </a:endParaRPr>
          </a:p>
        </p:txBody>
      </p:sp>
      <p:pic>
        <p:nvPicPr>
          <p:cNvPr id="13" name="Picture 6" descr="C:\Documents and Settings\scorpion\Desktop\XSX\ToOoOoB\sara\ashkalo\1\Glass Brick Company Special Effects_files\pic10.jpg"/>
          <p:cNvPicPr>
            <a:picLocks noChangeAspect="1" noChangeArrowheads="1"/>
          </p:cNvPicPr>
          <p:nvPr/>
        </p:nvPicPr>
        <p:blipFill>
          <a:blip r:embed="rId4" cstate="print"/>
          <a:srcRect t="3016" r="6608" b="4849"/>
          <a:stretch>
            <a:fillRect/>
          </a:stretch>
        </p:blipFill>
        <p:spPr bwMode="auto">
          <a:xfrm>
            <a:off x="688037" y="5520680"/>
            <a:ext cx="2635524" cy="38519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68752" y="1498845"/>
            <a:ext cx="6832848" cy="5909310"/>
          </a:xfrm>
          <a:prstGeom prst="rect">
            <a:avLst/>
          </a:prstGeom>
        </p:spPr>
        <p:txBody>
          <a:bodyPr wrap="square">
            <a:spAutoFit/>
          </a:bodyPr>
          <a:lstStyle/>
          <a:p>
            <a:pPr algn="ctr" rtl="1">
              <a:spcBef>
                <a:spcPct val="50000"/>
              </a:spcBef>
              <a:defRPr/>
            </a:pPr>
            <a:endParaRPr lang="ar-SA" sz="1800" b="1" dirty="0">
              <a:solidFill>
                <a:schemeClr val="tx2">
                  <a:lumMod val="50000"/>
                </a:schemeClr>
              </a:solidFill>
            </a:endParaRPr>
          </a:p>
          <a:p>
            <a:pPr algn="r" rtl="1">
              <a:defRPr/>
            </a:pPr>
            <a:endParaRPr lang="ar-EG" sz="1800" b="1" dirty="0" smtClean="0">
              <a:solidFill>
                <a:schemeClr val="tx2">
                  <a:lumMod val="50000"/>
                </a:schemeClr>
              </a:solidFill>
            </a:endParaRPr>
          </a:p>
          <a:p>
            <a:pPr algn="r" rtl="1">
              <a:defRPr/>
            </a:pPr>
            <a:r>
              <a:rPr lang="ar-SA" sz="1800" b="1" dirty="0" smtClean="0">
                <a:solidFill>
                  <a:schemeClr val="tx2">
                    <a:lumMod val="50000"/>
                  </a:schemeClr>
                </a:solidFill>
              </a:rPr>
              <a:t>يتم </a:t>
            </a:r>
            <a:r>
              <a:rPr lang="ar-SA" sz="1800" b="1" dirty="0">
                <a:solidFill>
                  <a:schemeClr val="tx2">
                    <a:lumMod val="50000"/>
                  </a:schemeClr>
                </a:solidFill>
              </a:rPr>
              <a:t>اضافة 90%  رمل + 10% بالوزن جير</a:t>
            </a:r>
          </a:p>
          <a:p>
            <a:pPr algn="r" rtl="1">
              <a:defRPr/>
            </a:pPr>
            <a:r>
              <a:rPr lang="ar-SA" sz="1800" b="1" dirty="0">
                <a:solidFill>
                  <a:schemeClr val="tx2">
                    <a:lumMod val="50000"/>
                  </a:schemeClr>
                </a:solidFill>
              </a:rPr>
              <a:t> تخلط بالماء جيدا ثم تشكل تحت </a:t>
            </a:r>
          </a:p>
          <a:p>
            <a:pPr algn="r" rtl="1">
              <a:defRPr/>
            </a:pPr>
            <a:r>
              <a:rPr lang="ar-SA" sz="1800" b="1" dirty="0">
                <a:solidFill>
                  <a:schemeClr val="tx2">
                    <a:lumMod val="50000"/>
                  </a:schemeClr>
                </a:solidFill>
              </a:rPr>
              <a:t>ضغط 400 كجم / سم2 ثم يترك للتصلد</a:t>
            </a:r>
          </a:p>
          <a:p>
            <a:pPr algn="r" rtl="1">
              <a:defRPr/>
            </a:pPr>
            <a:r>
              <a:rPr lang="ar-SA" sz="1800" b="1" dirty="0">
                <a:solidFill>
                  <a:schemeClr val="tx2">
                    <a:lumMod val="50000"/>
                  </a:schemeClr>
                </a:solidFill>
              </a:rPr>
              <a:t> في خزانات بخارية ( اوتوكلاف ) </a:t>
            </a:r>
          </a:p>
          <a:p>
            <a:pPr algn="r" rtl="1">
              <a:defRPr/>
            </a:pPr>
            <a:r>
              <a:rPr lang="ar-SA" sz="1800" b="1" dirty="0">
                <a:solidFill>
                  <a:schemeClr val="tx2">
                    <a:lumMod val="50000"/>
                  </a:schemeClr>
                </a:solidFill>
              </a:rPr>
              <a:t>لمدة من 6-8 ساعات وفى درجة حرارة</a:t>
            </a:r>
          </a:p>
          <a:p>
            <a:pPr algn="r" rtl="1">
              <a:defRPr/>
            </a:pPr>
            <a:r>
              <a:rPr lang="ar-SA" sz="1800" b="1" dirty="0">
                <a:solidFill>
                  <a:schemeClr val="tx2">
                    <a:lumMod val="50000"/>
                  </a:schemeClr>
                </a:solidFill>
              </a:rPr>
              <a:t> مابين 175 – 210 م وضغط بينه 8- 16 </a:t>
            </a:r>
          </a:p>
          <a:p>
            <a:pPr algn="r" rtl="1">
              <a:defRPr/>
            </a:pPr>
            <a:r>
              <a:rPr lang="ar-SA" sz="1800" b="1" dirty="0">
                <a:solidFill>
                  <a:schemeClr val="tx2">
                    <a:lumMod val="50000"/>
                  </a:schemeClr>
                </a:solidFill>
              </a:rPr>
              <a:t>  تحت هذه الظروف يتفاعل حمض السليسيك </a:t>
            </a:r>
          </a:p>
          <a:p>
            <a:pPr algn="r" rtl="1">
              <a:defRPr/>
            </a:pPr>
            <a:r>
              <a:rPr lang="ar-SA" sz="1800" b="1" dirty="0">
                <a:solidFill>
                  <a:schemeClr val="tx2">
                    <a:lumMod val="50000"/>
                  </a:schemeClr>
                </a:solidFill>
              </a:rPr>
              <a:t>( البطئ التفاعل ) مع هيدروكسيد الكالسيوم وتنتج هيدرسيليكات الكالسيوم على الغلاف الخارجي لحبيبات الرمل ويحدث ذلك من تلاحم حبيبات الرمل مع بعضها وتتوقف عملية التفاعل هذه بمجرد خروج الطوبة من الاتوكلاف أما هيدروكسيد الكالسيوم الباقي في الطوبة يتصل عن طريق الاتحاد مع ثاني أكسيد الكربون الجوى بالطريق المعتادة مكونا كربونات الكالسيوم </a:t>
            </a:r>
          </a:p>
          <a:p>
            <a:pPr algn="r" rtl="1">
              <a:defRPr/>
            </a:pPr>
            <a:r>
              <a:rPr lang="ar-SA" sz="1800" b="1" dirty="0">
                <a:solidFill>
                  <a:schemeClr val="tx2">
                    <a:lumMod val="50000"/>
                  </a:schemeClr>
                </a:solidFill>
              </a:rPr>
              <a:t>ولا ينصح بالبناء بهذا الطوب فور خروجة من الاتوكلاف لان انكماشه يستمر فور تصنيعه </a:t>
            </a:r>
          </a:p>
          <a:p>
            <a:pPr algn="r" rtl="1">
              <a:defRPr/>
            </a:pPr>
            <a:r>
              <a:rPr lang="ar-SA" sz="1800" b="1" dirty="0">
                <a:solidFill>
                  <a:schemeClr val="tx2">
                    <a:lumMod val="50000"/>
                  </a:schemeClr>
                </a:solidFill>
              </a:rPr>
              <a:t> النقل :  وبتم تحميل الطوب وتعتيقه على ظهر سيارات النقل بواسطة أوناش للتحميل والتفريغ لنقلة إلى مواقع العمل</a:t>
            </a:r>
          </a:p>
          <a:p>
            <a:pPr algn="r" rtl="1">
              <a:defRPr/>
            </a:pPr>
            <a:endParaRPr lang="ar-SA" sz="1800" b="1" dirty="0">
              <a:solidFill>
                <a:schemeClr val="tx2">
                  <a:lumMod val="50000"/>
                </a:schemeClr>
              </a:solidFill>
            </a:endParaRPr>
          </a:p>
          <a:p>
            <a:pPr algn="r" rtl="1">
              <a:defRPr/>
            </a:pPr>
            <a:endParaRPr lang="ar-SA" sz="1800" b="1" dirty="0">
              <a:solidFill>
                <a:schemeClr val="tx2">
                  <a:lumMod val="50000"/>
                </a:schemeClr>
              </a:solidFill>
            </a:endParaRPr>
          </a:p>
          <a:p>
            <a:pPr algn="r" rtl="1">
              <a:defRPr/>
            </a:pPr>
            <a:endParaRPr lang="ar-SA" sz="1800" b="1" dirty="0">
              <a:solidFill>
                <a:schemeClr val="tx2">
                  <a:lumMod val="50000"/>
                </a:schemeClr>
              </a:solidFill>
            </a:endParaRPr>
          </a:p>
          <a:p>
            <a:pPr algn="r" rtl="1">
              <a:defRPr/>
            </a:pPr>
            <a:endParaRPr lang="ar-EG" sz="1800" b="1" dirty="0">
              <a:solidFill>
                <a:schemeClr val="tx2">
                  <a:lumMod val="50000"/>
                </a:schemeClr>
              </a:solidFill>
            </a:endParaRPr>
          </a:p>
        </p:txBody>
      </p:sp>
      <p:sp>
        <p:nvSpPr>
          <p:cNvPr id="5" name="TextBox 4"/>
          <p:cNvSpPr txBox="1"/>
          <p:nvPr/>
        </p:nvSpPr>
        <p:spPr>
          <a:xfrm>
            <a:off x="640160" y="6323380"/>
            <a:ext cx="12161440" cy="3277820"/>
          </a:xfrm>
          <a:prstGeom prst="rect">
            <a:avLst/>
          </a:prstGeom>
          <a:noFill/>
        </p:spPr>
        <p:txBody>
          <a:bodyPr wrap="square">
            <a:spAutoFit/>
          </a:bodyPr>
          <a:lstStyle/>
          <a:p>
            <a:pPr algn="r" rtl="1">
              <a:spcBef>
                <a:spcPct val="50000"/>
              </a:spcBef>
              <a:defRPr/>
            </a:pPr>
            <a:r>
              <a:rPr lang="ar-EG" sz="2000" b="1" u="sng" dirty="0" smtClean="0">
                <a:solidFill>
                  <a:srgbClr val="C00000"/>
                </a:solidFill>
                <a:effectLst>
                  <a:outerShdw blurRad="38100" dist="38100" dir="2700000" algn="tl">
                    <a:srgbClr val="000000">
                      <a:alpha val="43137"/>
                    </a:srgbClr>
                  </a:outerShdw>
                </a:effectLst>
              </a:rPr>
              <a:t>*</a:t>
            </a:r>
            <a:r>
              <a:rPr lang="ar-SA" sz="2000" b="1" u="sng" dirty="0" smtClean="0">
                <a:solidFill>
                  <a:srgbClr val="C00000"/>
                </a:solidFill>
                <a:effectLst>
                  <a:outerShdw blurRad="38100" dist="38100" dir="2700000" algn="tl">
                    <a:srgbClr val="000000">
                      <a:alpha val="43137"/>
                    </a:srgbClr>
                  </a:outerShdw>
                </a:effectLst>
              </a:rPr>
              <a:t>التركيب</a:t>
            </a:r>
            <a:r>
              <a:rPr lang="ar-EG" sz="2000" b="1" u="sng" dirty="0" smtClean="0">
                <a:solidFill>
                  <a:srgbClr val="C00000"/>
                </a:solidFill>
                <a:effectLst>
                  <a:outerShdw blurRad="38100" dist="38100" dir="2700000" algn="tl">
                    <a:srgbClr val="000000">
                      <a:alpha val="43137"/>
                    </a:srgbClr>
                  </a:outerShdw>
                </a:effectLst>
              </a:rPr>
              <a:t>:.</a:t>
            </a:r>
            <a:endParaRPr lang="ar-SA" sz="2000" b="1" u="sng" dirty="0">
              <a:solidFill>
                <a:srgbClr val="C00000"/>
              </a:solidFill>
              <a:effectLst>
                <a:outerShdw blurRad="38100" dist="38100" dir="2700000" algn="tl">
                  <a:srgbClr val="000000">
                    <a:alpha val="43137"/>
                  </a:srgbClr>
                </a:outerShdw>
              </a:effectLst>
            </a:endParaRPr>
          </a:p>
          <a:p>
            <a:pPr algn="r" rtl="1">
              <a:defRPr/>
            </a:pPr>
            <a:r>
              <a:rPr lang="ar-SA" sz="1800" b="1" dirty="0"/>
              <a:t>يتم التركيب الطوب الرملي بواسطة المونة العادية ( اسمنت + رمل , وماء ) ويستخدم أما في البناء ( الطوب المصمت  بدون ألوان ثم تغطية بطوب </a:t>
            </a:r>
            <a:r>
              <a:rPr lang="ar-SA" sz="1800" b="1" dirty="0" smtClean="0"/>
              <a:t>( </a:t>
            </a:r>
            <a:r>
              <a:rPr lang="ar-SA" sz="1800" b="1" dirty="0"/>
              <a:t>تكسية الوجهات ) للديكور أو البناء بالطوب المصمت الملون او البناء بالطوب ذو السطح الخشن والصخرى البارز بناء وواجهة في نفس الوقت </a:t>
            </a:r>
          </a:p>
          <a:p>
            <a:pPr algn="r" rtl="1">
              <a:defRPr/>
            </a:pPr>
            <a:r>
              <a:rPr lang="ar-SA" sz="1800" b="1" dirty="0"/>
              <a:t>ويستخدم الطوب الرملي في البناء كحوائط حاملة أيضا</a:t>
            </a:r>
          </a:p>
          <a:p>
            <a:pPr algn="r" rtl="1">
              <a:defRPr/>
            </a:pPr>
            <a:r>
              <a:rPr lang="ar-SA" sz="1800" b="1" dirty="0"/>
              <a:t>يراعى في تركيبه الدقة لذلك يستخدم أسياخ الحديد بدل من ميزان الخيط في ظبط رأسية الحائط وذلك لكي لا يحدث اى انبعاجات في واجهة الحائط كي لا يعطى شكلا مشوها </a:t>
            </a:r>
          </a:p>
          <a:p>
            <a:pPr algn="r" rtl="1">
              <a:defRPr/>
            </a:pPr>
            <a:r>
              <a:rPr lang="ar-SA" sz="1800" b="1" dirty="0"/>
              <a:t>ومن خواص الطوب الرملي مقاومته للضغط 120- 250 كج/سم2 كما انه يعتبر ثقيل الوزن بمقارنته لبقية أنواع الطوب الأخرى فقد يصل وزنة 2 طن /م2 وامتصاصه للماء يقل عن 18% وكذلك مقاومته للانحناء تقل عن 30/سم2 ويمكن لنتاج طوب ر ملى خفيف)</a:t>
            </a:r>
            <a:r>
              <a:rPr lang="en-US" sz="1800" b="1" dirty="0"/>
              <a:t> light sand</a:t>
            </a:r>
            <a:r>
              <a:rPr lang="ar-SA" sz="1800" b="1" dirty="0"/>
              <a:t> </a:t>
            </a:r>
            <a:r>
              <a:rPr lang="en-US" sz="1800" b="1" dirty="0"/>
              <a:t>bricks</a:t>
            </a:r>
            <a:r>
              <a:rPr lang="ar-SA" sz="1800" b="1" dirty="0"/>
              <a:t>  (بنفس الطريقة المذكورة إلا أن الخلطة يضاف إليها مواد نافخة لأحداث مسامية به حيث يضاف مسحوق معدن الالومنيوم إلى الرمل الناعم والجير المحروق وأحيانا بدلا من الرمل يستخدم إما رماد الميكا أو خبث الأفران أو الرماد الطائر )</a:t>
            </a:r>
            <a:r>
              <a:rPr lang="en-US" sz="1800" b="1" dirty="0"/>
              <a:t> </a:t>
            </a:r>
          </a:p>
          <a:p>
            <a:pPr>
              <a:defRPr/>
            </a:pPr>
            <a:endParaRPr lang="en-US" b="1" dirty="0"/>
          </a:p>
        </p:txBody>
      </p:sp>
      <p:sp>
        <p:nvSpPr>
          <p:cNvPr id="7" name="Rectangle 6"/>
          <p:cNvSpPr/>
          <p:nvPr/>
        </p:nvSpPr>
        <p:spPr>
          <a:xfrm>
            <a:off x="9966773" y="408112"/>
            <a:ext cx="2462534" cy="461665"/>
          </a:xfrm>
          <a:prstGeom prst="rect">
            <a:avLst/>
          </a:prstGeom>
        </p:spPr>
        <p:txBody>
          <a:bodyPr wrap="none">
            <a:spAutoFit/>
          </a:bodyPr>
          <a:lstStyle/>
          <a:p>
            <a:r>
              <a:rPr lang="ar-EG" sz="2400" b="1" u="sng" dirty="0" smtClean="0">
                <a:solidFill>
                  <a:srgbClr val="C00000"/>
                </a:solidFill>
                <a:effectLst>
                  <a:outerShdw blurRad="38100" dist="38100" dir="2700000" algn="tl">
                    <a:srgbClr val="000000">
                      <a:alpha val="43137"/>
                    </a:srgbClr>
                  </a:outerShdw>
                </a:effectLst>
              </a:rPr>
              <a:t>2-2- </a:t>
            </a:r>
            <a:r>
              <a:rPr lang="ar-SA" sz="2400" b="1" u="sng" dirty="0" smtClean="0">
                <a:solidFill>
                  <a:srgbClr val="C00000"/>
                </a:solidFill>
                <a:effectLst>
                  <a:outerShdw blurRad="38100" dist="38100" dir="2700000" algn="tl">
                    <a:srgbClr val="000000">
                      <a:alpha val="43137"/>
                    </a:srgbClr>
                  </a:outerShdw>
                </a:effectLst>
              </a:rPr>
              <a:t>الطوب ال</a:t>
            </a:r>
            <a:r>
              <a:rPr lang="ar-EG" sz="2400" b="1" u="sng" dirty="0" smtClean="0">
                <a:solidFill>
                  <a:srgbClr val="C00000"/>
                </a:solidFill>
                <a:effectLst>
                  <a:outerShdw blurRad="38100" dist="38100" dir="2700000" algn="tl">
                    <a:srgbClr val="000000">
                      <a:alpha val="43137"/>
                    </a:srgbClr>
                  </a:outerShdw>
                </a:effectLst>
              </a:rPr>
              <a:t>رملى: </a:t>
            </a:r>
            <a:r>
              <a:rPr lang="ar-SA" sz="2400" b="1" u="sng" dirty="0" smtClean="0">
                <a:solidFill>
                  <a:srgbClr val="C00000"/>
                </a:solidFill>
                <a:effectLst>
                  <a:outerShdw blurRad="38100" dist="38100" dir="2700000" algn="tl">
                    <a:srgbClr val="000000">
                      <a:alpha val="43137"/>
                    </a:srgbClr>
                  </a:outerShdw>
                </a:effectLst>
              </a:rPr>
              <a:t>.</a:t>
            </a:r>
          </a:p>
        </p:txBody>
      </p:sp>
      <p:sp>
        <p:nvSpPr>
          <p:cNvPr id="8" name="Rectangle 7"/>
          <p:cNvSpPr/>
          <p:nvPr/>
        </p:nvSpPr>
        <p:spPr>
          <a:xfrm>
            <a:off x="6400800" y="1344216"/>
            <a:ext cx="6400800" cy="707886"/>
          </a:xfrm>
          <a:prstGeom prst="rect">
            <a:avLst/>
          </a:prstGeom>
        </p:spPr>
        <p:txBody>
          <a:bodyPr>
            <a:spAutoFit/>
          </a:bodyPr>
          <a:lstStyle/>
          <a:p>
            <a:pPr>
              <a:defRPr/>
            </a:pPr>
            <a:endParaRPr lang="en-US" sz="2000" b="1" u="sng" dirty="0" smtClean="0">
              <a:solidFill>
                <a:srgbClr val="C00000"/>
              </a:solidFill>
              <a:effectLst>
                <a:outerShdw blurRad="38100" dist="38100" dir="2700000" algn="tl">
                  <a:srgbClr val="000000">
                    <a:alpha val="43137"/>
                  </a:srgbClr>
                </a:outerShdw>
              </a:effectLst>
            </a:endParaRPr>
          </a:p>
          <a:p>
            <a:pPr>
              <a:defRPr/>
            </a:pPr>
            <a:r>
              <a:rPr lang="en-US" sz="2000" b="1" u="sng" dirty="0" smtClean="0">
                <a:solidFill>
                  <a:srgbClr val="C00000"/>
                </a:solidFill>
                <a:effectLst>
                  <a:outerShdw blurRad="38100" dist="38100" dir="2700000" algn="tl">
                    <a:srgbClr val="000000">
                      <a:alpha val="43137"/>
                    </a:srgbClr>
                  </a:outerShdw>
                </a:effectLst>
              </a:rPr>
              <a:t>* </a:t>
            </a:r>
            <a:r>
              <a:rPr lang="ar-SA" sz="2000" b="1" u="sng" dirty="0" smtClean="0">
                <a:solidFill>
                  <a:srgbClr val="C00000"/>
                </a:solidFill>
                <a:effectLst>
                  <a:outerShdw blurRad="38100" dist="38100" dir="2700000" algn="tl">
                    <a:srgbClr val="000000">
                      <a:alpha val="43137"/>
                    </a:srgbClr>
                  </a:outerShdw>
                </a:effectLst>
              </a:rPr>
              <a:t>تصنيع الطوب الرملي :</a:t>
            </a:r>
            <a:endParaRPr lang="ar-SA" sz="2000" b="1" u="sng" dirty="0">
              <a:solidFill>
                <a:srgbClr val="C00000"/>
              </a:solidFill>
              <a:effectLst>
                <a:outerShdw blurRad="38100" dist="38100" dir="2700000" algn="tl">
                  <a:srgbClr val="000000">
                    <a:alpha val="43137"/>
                  </a:srgbClr>
                </a:outerShdw>
              </a:effectLst>
            </a:endParaRPr>
          </a:p>
        </p:txBody>
      </p:sp>
      <p:pic>
        <p:nvPicPr>
          <p:cNvPr id="10" name="Picture 9" descr="ad-forms.jpg"/>
          <p:cNvPicPr>
            <a:picLocks noChangeAspect="1"/>
          </p:cNvPicPr>
          <p:nvPr/>
        </p:nvPicPr>
        <p:blipFill>
          <a:blip r:embed="rId2" cstate="print"/>
          <a:stretch>
            <a:fillRect/>
          </a:stretch>
        </p:blipFill>
        <p:spPr>
          <a:xfrm>
            <a:off x="712168" y="1848272"/>
            <a:ext cx="2249047" cy="3356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descr="brick2.gif"/>
          <p:cNvPicPr>
            <a:picLocks noChangeAspect="1"/>
          </p:cNvPicPr>
          <p:nvPr/>
        </p:nvPicPr>
        <p:blipFill>
          <a:blip r:embed="rId3" cstate="print"/>
          <a:stretch>
            <a:fillRect/>
          </a:stretch>
        </p:blipFill>
        <p:spPr>
          <a:xfrm>
            <a:off x="3304456" y="1920280"/>
            <a:ext cx="2520280" cy="336037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5" name="Rectangle 14"/>
          <p:cNvSpPr/>
          <p:nvPr/>
        </p:nvSpPr>
        <p:spPr>
          <a:xfrm>
            <a:off x="7952507" y="912168"/>
            <a:ext cx="4548040" cy="369332"/>
          </a:xfrm>
          <a:prstGeom prst="rect">
            <a:avLst/>
          </a:prstGeom>
        </p:spPr>
        <p:txBody>
          <a:bodyPr wrap="none">
            <a:spAutoFit/>
          </a:bodyPr>
          <a:lstStyle/>
          <a:p>
            <a:r>
              <a:rPr lang="ar-EG" sz="1800" b="1" dirty="0" smtClean="0"/>
              <a:t>وينقسم الى:1- الطوب الرملى , 2- الطوب الرملى الخفيف</a:t>
            </a:r>
            <a:r>
              <a:rPr lang="ar-SA" sz="1800" b="1" dirty="0" smtClean="0"/>
              <a:t> </a:t>
            </a:r>
            <a:endParaRPr lang="ar-EG" sz="1800" dirty="0"/>
          </a:p>
        </p:txBody>
      </p:sp>
      <p:sp>
        <p:nvSpPr>
          <p:cNvPr id="16" name="Rectangle 15"/>
          <p:cNvSpPr/>
          <p:nvPr/>
        </p:nvSpPr>
        <p:spPr>
          <a:xfrm>
            <a:off x="6040760" y="984176"/>
            <a:ext cx="6400800" cy="707886"/>
          </a:xfrm>
          <a:prstGeom prst="rect">
            <a:avLst/>
          </a:prstGeom>
        </p:spPr>
        <p:txBody>
          <a:bodyPr>
            <a:spAutoFit/>
          </a:bodyPr>
          <a:lstStyle/>
          <a:p>
            <a:pPr>
              <a:defRPr/>
            </a:pPr>
            <a:endParaRPr lang="en-US" sz="2000" b="1" u="sng" dirty="0" smtClean="0">
              <a:solidFill>
                <a:srgbClr val="C00000"/>
              </a:solidFill>
              <a:effectLst>
                <a:outerShdw blurRad="38100" dist="38100" dir="2700000" algn="tl">
                  <a:srgbClr val="000000">
                    <a:alpha val="43137"/>
                  </a:srgbClr>
                </a:outerShdw>
              </a:effectLst>
            </a:endParaRPr>
          </a:p>
          <a:p>
            <a:pPr>
              <a:defRPr/>
            </a:pPr>
            <a:r>
              <a:rPr lang="ar-EG" sz="2000" b="1" u="sng" dirty="0" smtClean="0">
                <a:solidFill>
                  <a:srgbClr val="C00000"/>
                </a:solidFill>
                <a:effectLst>
                  <a:outerShdw blurRad="38100" dist="38100" dir="2700000" algn="tl">
                    <a:srgbClr val="000000">
                      <a:alpha val="43137"/>
                    </a:srgbClr>
                  </a:outerShdw>
                </a:effectLst>
              </a:rPr>
              <a:t>1- الطوب الرملى</a:t>
            </a:r>
            <a:r>
              <a:rPr lang="ar-SA" sz="2000" b="1" u="sng" dirty="0" smtClean="0">
                <a:solidFill>
                  <a:srgbClr val="C00000"/>
                </a:solidFill>
                <a:effectLst>
                  <a:outerShdw blurRad="38100" dist="38100" dir="2700000" algn="tl">
                    <a:srgbClr val="000000">
                      <a:alpha val="43137"/>
                    </a:srgbClr>
                  </a:outerShdw>
                </a:effectLst>
              </a:rPr>
              <a:t>:</a:t>
            </a:r>
            <a:endParaRPr lang="ar-SA" sz="2000" b="1" u="sng" dirty="0">
              <a:solidFill>
                <a:srgbClr val="C00000"/>
              </a:solidFill>
              <a:effectLst>
                <a:outerShdw blurRad="38100" dist="38100" dir="2700000" algn="tl">
                  <a:srgbClr val="000000">
                    <a:alpha val="43137"/>
                  </a:srgbClr>
                </a:outerShdw>
              </a:effectL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3232448" y="0"/>
            <a:ext cx="9251206" cy="4031873"/>
          </a:xfrm>
          <a:prstGeom prst="rect">
            <a:avLst/>
          </a:prstGeom>
          <a:noFill/>
          <a:ln w="9525">
            <a:noFill/>
            <a:miter lim="800000"/>
            <a:headEnd/>
            <a:tailEnd/>
          </a:ln>
        </p:spPr>
        <p:txBody>
          <a:bodyPr wrap="square">
            <a:spAutoFit/>
          </a:bodyPr>
          <a:lstStyle/>
          <a:p>
            <a:pPr algn="r" rtl="1">
              <a:defRPr/>
            </a:pPr>
            <a:endParaRPr lang="ar-SA" sz="2000" b="1" u="sng" dirty="0">
              <a:solidFill>
                <a:srgbClr val="C00000"/>
              </a:solidFill>
              <a:effectLst>
                <a:outerShdw blurRad="38100" dist="38100" dir="2700000" algn="tl">
                  <a:srgbClr val="000000">
                    <a:alpha val="43137"/>
                  </a:srgbClr>
                </a:outerShdw>
              </a:effectLst>
            </a:endParaRPr>
          </a:p>
          <a:p>
            <a:pPr algn="r" rtl="1">
              <a:defRPr/>
            </a:pPr>
            <a:r>
              <a:rPr lang="ar-EG" sz="2000" b="1" u="sng" dirty="0" smtClean="0">
                <a:solidFill>
                  <a:srgbClr val="C00000"/>
                </a:solidFill>
                <a:effectLst>
                  <a:outerShdw blurRad="38100" dist="38100" dir="2700000" algn="tl">
                    <a:srgbClr val="000000">
                      <a:alpha val="43137"/>
                    </a:srgbClr>
                  </a:outerShdw>
                </a:effectLst>
              </a:rPr>
              <a:t>* </a:t>
            </a:r>
            <a:r>
              <a:rPr lang="en-US" sz="2000" b="1" u="sng" dirty="0" smtClean="0">
                <a:solidFill>
                  <a:srgbClr val="C00000"/>
                </a:solidFill>
                <a:effectLst>
                  <a:outerShdw blurRad="38100" dist="38100" dir="2700000" algn="tl">
                    <a:srgbClr val="000000">
                      <a:alpha val="43137"/>
                    </a:srgbClr>
                  </a:outerShdw>
                </a:effectLst>
              </a:rPr>
              <a:t> </a:t>
            </a:r>
            <a:r>
              <a:rPr lang="ar-SA" sz="2000" b="1" u="sng" dirty="0" smtClean="0">
                <a:solidFill>
                  <a:srgbClr val="C00000"/>
                </a:solidFill>
                <a:effectLst>
                  <a:outerShdw blurRad="38100" dist="38100" dir="2700000" algn="tl">
                    <a:srgbClr val="000000">
                      <a:alpha val="43137"/>
                    </a:srgbClr>
                  </a:outerShdw>
                </a:effectLst>
              </a:rPr>
              <a:t>يتميز </a:t>
            </a:r>
            <a:r>
              <a:rPr lang="ar-SA" sz="2000" b="1" u="sng" dirty="0">
                <a:solidFill>
                  <a:srgbClr val="C00000"/>
                </a:solidFill>
                <a:effectLst>
                  <a:outerShdw blurRad="38100" dist="38100" dir="2700000" algn="tl">
                    <a:srgbClr val="000000">
                      <a:alpha val="43137"/>
                    </a:srgbClr>
                  </a:outerShdw>
                </a:effectLst>
              </a:rPr>
              <a:t>الطوب الرملي بما يلي : </a:t>
            </a:r>
          </a:p>
          <a:p>
            <a:pPr algn="r" rtl="1">
              <a:defRPr/>
            </a:pPr>
            <a:r>
              <a:rPr lang="ar-EG" sz="1800" b="1" dirty="0" smtClean="0"/>
              <a:t>1- </a:t>
            </a:r>
            <a:r>
              <a:rPr lang="ar-SA" sz="1800" b="1" dirty="0" smtClean="0"/>
              <a:t>جاذبية </a:t>
            </a:r>
            <a:r>
              <a:rPr lang="ar-SA" sz="1800" b="1" dirty="0"/>
              <a:t>السطح والمظهر الخارجي يغنى عن البياض </a:t>
            </a:r>
          </a:p>
          <a:p>
            <a:pPr algn="r" rtl="1">
              <a:defRPr/>
            </a:pPr>
            <a:r>
              <a:rPr lang="ar-EG" sz="1800" b="1" dirty="0" smtClean="0"/>
              <a:t>2- </a:t>
            </a:r>
            <a:r>
              <a:rPr lang="ar-SA" sz="1800" b="1" dirty="0" smtClean="0"/>
              <a:t>ثبات </a:t>
            </a:r>
            <a:r>
              <a:rPr lang="ar-SA" sz="1800" b="1" dirty="0"/>
              <a:t>الأحجام واستقامة الحواف يضمنان</a:t>
            </a:r>
            <a:endParaRPr lang="ar-EG" sz="1800" b="1" dirty="0"/>
          </a:p>
          <a:p>
            <a:pPr algn="r" rtl="1">
              <a:defRPr/>
            </a:pPr>
            <a:r>
              <a:rPr lang="ar-EG" sz="1800" b="1" dirty="0" smtClean="0"/>
              <a:t>3-</a:t>
            </a:r>
            <a:r>
              <a:rPr lang="ar-SA" sz="1800" b="1" dirty="0" smtClean="0"/>
              <a:t> </a:t>
            </a:r>
            <a:r>
              <a:rPr lang="ar-SA" sz="1800" b="1" dirty="0"/>
              <a:t>المظهر المعماري الممتاز للمبنى </a:t>
            </a:r>
          </a:p>
          <a:p>
            <a:pPr algn="r" rtl="1">
              <a:defRPr/>
            </a:pPr>
            <a:r>
              <a:rPr lang="ar-EG" sz="1800" b="1" dirty="0" smtClean="0"/>
              <a:t>3- </a:t>
            </a:r>
            <a:r>
              <a:rPr lang="ar-SA" sz="1800" b="1" dirty="0" smtClean="0"/>
              <a:t>المقاومة </a:t>
            </a:r>
            <a:r>
              <a:rPr lang="ar-SA" sz="1800" b="1" dirty="0"/>
              <a:t>العالية والعازلة للحرارة </a:t>
            </a:r>
          </a:p>
          <a:p>
            <a:pPr algn="r" rtl="1">
              <a:defRPr/>
            </a:pPr>
            <a:r>
              <a:rPr lang="ar-EG" sz="1800" b="1" dirty="0" smtClean="0"/>
              <a:t>4- </a:t>
            </a:r>
            <a:r>
              <a:rPr lang="ar-SA" sz="1800" b="1" dirty="0" smtClean="0"/>
              <a:t>قوة </a:t>
            </a:r>
            <a:r>
              <a:rPr lang="ar-SA" sz="1800" b="1" dirty="0"/>
              <a:t>تحمله للضغوط مما يجعله انسب </a:t>
            </a:r>
            <a:r>
              <a:rPr lang="ar-SA" sz="1800" b="1" dirty="0" smtClean="0"/>
              <a:t>المواد</a:t>
            </a:r>
            <a:r>
              <a:rPr lang="ar-EG" sz="1800" b="1" dirty="0" smtClean="0"/>
              <a:t> </a:t>
            </a:r>
            <a:r>
              <a:rPr lang="ar-SA" sz="1800" b="1" dirty="0" smtClean="0"/>
              <a:t>التي </a:t>
            </a:r>
            <a:r>
              <a:rPr lang="ar-SA" sz="1800" b="1" dirty="0"/>
              <a:t>تصلح كحوائط حاملة </a:t>
            </a:r>
          </a:p>
          <a:p>
            <a:pPr algn="r" rtl="1">
              <a:defRPr/>
            </a:pPr>
            <a:r>
              <a:rPr lang="ar-EG" sz="1800" b="1" dirty="0" smtClean="0"/>
              <a:t>5- ل</a:t>
            </a:r>
            <a:r>
              <a:rPr lang="ar-SA" sz="1800" b="1" dirty="0" smtClean="0"/>
              <a:t>صلابة </a:t>
            </a:r>
            <a:r>
              <a:rPr lang="ar-SA" sz="1800" b="1" dirty="0"/>
              <a:t>السطح ونعومته اقل تأثرا بالكشط والأتربة </a:t>
            </a:r>
          </a:p>
          <a:p>
            <a:pPr algn="r" rtl="1">
              <a:defRPr/>
            </a:pPr>
            <a:r>
              <a:rPr lang="ar-EG" sz="1800" b="1" dirty="0" smtClean="0"/>
              <a:t>6- </a:t>
            </a:r>
            <a:r>
              <a:rPr lang="ar-SA" sz="1800" b="1" dirty="0" smtClean="0"/>
              <a:t>يقبل </a:t>
            </a:r>
            <a:r>
              <a:rPr lang="ar-SA" sz="1800" b="1" dirty="0"/>
              <a:t>الدهان والعزل المسمار والبياض والقطع والثقب</a:t>
            </a:r>
          </a:p>
          <a:p>
            <a:pPr algn="r" rtl="1">
              <a:defRPr/>
            </a:pPr>
            <a:r>
              <a:rPr lang="ar-SA" sz="2000" b="1" dirty="0">
                <a:solidFill>
                  <a:srgbClr val="C00000"/>
                </a:solidFill>
              </a:rPr>
              <a:t> </a:t>
            </a:r>
          </a:p>
          <a:p>
            <a:pPr algn="r" rtl="1">
              <a:defRPr/>
            </a:pPr>
            <a:r>
              <a:rPr lang="ar-EG" sz="2000" b="1" u="sng" dirty="0" smtClean="0">
                <a:solidFill>
                  <a:srgbClr val="C00000"/>
                </a:solidFill>
                <a:effectLst>
                  <a:outerShdw blurRad="38100" dist="38100" dir="2700000" algn="tl">
                    <a:srgbClr val="000000">
                      <a:alpha val="43137"/>
                    </a:srgbClr>
                  </a:outerShdw>
                </a:effectLst>
              </a:rPr>
              <a:t>* </a:t>
            </a:r>
            <a:r>
              <a:rPr lang="ar-SA" sz="2000" b="1" u="sng" dirty="0" smtClean="0">
                <a:solidFill>
                  <a:srgbClr val="C00000"/>
                </a:solidFill>
                <a:effectLst>
                  <a:outerShdw blurRad="38100" dist="38100" dir="2700000" algn="tl">
                    <a:srgbClr val="000000">
                      <a:alpha val="43137"/>
                    </a:srgbClr>
                  </a:outerShdw>
                </a:effectLst>
              </a:rPr>
              <a:t>ومن </a:t>
            </a:r>
            <a:r>
              <a:rPr lang="ar-SA" sz="2000" b="1" u="sng" dirty="0">
                <a:solidFill>
                  <a:srgbClr val="C00000"/>
                </a:solidFill>
                <a:effectLst>
                  <a:outerShdw blurRad="38100" dist="38100" dir="2700000" algn="tl">
                    <a:srgbClr val="000000">
                      <a:alpha val="43137"/>
                    </a:srgbClr>
                  </a:outerShdw>
                </a:effectLst>
              </a:rPr>
              <a:t>عيوبه </a:t>
            </a:r>
          </a:p>
          <a:p>
            <a:pPr algn="r" rtl="1">
              <a:defRPr/>
            </a:pPr>
            <a:r>
              <a:rPr lang="ar-EG" sz="1800" b="1" dirty="0" smtClean="0"/>
              <a:t>1- </a:t>
            </a:r>
            <a:r>
              <a:rPr lang="ar-SA" sz="1800" b="1" dirty="0" smtClean="0"/>
              <a:t>مقاومته </a:t>
            </a:r>
            <a:r>
              <a:rPr lang="ar-SA" sz="1800" b="1" dirty="0"/>
              <a:t>المنخفضة للضغط </a:t>
            </a:r>
          </a:p>
          <a:p>
            <a:pPr algn="r" rtl="1">
              <a:defRPr/>
            </a:pPr>
            <a:r>
              <a:rPr lang="ar-EG" sz="1800" b="1" dirty="0" smtClean="0"/>
              <a:t>2- </a:t>
            </a:r>
            <a:r>
              <a:rPr lang="ar-SA" sz="1800" b="1" dirty="0" smtClean="0"/>
              <a:t>شدة </a:t>
            </a:r>
            <a:r>
              <a:rPr lang="ar-SA" sz="1800" b="1" dirty="0"/>
              <a:t>ميوله للانكماش </a:t>
            </a:r>
          </a:p>
          <a:p>
            <a:pPr algn="r" rtl="1">
              <a:defRPr/>
            </a:pPr>
            <a:endParaRPr lang="ar-SA" sz="1400" b="1" dirty="0"/>
          </a:p>
        </p:txBody>
      </p:sp>
      <p:sp>
        <p:nvSpPr>
          <p:cNvPr id="6" name="Rectangle 5"/>
          <p:cNvSpPr/>
          <p:nvPr/>
        </p:nvSpPr>
        <p:spPr>
          <a:xfrm>
            <a:off x="5320680" y="3792488"/>
            <a:ext cx="7120880" cy="1785104"/>
          </a:xfrm>
          <a:prstGeom prst="rect">
            <a:avLst/>
          </a:prstGeom>
        </p:spPr>
        <p:txBody>
          <a:bodyPr wrap="square">
            <a:spAutoFit/>
          </a:bodyPr>
          <a:lstStyle/>
          <a:p>
            <a:pPr>
              <a:defRPr/>
            </a:pPr>
            <a:r>
              <a:rPr lang="en-US" sz="2000" b="1" u="sng" dirty="0" smtClean="0">
                <a:solidFill>
                  <a:srgbClr val="C00000"/>
                </a:solidFill>
                <a:effectLst>
                  <a:outerShdw blurRad="38100" dist="38100" dir="2700000" algn="tl">
                    <a:srgbClr val="000000">
                      <a:alpha val="43137"/>
                    </a:srgbClr>
                  </a:outerShdw>
                </a:effectLst>
              </a:rPr>
              <a:t>*  </a:t>
            </a:r>
            <a:r>
              <a:rPr lang="ar-SA" sz="2000" b="1" u="sng" dirty="0" smtClean="0">
                <a:solidFill>
                  <a:srgbClr val="C00000"/>
                </a:solidFill>
                <a:effectLst>
                  <a:outerShdw blurRad="38100" dist="38100" dir="2700000" algn="tl">
                    <a:srgbClr val="000000">
                      <a:alpha val="43137"/>
                    </a:srgbClr>
                  </a:outerShdw>
                </a:effectLst>
              </a:rPr>
              <a:t>الصيانة </a:t>
            </a:r>
            <a:endParaRPr lang="ar-EG" sz="2000" b="1" u="sng" dirty="0" smtClean="0">
              <a:solidFill>
                <a:srgbClr val="C00000"/>
              </a:solidFill>
              <a:effectLst>
                <a:outerShdw blurRad="38100" dist="38100" dir="2700000" algn="tl">
                  <a:srgbClr val="000000">
                    <a:alpha val="43137"/>
                  </a:srgbClr>
                </a:outerShdw>
              </a:effectLst>
            </a:endParaRPr>
          </a:p>
          <a:p>
            <a:pPr>
              <a:defRPr/>
            </a:pPr>
            <a:r>
              <a:rPr lang="ar-SA" sz="1800" b="1" dirty="0" smtClean="0"/>
              <a:t> يتم صيانة الطوب الرملي بعد تركيبه وذلك بمعالجة الأسطح الخارجية للوجهات بالمواد الكيمائية اللازمة للإتمام العزل أو لظهور  الأسطح بشكل أكثر لمعانا وثباتا لبعض الاستخدامات الخاصة </a:t>
            </a:r>
          </a:p>
          <a:p>
            <a:pPr>
              <a:defRPr/>
            </a:pPr>
            <a:r>
              <a:rPr lang="ar-SA" sz="1800" b="1" dirty="0" smtClean="0"/>
              <a:t>مثال : منع امتصاص الماء ( الرطوبة ) تماما </a:t>
            </a:r>
          </a:p>
          <a:p>
            <a:pPr>
              <a:defRPr/>
            </a:pPr>
            <a:r>
              <a:rPr lang="ar-SA" sz="1800" b="1" dirty="0" smtClean="0"/>
              <a:t>ويمكن إنتاج ألوان منة مثل الأبيض الطبيعي والصفر والأحمر والذهبي والأخضر</a:t>
            </a:r>
          </a:p>
        </p:txBody>
      </p:sp>
      <p:pic>
        <p:nvPicPr>
          <p:cNvPr id="7" name="Picture 6" descr="abrick1.gif"/>
          <p:cNvPicPr>
            <a:picLocks noChangeAspect="1"/>
          </p:cNvPicPr>
          <p:nvPr/>
        </p:nvPicPr>
        <p:blipFill>
          <a:blip r:embed="rId2" cstate="print"/>
          <a:srcRect/>
          <a:stretch>
            <a:fillRect/>
          </a:stretch>
        </p:blipFill>
        <p:spPr bwMode="auto">
          <a:xfrm>
            <a:off x="856184" y="3720480"/>
            <a:ext cx="3528166" cy="18036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descr="house4.gif"/>
          <p:cNvPicPr>
            <a:picLocks noChangeAspect="1"/>
          </p:cNvPicPr>
          <p:nvPr/>
        </p:nvPicPr>
        <p:blipFill>
          <a:blip r:embed="rId3" cstate="print"/>
          <a:stretch>
            <a:fillRect/>
          </a:stretch>
        </p:blipFill>
        <p:spPr>
          <a:xfrm>
            <a:off x="2872408" y="624136"/>
            <a:ext cx="3744416" cy="19970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Rectangle 8"/>
          <p:cNvSpPr/>
          <p:nvPr/>
        </p:nvSpPr>
        <p:spPr>
          <a:xfrm>
            <a:off x="6400800" y="5376664"/>
            <a:ext cx="6400800" cy="707886"/>
          </a:xfrm>
          <a:prstGeom prst="rect">
            <a:avLst/>
          </a:prstGeom>
        </p:spPr>
        <p:txBody>
          <a:bodyPr>
            <a:spAutoFit/>
          </a:bodyPr>
          <a:lstStyle/>
          <a:p>
            <a:pPr>
              <a:defRPr/>
            </a:pPr>
            <a:endParaRPr lang="en-US" sz="2000" b="1" u="sng" dirty="0" smtClean="0">
              <a:solidFill>
                <a:srgbClr val="C00000"/>
              </a:solidFill>
              <a:effectLst>
                <a:outerShdw blurRad="38100" dist="38100" dir="2700000" algn="tl">
                  <a:srgbClr val="000000">
                    <a:alpha val="43137"/>
                  </a:srgbClr>
                </a:outerShdw>
              </a:effectLst>
            </a:endParaRPr>
          </a:p>
          <a:p>
            <a:pPr>
              <a:defRPr/>
            </a:pPr>
            <a:r>
              <a:rPr lang="ar-EG" sz="2000" b="1" u="sng" dirty="0" smtClean="0">
                <a:solidFill>
                  <a:srgbClr val="C00000"/>
                </a:solidFill>
                <a:effectLst>
                  <a:outerShdw blurRad="38100" dist="38100" dir="2700000" algn="tl">
                    <a:srgbClr val="000000">
                      <a:alpha val="43137"/>
                    </a:srgbClr>
                  </a:outerShdw>
                </a:effectLst>
              </a:rPr>
              <a:t>2- الطوب الرملى الخفيف </a:t>
            </a:r>
            <a:r>
              <a:rPr lang="ar-SA" sz="2000" b="1" u="sng" dirty="0" smtClean="0">
                <a:solidFill>
                  <a:srgbClr val="C00000"/>
                </a:solidFill>
                <a:effectLst>
                  <a:outerShdw blurRad="38100" dist="38100" dir="2700000" algn="tl">
                    <a:srgbClr val="000000">
                      <a:alpha val="43137"/>
                    </a:srgbClr>
                  </a:outerShdw>
                </a:effectLst>
              </a:rPr>
              <a:t>:</a:t>
            </a:r>
            <a:endParaRPr lang="ar-SA" sz="2000" b="1" u="sng" dirty="0">
              <a:solidFill>
                <a:srgbClr val="C00000"/>
              </a:solidFill>
              <a:effectLst>
                <a:outerShdw blurRad="38100" dist="38100" dir="2700000" algn="tl">
                  <a:srgbClr val="000000">
                    <a:alpha val="43137"/>
                  </a:srgbClr>
                </a:outerShdw>
              </a:effectLst>
            </a:endParaRPr>
          </a:p>
        </p:txBody>
      </p:sp>
      <p:sp>
        <p:nvSpPr>
          <p:cNvPr id="10" name="Rectangle 9"/>
          <p:cNvSpPr/>
          <p:nvPr/>
        </p:nvSpPr>
        <p:spPr>
          <a:xfrm>
            <a:off x="5032648" y="6168752"/>
            <a:ext cx="7768952" cy="923330"/>
          </a:xfrm>
          <a:prstGeom prst="rect">
            <a:avLst/>
          </a:prstGeom>
        </p:spPr>
        <p:txBody>
          <a:bodyPr wrap="square">
            <a:spAutoFit/>
          </a:bodyPr>
          <a:lstStyle/>
          <a:p>
            <a:pPr>
              <a:defRPr/>
            </a:pPr>
            <a:r>
              <a:rPr lang="ar-SA" sz="1800" b="1" dirty="0" smtClean="0"/>
              <a:t>تحدث له عملية التصلد بنفس الطريقة إلا أن الخلطة يضاف البها مواد نافخة لإحداث مسامية حيث يضاف مسحوق الألومونيوم إلى الرمل الناعم والجير المحروق وأحيانا بدل من الرمل يستخدم رماد الميكا أو خبث الأفران أو الرماد الطائر  .</a:t>
            </a:r>
            <a:endParaRPr lang="en-US" sz="1800" b="1" dirty="0" smtClean="0"/>
          </a:p>
        </p:txBody>
      </p:sp>
      <p:pic>
        <p:nvPicPr>
          <p:cNvPr id="11" name="Picture 10" descr="image033.jpg"/>
          <p:cNvPicPr>
            <a:picLocks noChangeAspect="1"/>
          </p:cNvPicPr>
          <p:nvPr/>
        </p:nvPicPr>
        <p:blipFill>
          <a:blip r:embed="rId4" cstate="print">
            <a:clrChange>
              <a:clrFrom>
                <a:srgbClr val="030000"/>
              </a:clrFrom>
              <a:clrTo>
                <a:srgbClr val="030000">
                  <a:alpha val="0"/>
                </a:srgbClr>
              </a:clrTo>
            </a:clrChange>
          </a:blip>
          <a:stretch>
            <a:fillRect/>
          </a:stretch>
        </p:blipFill>
        <p:spPr>
          <a:xfrm>
            <a:off x="784176" y="6888832"/>
            <a:ext cx="1922014" cy="18121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descr="image031.jpg"/>
          <p:cNvPicPr>
            <a:picLocks noChangeAspect="1"/>
          </p:cNvPicPr>
          <p:nvPr/>
        </p:nvPicPr>
        <p:blipFill>
          <a:blip r:embed="rId5" cstate="print">
            <a:clrChange>
              <a:clrFrom>
                <a:srgbClr val="030000"/>
              </a:clrFrom>
              <a:clrTo>
                <a:srgbClr val="030000">
                  <a:alpha val="0"/>
                </a:srgbClr>
              </a:clrTo>
            </a:clrChange>
          </a:blip>
          <a:stretch>
            <a:fillRect/>
          </a:stretch>
        </p:blipFill>
        <p:spPr>
          <a:xfrm>
            <a:off x="3088432" y="6888832"/>
            <a:ext cx="1872208" cy="183806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Rectangle 12"/>
          <p:cNvSpPr/>
          <p:nvPr/>
        </p:nvSpPr>
        <p:spPr>
          <a:xfrm>
            <a:off x="6400800" y="7032848"/>
            <a:ext cx="6400800" cy="2462213"/>
          </a:xfrm>
          <a:prstGeom prst="rect">
            <a:avLst/>
          </a:prstGeom>
        </p:spPr>
        <p:txBody>
          <a:bodyPr>
            <a:spAutoFit/>
          </a:bodyPr>
          <a:lstStyle/>
          <a:p>
            <a:pPr>
              <a:defRPr/>
            </a:pPr>
            <a:r>
              <a:rPr lang="en-US" sz="2000" b="1" u="sng" dirty="0" smtClean="0">
                <a:solidFill>
                  <a:srgbClr val="C00000"/>
                </a:solidFill>
                <a:effectLst>
                  <a:outerShdw blurRad="38100" dist="38100" dir="2700000" algn="tl">
                    <a:srgbClr val="000000">
                      <a:alpha val="43137"/>
                    </a:srgbClr>
                  </a:outerShdw>
                </a:effectLst>
              </a:rPr>
              <a:t>*</a:t>
            </a:r>
            <a:r>
              <a:rPr lang="ar-SA" sz="2000" b="1" u="sng" dirty="0" smtClean="0">
                <a:solidFill>
                  <a:srgbClr val="C00000"/>
                </a:solidFill>
                <a:effectLst>
                  <a:outerShdw blurRad="38100" dist="38100" dir="2700000" algn="tl">
                    <a:srgbClr val="000000">
                      <a:alpha val="43137"/>
                    </a:srgbClr>
                  </a:outerShdw>
                </a:effectLst>
              </a:rPr>
              <a:t>مميزاته</a:t>
            </a:r>
            <a:r>
              <a:rPr lang="en-US" sz="2800" b="1" dirty="0" smtClean="0">
                <a:solidFill>
                  <a:schemeClr val="tx1">
                    <a:lumMod val="90000"/>
                    <a:lumOff val="10000"/>
                  </a:schemeClr>
                </a:solidFill>
              </a:rPr>
              <a:t>:.</a:t>
            </a:r>
            <a:r>
              <a:rPr lang="ar-SA" sz="2800" b="1" dirty="0" smtClean="0">
                <a:solidFill>
                  <a:schemeClr val="tx1">
                    <a:lumMod val="90000"/>
                    <a:lumOff val="10000"/>
                  </a:schemeClr>
                </a:solidFill>
              </a:rPr>
              <a:t>  </a:t>
            </a:r>
          </a:p>
          <a:p>
            <a:pPr>
              <a:defRPr/>
            </a:pPr>
            <a:r>
              <a:rPr lang="ar-EG" sz="1800" b="1" dirty="0" smtClean="0"/>
              <a:t>1- </a:t>
            </a:r>
            <a:r>
              <a:rPr lang="ar-SA" sz="1800" b="1" dirty="0" smtClean="0"/>
              <a:t>خفة الوزن                 كثا فته 600- 650 كج /م3       </a:t>
            </a:r>
            <a:endParaRPr lang="ar-EG" sz="1800" b="1" dirty="0" smtClean="0"/>
          </a:p>
          <a:p>
            <a:pPr>
              <a:defRPr/>
            </a:pPr>
            <a:r>
              <a:rPr lang="ar-EG" sz="1800" b="1" dirty="0" smtClean="0"/>
              <a:t>2- </a:t>
            </a:r>
            <a:r>
              <a:rPr lang="ar-SA" sz="1800" b="1" dirty="0" smtClean="0"/>
              <a:t>قوة تحمل عالية        </a:t>
            </a:r>
            <a:endParaRPr lang="ar-EG" sz="1800" b="1" dirty="0" smtClean="0"/>
          </a:p>
          <a:p>
            <a:pPr>
              <a:defRPr/>
            </a:pPr>
            <a:r>
              <a:rPr lang="ar-EG" sz="1800" b="1" dirty="0" smtClean="0"/>
              <a:t>3- </a:t>
            </a:r>
            <a:r>
              <a:rPr lang="ar-SA" sz="1800" b="1" dirty="0" smtClean="0"/>
              <a:t>مقاوم للحرارة </a:t>
            </a:r>
          </a:p>
          <a:p>
            <a:pPr>
              <a:defRPr/>
            </a:pPr>
            <a:r>
              <a:rPr lang="ar-EG" sz="1800" b="1" dirty="0" smtClean="0"/>
              <a:t>4- </a:t>
            </a:r>
            <a:r>
              <a:rPr lang="ar-SA" sz="1800" b="1" dirty="0" smtClean="0"/>
              <a:t>عازل حراري متكامل    </a:t>
            </a:r>
            <a:endParaRPr lang="ar-EG" sz="1800" b="1" dirty="0" smtClean="0"/>
          </a:p>
          <a:p>
            <a:pPr>
              <a:defRPr/>
            </a:pPr>
            <a:r>
              <a:rPr lang="ar-EG" sz="1800" b="1" dirty="0" smtClean="0"/>
              <a:t> 5- </a:t>
            </a:r>
            <a:r>
              <a:rPr lang="ar-SA" sz="1800" b="1" dirty="0" smtClean="0"/>
              <a:t>مقاوم للزلازل                     </a:t>
            </a:r>
            <a:endParaRPr lang="ar-EG" sz="1800" b="1" dirty="0" smtClean="0"/>
          </a:p>
          <a:p>
            <a:pPr>
              <a:defRPr/>
            </a:pPr>
            <a:r>
              <a:rPr lang="ar-EG" sz="1800" b="1" dirty="0" smtClean="0"/>
              <a:t> 6-</a:t>
            </a:r>
            <a:r>
              <a:rPr lang="ar-SA" sz="1800" b="1" dirty="0" smtClean="0"/>
              <a:t> سهل التشكيل            </a:t>
            </a:r>
            <a:endParaRPr lang="ar-EG" sz="1800" b="1" dirty="0" smtClean="0"/>
          </a:p>
          <a:p>
            <a:pPr>
              <a:defRPr/>
            </a:pPr>
            <a:r>
              <a:rPr lang="ar-EG" sz="1800" b="1" dirty="0" smtClean="0"/>
              <a:t> 7- </a:t>
            </a:r>
            <a:r>
              <a:rPr lang="ar-SA" sz="1800" b="1" dirty="0" smtClean="0"/>
              <a:t> يحتوى على مقاسات متعددة                                            </a:t>
            </a:r>
            <a:endParaRPr lang="ar-EG" sz="1800" b="1"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104656" y="336104"/>
            <a:ext cx="7264896" cy="1477328"/>
          </a:xfrm>
          <a:prstGeom prst="rect">
            <a:avLst/>
          </a:prstGeom>
        </p:spPr>
        <p:txBody>
          <a:bodyPr wrap="square">
            <a:spAutoFit/>
          </a:bodyPr>
          <a:lstStyle/>
          <a:p>
            <a:pPr>
              <a:defRPr/>
            </a:pPr>
            <a:r>
              <a:rPr lang="ar-SA" sz="1800" b="1" dirty="0" smtClean="0"/>
              <a:t> </a:t>
            </a:r>
            <a:r>
              <a:rPr lang="ar-EG" sz="1800" b="1" dirty="0" smtClean="0"/>
              <a:t>8- </a:t>
            </a:r>
            <a:r>
              <a:rPr lang="ar-SA" sz="1800" b="1" dirty="0" smtClean="0"/>
              <a:t>معدلات الأداء وال</a:t>
            </a:r>
            <a:r>
              <a:rPr lang="ar-EG" sz="1800" b="1" dirty="0" smtClean="0"/>
              <a:t>ا</a:t>
            </a:r>
            <a:r>
              <a:rPr lang="ar-SA" sz="1800" b="1" dirty="0" smtClean="0"/>
              <a:t>نجاز سريعة اى موفر للوقت </a:t>
            </a:r>
          </a:p>
          <a:p>
            <a:pPr>
              <a:defRPr/>
            </a:pPr>
            <a:r>
              <a:rPr lang="ar-EG" sz="1800" b="1" dirty="0" smtClean="0"/>
              <a:t>9- </a:t>
            </a:r>
            <a:r>
              <a:rPr lang="ar-SA" sz="1800" b="1" dirty="0" smtClean="0"/>
              <a:t>عند بل الطوبة قبل البناء تعطى الطوبة متانة اكبر     </a:t>
            </a:r>
            <a:endParaRPr lang="ar-EG" sz="1800" b="1" dirty="0" smtClean="0"/>
          </a:p>
          <a:p>
            <a:pPr>
              <a:defRPr/>
            </a:pPr>
            <a:r>
              <a:rPr lang="ar-EG" sz="1800" b="1" dirty="0" smtClean="0"/>
              <a:t>10-</a:t>
            </a:r>
            <a:r>
              <a:rPr lang="ar-SA" sz="1800" b="1" dirty="0" smtClean="0"/>
              <a:t>  يستخدم معه المونة العادية أو المخلوطةبالجير </a:t>
            </a:r>
          </a:p>
          <a:p>
            <a:pPr>
              <a:defRPr/>
            </a:pPr>
            <a:r>
              <a:rPr lang="ar-EG" sz="1800" b="1" dirty="0" smtClean="0"/>
              <a:t>11- </a:t>
            </a:r>
            <a:r>
              <a:rPr lang="ar-SA" sz="1800" b="1" dirty="0" smtClean="0"/>
              <a:t>موفر في خامات المون               </a:t>
            </a:r>
            <a:endParaRPr lang="ar-EG" sz="1800" b="1" dirty="0" smtClean="0"/>
          </a:p>
          <a:p>
            <a:pPr>
              <a:defRPr/>
            </a:pPr>
            <a:r>
              <a:rPr lang="ar-EG" sz="1800" b="1" dirty="0" smtClean="0"/>
              <a:t>12-</a:t>
            </a:r>
            <a:r>
              <a:rPr lang="ar-SA" sz="1800" b="1" dirty="0" smtClean="0"/>
              <a:t>عازل جيد للصوت </a:t>
            </a:r>
            <a:endParaRPr lang="ar-EG" sz="1800" dirty="0"/>
          </a:p>
        </p:txBody>
      </p:sp>
      <p:sp>
        <p:nvSpPr>
          <p:cNvPr id="5" name="TextBox 4"/>
          <p:cNvSpPr txBox="1"/>
          <p:nvPr/>
        </p:nvSpPr>
        <p:spPr>
          <a:xfrm>
            <a:off x="1792288" y="1992288"/>
            <a:ext cx="11009312" cy="8571577"/>
          </a:xfrm>
          <a:prstGeom prst="rect">
            <a:avLst/>
          </a:prstGeom>
          <a:noFill/>
        </p:spPr>
        <p:txBody>
          <a:bodyPr wrap="square" rtlCol="0">
            <a:spAutoFit/>
          </a:bodyPr>
          <a:lstStyle/>
          <a:p>
            <a:pPr algn="r" rtl="1"/>
            <a:endParaRPr lang="ar-SA" b="1" dirty="0" smtClean="0">
              <a:solidFill>
                <a:schemeClr val="accent1">
                  <a:lumMod val="50000"/>
                </a:schemeClr>
              </a:solidFill>
            </a:endParaRPr>
          </a:p>
          <a:p>
            <a:pPr algn="r" rtl="1"/>
            <a:endParaRPr lang="ar-SA" sz="1400" b="1" dirty="0" smtClean="0">
              <a:solidFill>
                <a:schemeClr val="accent1">
                  <a:lumMod val="50000"/>
                </a:schemeClr>
              </a:solidFill>
            </a:endParaRPr>
          </a:p>
          <a:p>
            <a:pPr algn="r" rtl="1"/>
            <a:endParaRPr lang="ar-SA" sz="1400" b="1" dirty="0" smtClean="0">
              <a:solidFill>
                <a:schemeClr val="accent1">
                  <a:lumMod val="50000"/>
                </a:schemeClr>
              </a:solidFill>
            </a:endParaRPr>
          </a:p>
          <a:p>
            <a:pPr algn="r" rtl="1"/>
            <a:endParaRPr lang="ar-SA" sz="1400" b="1" dirty="0" smtClean="0">
              <a:solidFill>
                <a:schemeClr val="accent1">
                  <a:lumMod val="50000"/>
                </a:schemeClr>
              </a:solidFill>
            </a:endParaRPr>
          </a:p>
          <a:p>
            <a:pPr algn="r" rtl="1"/>
            <a:r>
              <a:rPr lang="ar-EG" sz="2000" b="1" u="sng" dirty="0" smtClean="0">
                <a:solidFill>
                  <a:srgbClr val="C00000"/>
                </a:solidFill>
                <a:effectLst>
                  <a:outerShdw blurRad="38100" dist="38100" dir="2700000" algn="tl">
                    <a:srgbClr val="000000">
                      <a:alpha val="43137"/>
                    </a:srgbClr>
                  </a:outerShdw>
                </a:effectLst>
              </a:rPr>
              <a:t>*</a:t>
            </a:r>
            <a:r>
              <a:rPr lang="ar-SA" sz="2000" b="1" u="sng" dirty="0" smtClean="0">
                <a:solidFill>
                  <a:srgbClr val="C00000"/>
                </a:solidFill>
                <a:effectLst>
                  <a:outerShdw blurRad="38100" dist="38100" dir="2700000" algn="tl">
                    <a:srgbClr val="000000">
                      <a:alpha val="43137"/>
                    </a:srgbClr>
                  </a:outerShdw>
                </a:effectLst>
              </a:rPr>
              <a:t> </a:t>
            </a:r>
            <a:r>
              <a:rPr lang="ar-EG" sz="2000" b="1" u="sng" dirty="0" smtClean="0">
                <a:solidFill>
                  <a:srgbClr val="C00000"/>
                </a:solidFill>
                <a:effectLst>
                  <a:outerShdw blurRad="38100" dist="38100" dir="2700000" algn="tl">
                    <a:srgbClr val="000000">
                      <a:alpha val="43137"/>
                    </a:srgbClr>
                  </a:outerShdw>
                </a:effectLst>
              </a:rPr>
              <a:t>مراحل الصناعة :</a:t>
            </a:r>
            <a:r>
              <a:rPr lang="ar-SA" sz="2000" b="1" u="sng" dirty="0" smtClean="0">
                <a:solidFill>
                  <a:srgbClr val="C00000"/>
                </a:solidFill>
                <a:effectLst>
                  <a:outerShdw blurRad="38100" dist="38100" dir="2700000" algn="tl">
                    <a:srgbClr val="000000">
                      <a:alpha val="43137"/>
                    </a:srgbClr>
                  </a:outerShdw>
                </a:effectLst>
              </a:rPr>
              <a:t>    </a:t>
            </a:r>
          </a:p>
          <a:p>
            <a:pPr algn="r" rtl="1"/>
            <a:r>
              <a:rPr lang="ar-SA" sz="1800" b="1" dirty="0" smtClean="0">
                <a:solidFill>
                  <a:schemeClr val="accent1">
                    <a:lumMod val="50000"/>
                  </a:schemeClr>
                </a:solidFill>
              </a:rPr>
              <a:t>            </a:t>
            </a:r>
            <a:r>
              <a:rPr lang="ar-SA" sz="1800" b="1" dirty="0" smtClean="0">
                <a:solidFill>
                  <a:schemeClr val="accent1">
                    <a:lumMod val="50000"/>
                  </a:schemeClr>
                </a:solidFill>
                <a:cs typeface="Times New Roman" pitchFamily="18" charset="0"/>
              </a:rPr>
              <a:t>والخواص الاساسية لهذه المواد أنها تتحمل التأثيرات الحرارية والكيميائية الفيزيائية</a:t>
            </a:r>
            <a:r>
              <a:rPr lang="ar-EG" sz="1800" b="1" dirty="0" smtClean="0">
                <a:solidFill>
                  <a:schemeClr val="accent1">
                    <a:lumMod val="50000"/>
                  </a:schemeClr>
                </a:solidFill>
                <a:cs typeface="Times New Roman" pitchFamily="18" charset="0"/>
              </a:rPr>
              <a:t> </a:t>
            </a:r>
            <a:r>
              <a:rPr lang="ar-SA" sz="1800" b="1" dirty="0" smtClean="0">
                <a:solidFill>
                  <a:schemeClr val="accent1">
                    <a:lumMod val="50000"/>
                  </a:schemeClr>
                </a:solidFill>
                <a:cs typeface="Times New Roman" pitchFamily="18" charset="0"/>
              </a:rPr>
              <a:t>وتباع هذه المنتجات فى صورة طوب حرارى، السليكا، اكسيد الماغنسيوم اكسيد الكروم، اكاسيد الماغنسيوم والكروم، كربيد السليكون، حراريات اكسيد الزركونيوم، سليكات الالومنيوم، اكسيد الالومنيوم</a:t>
            </a:r>
            <a:endParaRPr lang="en-US" sz="1800" b="1" dirty="0" smtClean="0">
              <a:solidFill>
                <a:schemeClr val="accent1">
                  <a:lumMod val="50000"/>
                </a:schemeClr>
              </a:solidFill>
              <a:cs typeface="Times New Roman" pitchFamily="18" charset="0"/>
            </a:endParaRPr>
          </a:p>
          <a:p>
            <a:pPr algn="r" rtl="1"/>
            <a:endParaRPr lang="en-US" sz="1400" b="1" i="1" dirty="0" smtClean="0">
              <a:solidFill>
                <a:schemeClr val="accent1">
                  <a:lumMod val="50000"/>
                </a:schemeClr>
              </a:solidFill>
              <a:cs typeface="Times New Roman" pitchFamily="18" charset="0"/>
            </a:endParaRPr>
          </a:p>
          <a:p>
            <a:pPr algn="r" rtl="1"/>
            <a:r>
              <a:rPr lang="ar-EG" sz="1800" b="1" u="sng" dirty="0" smtClean="0">
                <a:solidFill>
                  <a:schemeClr val="accent1">
                    <a:lumMod val="50000"/>
                  </a:schemeClr>
                </a:solidFill>
              </a:rPr>
              <a:t>1- </a:t>
            </a:r>
            <a:r>
              <a:rPr lang="en-US" sz="1800" b="1" u="sng" dirty="0" smtClean="0">
                <a:solidFill>
                  <a:schemeClr val="accent1">
                    <a:lumMod val="50000"/>
                  </a:schemeClr>
                </a:solidFill>
              </a:rPr>
              <a:t> </a:t>
            </a:r>
            <a:r>
              <a:rPr lang="ar-SA" sz="1800" b="1" u="sng" dirty="0" smtClean="0">
                <a:solidFill>
                  <a:schemeClr val="accent1">
                    <a:lumMod val="50000"/>
                  </a:schemeClr>
                </a:solidFill>
              </a:rPr>
              <a:t>التكسير والطحن </a:t>
            </a:r>
            <a:r>
              <a:rPr lang="ar-EG" sz="1800" b="1" u="sng" dirty="0" smtClean="0">
                <a:solidFill>
                  <a:schemeClr val="accent1">
                    <a:lumMod val="50000"/>
                  </a:schemeClr>
                </a:solidFill>
              </a:rPr>
              <a:t>:.</a:t>
            </a:r>
            <a:r>
              <a:rPr lang="ar-SA" sz="1800" b="1" u="sng" dirty="0" smtClean="0">
                <a:solidFill>
                  <a:schemeClr val="accent1">
                    <a:lumMod val="50000"/>
                  </a:schemeClr>
                </a:solidFill>
              </a:rPr>
              <a:t>    </a:t>
            </a:r>
            <a:endParaRPr lang="en-US" sz="1800" b="1" u="sng" dirty="0" smtClean="0">
              <a:solidFill>
                <a:schemeClr val="accent1">
                  <a:lumMod val="50000"/>
                </a:schemeClr>
              </a:solidFill>
            </a:endParaRPr>
          </a:p>
          <a:p>
            <a:pPr algn="r" rtl="1" eaLnBrk="0" hangingPunct="0"/>
            <a:r>
              <a:rPr lang="ar-SA" sz="1800" b="1" dirty="0" smtClean="0">
                <a:solidFill>
                  <a:schemeClr val="accent1">
                    <a:lumMod val="50000"/>
                  </a:schemeClr>
                </a:solidFill>
              </a:rPr>
              <a:t>  يعتبر حجم الحبيبات من اهم العوامل التى تؤثر على خواص المنتج النهائى. ومن المعروف ان الخليط الذى يحتوى على حبيبات كبيرة إلى حبيبات دقيقة بنسبة 45:55 مع وجود كمية بسيطة من الحبيبات المتوسطة تكون كثافته اكبر ما يمكن.  </a:t>
            </a:r>
          </a:p>
          <a:p>
            <a:pPr algn="r" rtl="1" eaLnBrk="0" hangingPunct="0"/>
            <a:r>
              <a:rPr lang="ar-SA" sz="1800" b="1" dirty="0" smtClean="0">
                <a:solidFill>
                  <a:schemeClr val="accent1">
                    <a:lumMod val="50000"/>
                  </a:schemeClr>
                </a:solidFill>
              </a:rPr>
              <a:t>   </a:t>
            </a:r>
            <a:endParaRPr lang="en-US" sz="1800" b="1" dirty="0" smtClean="0">
              <a:solidFill>
                <a:schemeClr val="accent1">
                  <a:lumMod val="50000"/>
                </a:schemeClr>
              </a:solidFill>
            </a:endParaRPr>
          </a:p>
          <a:p>
            <a:pPr algn="r" rtl="1" eaLnBrk="0" hangingPunct="0"/>
            <a:r>
              <a:rPr lang="ar-EG" sz="1800" b="1" u="sng" dirty="0" smtClean="0">
                <a:solidFill>
                  <a:schemeClr val="accent1">
                    <a:lumMod val="50000"/>
                  </a:schemeClr>
                </a:solidFill>
              </a:rPr>
              <a:t>2- </a:t>
            </a:r>
            <a:r>
              <a:rPr lang="en-US" sz="1800" b="1" u="sng" dirty="0" smtClean="0">
                <a:solidFill>
                  <a:schemeClr val="accent1">
                    <a:lumMod val="50000"/>
                  </a:schemeClr>
                </a:solidFill>
              </a:rPr>
              <a:t> </a:t>
            </a:r>
            <a:r>
              <a:rPr lang="ar-SA" sz="1800" b="1" u="sng" dirty="0" smtClean="0">
                <a:solidFill>
                  <a:schemeClr val="accent1">
                    <a:lumMod val="50000"/>
                  </a:schemeClr>
                </a:solidFill>
              </a:rPr>
              <a:t>الخلط </a:t>
            </a:r>
            <a:r>
              <a:rPr lang="ar-EG" sz="1800" b="1" u="sng" dirty="0" smtClean="0">
                <a:solidFill>
                  <a:schemeClr val="accent1">
                    <a:lumMod val="50000"/>
                  </a:schemeClr>
                </a:solidFill>
              </a:rPr>
              <a:t>:.</a:t>
            </a:r>
            <a:r>
              <a:rPr lang="ar-SA" sz="1800" b="1" u="sng" dirty="0" smtClean="0">
                <a:solidFill>
                  <a:schemeClr val="accent1">
                    <a:lumMod val="50000"/>
                  </a:schemeClr>
                </a:solidFill>
              </a:rPr>
              <a:t> </a:t>
            </a:r>
            <a:endParaRPr lang="en-US" sz="1800" b="1" u="sng" dirty="0" smtClean="0">
              <a:solidFill>
                <a:schemeClr val="accent1">
                  <a:lumMod val="50000"/>
                </a:schemeClr>
              </a:solidFill>
            </a:endParaRPr>
          </a:p>
          <a:p>
            <a:pPr algn="r" rtl="1" eaLnBrk="0" hangingPunct="0"/>
            <a:r>
              <a:rPr lang="ar-SA" sz="1800" b="1" dirty="0" smtClean="0">
                <a:solidFill>
                  <a:schemeClr val="accent1">
                    <a:lumMod val="50000"/>
                  </a:schemeClr>
                </a:solidFill>
              </a:rPr>
              <a:t>وظيفة عملية الخلط هى نشر الملدنات فى المخلوط حتى تستطيع ان تغلف باقى المواد. وذلك يعمل بمثابة عملية تزليق اثناء عملية الصب فى القوالب ويعمل ايضاً على وجود ترابط بين كتلة المنتج مع </a:t>
            </a:r>
          </a:p>
          <a:p>
            <a:pPr algn="r" rtl="1" eaLnBrk="0" hangingPunct="0"/>
            <a:r>
              <a:rPr lang="ar-SA" sz="1800" b="1" dirty="0" smtClean="0">
                <a:solidFill>
                  <a:schemeClr val="accent1">
                    <a:lumMod val="50000"/>
                  </a:schemeClr>
                </a:solidFill>
              </a:rPr>
              <a:t>وجود اقل نسبة ممكنة من الفراغات.</a:t>
            </a:r>
            <a:endParaRPr lang="en-US" sz="1800" b="1" dirty="0" smtClean="0">
              <a:solidFill>
                <a:schemeClr val="accent1">
                  <a:lumMod val="50000"/>
                </a:schemeClr>
              </a:solidFill>
            </a:endParaRPr>
          </a:p>
          <a:p>
            <a:pPr algn="r" rtl="1" eaLnBrk="0" hangingPunct="0"/>
            <a:endParaRPr lang="ar-SA" sz="1800" b="1" dirty="0" smtClean="0">
              <a:solidFill>
                <a:schemeClr val="accent1">
                  <a:lumMod val="50000"/>
                </a:schemeClr>
              </a:solidFill>
            </a:endParaRPr>
          </a:p>
          <a:p>
            <a:pPr algn="r" rtl="1" eaLnBrk="0" hangingPunct="0"/>
            <a:r>
              <a:rPr lang="ar-EG" sz="1800" b="1" u="sng" dirty="0" smtClean="0">
                <a:solidFill>
                  <a:schemeClr val="accent1">
                    <a:lumMod val="50000"/>
                  </a:schemeClr>
                </a:solidFill>
              </a:rPr>
              <a:t>3- </a:t>
            </a:r>
            <a:r>
              <a:rPr lang="en-US" sz="1800" b="1" u="sng" dirty="0" smtClean="0">
                <a:solidFill>
                  <a:schemeClr val="accent1">
                    <a:lumMod val="50000"/>
                  </a:schemeClr>
                </a:solidFill>
              </a:rPr>
              <a:t> </a:t>
            </a:r>
            <a:r>
              <a:rPr lang="ar-SA" sz="1800" b="1" u="sng" dirty="0" smtClean="0">
                <a:solidFill>
                  <a:schemeClr val="accent1">
                    <a:lumMod val="50000"/>
                  </a:schemeClr>
                </a:solidFill>
              </a:rPr>
              <a:t>الصب فى القوالب</a:t>
            </a:r>
            <a:r>
              <a:rPr lang="ar-EG" sz="1800" b="1" u="sng" dirty="0" smtClean="0">
                <a:solidFill>
                  <a:schemeClr val="accent1">
                    <a:lumMod val="50000"/>
                  </a:schemeClr>
                </a:solidFill>
              </a:rPr>
              <a:t>:.</a:t>
            </a:r>
            <a:endParaRPr lang="ar-SA" sz="1800" b="1" u="sng" dirty="0" smtClean="0">
              <a:solidFill>
                <a:schemeClr val="accent1">
                  <a:lumMod val="50000"/>
                </a:schemeClr>
              </a:solidFill>
            </a:endParaRPr>
          </a:p>
          <a:p>
            <a:pPr algn="r" rtl="1" eaLnBrk="0" hangingPunct="0"/>
            <a:r>
              <a:rPr lang="ar-SA" sz="1800" b="1" dirty="0" smtClean="0">
                <a:solidFill>
                  <a:schemeClr val="accent1">
                    <a:lumMod val="50000"/>
                  </a:schemeClr>
                </a:solidFill>
              </a:rPr>
              <a:t>     نظراً للحاجة إلى طوب حرارى له كثافة عالية وصلابة عالية وذو شكل منتظم فإن عملية التشكيل باستخدام الضغط الجاف (</a:t>
            </a:r>
            <a:r>
              <a:rPr lang="en-US" sz="1800" b="1" dirty="0" smtClean="0">
                <a:solidFill>
                  <a:schemeClr val="accent1">
                    <a:lumMod val="50000"/>
                  </a:schemeClr>
                </a:solidFill>
              </a:rPr>
              <a:t>dry-press</a:t>
            </a:r>
            <a:r>
              <a:rPr lang="ar-SA" sz="1800" b="1" dirty="0" smtClean="0">
                <a:solidFill>
                  <a:schemeClr val="accent1">
                    <a:lumMod val="50000"/>
                  </a:schemeClr>
                </a:solidFill>
              </a:rPr>
              <a:t>) باستخدام المكابس الميكانيكية هى انسب الطرق المستخدمة فى إنتاج الطوب الحرارى. وتعتبر هذه الطريقة ملائمة لتصنيع التشغيلات التىلا تحتوى على مواد ملدنة. ولكى يستخدم الضغط العالى فى التشكيل يجب أولاً التخلص من اى هواء محبوس داخل قوالب   الطوب اثناء عملية الكبس وذلك لتجنب الشقوق والعيوب بعد رفع المكبس.</a:t>
            </a:r>
          </a:p>
          <a:p>
            <a:pPr algn="r" rtl="1" eaLnBrk="0" hangingPunct="0"/>
            <a:endParaRPr lang="ar-SA" sz="1800" b="1" dirty="0" smtClean="0">
              <a:solidFill>
                <a:schemeClr val="accent1">
                  <a:lumMod val="50000"/>
                </a:schemeClr>
              </a:solidFill>
            </a:endParaRPr>
          </a:p>
          <a:p>
            <a:pPr algn="r" rtl="1" eaLnBrk="0" hangingPunct="0"/>
            <a:r>
              <a:rPr lang="ar-EG" sz="1800" b="1" u="sng" dirty="0" smtClean="0">
                <a:solidFill>
                  <a:schemeClr val="accent1">
                    <a:lumMod val="50000"/>
                  </a:schemeClr>
                </a:solidFill>
              </a:rPr>
              <a:t>4- </a:t>
            </a:r>
            <a:r>
              <a:rPr lang="en-US" sz="1800" b="1" u="sng" dirty="0" smtClean="0">
                <a:solidFill>
                  <a:schemeClr val="accent1">
                    <a:lumMod val="50000"/>
                  </a:schemeClr>
                </a:solidFill>
              </a:rPr>
              <a:t> </a:t>
            </a:r>
            <a:r>
              <a:rPr lang="ar-SA" sz="1800" b="1" u="sng" dirty="0" smtClean="0">
                <a:solidFill>
                  <a:schemeClr val="accent1">
                    <a:lumMod val="50000"/>
                  </a:schemeClr>
                </a:solidFill>
              </a:rPr>
              <a:t>التجفيف</a:t>
            </a:r>
            <a:r>
              <a:rPr lang="ar-EG" sz="1800" b="1" u="sng" dirty="0" smtClean="0">
                <a:solidFill>
                  <a:schemeClr val="accent1">
                    <a:lumMod val="50000"/>
                  </a:schemeClr>
                </a:solidFill>
              </a:rPr>
              <a:t>:.</a:t>
            </a:r>
          </a:p>
          <a:p>
            <a:pPr algn="r" rtl="1" eaLnBrk="0" hangingPunct="0"/>
            <a:r>
              <a:rPr lang="ar-SA" sz="1800" b="1" dirty="0" smtClean="0">
                <a:solidFill>
                  <a:schemeClr val="accent1">
                    <a:lumMod val="50000"/>
                  </a:schemeClr>
                </a:solidFill>
              </a:rPr>
              <a:t>تتم عملية التجفيف باستخدام هواء ساخن. وعملية التجفيف تتم للتخلص من المحتوى المائى الناتج من اضافة الماء للمخلوط لإكسابه  المرونة المطلوبة  ازالة الماء اثناء عملية التجفيف يؤدى إلى وجود الفراغات ويؤدى ايضاً إلى حدوث انكماش واجهادات داخلية.</a:t>
            </a:r>
            <a:endParaRPr lang="en-US" sz="1800" b="1" dirty="0" smtClean="0">
              <a:solidFill>
                <a:schemeClr val="accent1">
                  <a:lumMod val="50000"/>
                </a:schemeClr>
              </a:solidFill>
            </a:endParaRPr>
          </a:p>
          <a:p>
            <a:pPr algn="r" rtl="1" eaLnBrk="0" hangingPunct="0"/>
            <a:endParaRPr lang="en-US" sz="1800" b="1" dirty="0" smtClean="0">
              <a:solidFill>
                <a:schemeClr val="accent1">
                  <a:lumMod val="50000"/>
                </a:schemeClr>
              </a:solidFill>
            </a:endParaRPr>
          </a:p>
          <a:p>
            <a:pPr algn="r" rtl="1"/>
            <a:r>
              <a:rPr lang="ar-SA" sz="1800" b="1" dirty="0" smtClean="0">
                <a:solidFill>
                  <a:schemeClr val="accent1">
                    <a:lumMod val="50000"/>
                  </a:schemeClr>
                </a:solidFill>
              </a:rPr>
              <a:t> </a:t>
            </a:r>
            <a:endParaRPr lang="en-US" sz="1800" b="1" dirty="0" smtClean="0">
              <a:solidFill>
                <a:schemeClr val="accent1">
                  <a:lumMod val="50000"/>
                </a:schemeClr>
              </a:solidFill>
            </a:endParaRPr>
          </a:p>
          <a:p>
            <a:pPr algn="r" rtl="1"/>
            <a:endParaRPr lang="ar-SA" sz="1800" b="1" dirty="0" smtClean="0">
              <a:solidFill>
                <a:schemeClr val="accent1">
                  <a:lumMod val="50000"/>
                </a:schemeClr>
              </a:solidFill>
            </a:endParaRPr>
          </a:p>
          <a:p>
            <a:pPr algn="r" rtl="1"/>
            <a:r>
              <a:rPr lang="ar-SA" sz="1800" dirty="0" smtClean="0">
                <a:solidFill>
                  <a:schemeClr val="accent1">
                    <a:lumMod val="50000"/>
                  </a:schemeClr>
                </a:solidFill>
              </a:rPr>
              <a:t> </a:t>
            </a:r>
            <a:endParaRPr lang="en-US" sz="1800" dirty="0">
              <a:solidFill>
                <a:schemeClr val="accent1">
                  <a:lumMod val="50000"/>
                </a:schemeClr>
              </a:solidFill>
            </a:endParaRPr>
          </a:p>
        </p:txBody>
      </p:sp>
      <p:sp>
        <p:nvSpPr>
          <p:cNvPr id="6" name="Rectangle 5"/>
          <p:cNvSpPr/>
          <p:nvPr/>
        </p:nvSpPr>
        <p:spPr>
          <a:xfrm>
            <a:off x="9857184" y="1848272"/>
            <a:ext cx="2653290" cy="461665"/>
          </a:xfrm>
          <a:prstGeom prst="rect">
            <a:avLst/>
          </a:prstGeom>
        </p:spPr>
        <p:txBody>
          <a:bodyPr wrap="none">
            <a:spAutoFit/>
          </a:bodyPr>
          <a:lstStyle/>
          <a:p>
            <a:r>
              <a:rPr lang="ar-EG" sz="2400" b="1" u="sng" dirty="0" smtClean="0">
                <a:solidFill>
                  <a:srgbClr val="C00000"/>
                </a:solidFill>
                <a:effectLst>
                  <a:outerShdw blurRad="38100" dist="38100" dir="2700000" algn="tl">
                    <a:srgbClr val="000000">
                      <a:alpha val="43137"/>
                    </a:srgbClr>
                  </a:outerShdw>
                </a:effectLst>
              </a:rPr>
              <a:t>2-3- </a:t>
            </a:r>
            <a:r>
              <a:rPr lang="ar-SA" sz="2400" b="1" u="sng" dirty="0" smtClean="0">
                <a:solidFill>
                  <a:srgbClr val="C00000"/>
                </a:solidFill>
                <a:effectLst>
                  <a:outerShdw blurRad="38100" dist="38100" dir="2700000" algn="tl">
                    <a:srgbClr val="000000">
                      <a:alpha val="43137"/>
                    </a:srgbClr>
                  </a:outerShdw>
                </a:effectLst>
              </a:rPr>
              <a:t>الطوب ا</a:t>
            </a:r>
            <a:r>
              <a:rPr lang="ar-EG" sz="2400" b="1" u="sng" dirty="0" smtClean="0">
                <a:solidFill>
                  <a:srgbClr val="C00000"/>
                </a:solidFill>
                <a:effectLst>
                  <a:outerShdw blurRad="38100" dist="38100" dir="2700000" algn="tl">
                    <a:srgbClr val="000000">
                      <a:alpha val="43137"/>
                    </a:srgbClr>
                  </a:outerShdw>
                </a:effectLst>
              </a:rPr>
              <a:t>لحرارى: </a:t>
            </a:r>
            <a:r>
              <a:rPr lang="ar-SA" sz="2400" b="1" u="sng" dirty="0" smtClean="0">
                <a:solidFill>
                  <a:srgbClr val="C00000"/>
                </a:solidFill>
                <a:effectLst>
                  <a:outerShdw blurRad="38100" dist="38100" dir="2700000" algn="tl">
                    <a:srgbClr val="000000">
                      <a:alpha val="43137"/>
                    </a:srgbClr>
                  </a:outerShdw>
                </a:effectLst>
              </a:rPr>
              <a:t>.</a:t>
            </a:r>
          </a:p>
        </p:txBody>
      </p:sp>
      <p:sp>
        <p:nvSpPr>
          <p:cNvPr id="7" name="Rectangle 6"/>
          <p:cNvSpPr/>
          <p:nvPr/>
        </p:nvSpPr>
        <p:spPr>
          <a:xfrm>
            <a:off x="3448472" y="2424336"/>
            <a:ext cx="9137104" cy="646331"/>
          </a:xfrm>
          <a:prstGeom prst="rect">
            <a:avLst/>
          </a:prstGeom>
        </p:spPr>
        <p:txBody>
          <a:bodyPr wrap="square">
            <a:spAutoFit/>
          </a:bodyPr>
          <a:lstStyle/>
          <a:p>
            <a:r>
              <a:rPr lang="ar-SA" sz="1800" b="1" dirty="0" smtClean="0">
                <a:solidFill>
                  <a:schemeClr val="accent1">
                    <a:lumMod val="50000"/>
                  </a:schemeClr>
                </a:solidFill>
              </a:rPr>
              <a:t>يصنع الطوب الحرارى من الطينة النارية و التى توجد فى الطبيعة</a:t>
            </a:r>
            <a:r>
              <a:rPr lang="ar-EG" sz="1800" b="1" dirty="0" smtClean="0">
                <a:solidFill>
                  <a:schemeClr val="accent1">
                    <a:lumMod val="50000"/>
                  </a:schemeClr>
                </a:solidFill>
              </a:rPr>
              <a:t> </a:t>
            </a:r>
            <a:r>
              <a:rPr lang="ar-SA" sz="1800" b="1" dirty="0" smtClean="0">
                <a:solidFill>
                  <a:schemeClr val="accent1">
                    <a:lumMod val="50000"/>
                  </a:schemeClr>
                </a:solidFill>
              </a:rPr>
              <a:t>بعد عجنها وكبسها مثل قوالب الطوب العادى ثم تجفف وتحرق</a:t>
            </a:r>
            <a:r>
              <a:rPr lang="ar-EG" sz="1800" b="1" dirty="0" smtClean="0">
                <a:solidFill>
                  <a:schemeClr val="accent1">
                    <a:lumMod val="50000"/>
                  </a:schemeClr>
                </a:solidFill>
              </a:rPr>
              <a:t> </a:t>
            </a:r>
            <a:r>
              <a:rPr lang="ar-SA" sz="1800" b="1" dirty="0" smtClean="0">
                <a:solidFill>
                  <a:schemeClr val="accent1">
                    <a:lumMod val="50000"/>
                  </a:schemeClr>
                </a:solidFill>
              </a:rPr>
              <a:t>فى افران لدرجة حرارة اقل من 2500 فْ لمدة نحو اسبوعين</a:t>
            </a:r>
          </a:p>
        </p:txBody>
      </p:sp>
      <p:pic>
        <p:nvPicPr>
          <p:cNvPr id="8" name="Picture 8" descr="fire brick"/>
          <p:cNvPicPr>
            <a:picLocks noChangeAspect="1" noChangeArrowheads="1"/>
          </p:cNvPicPr>
          <p:nvPr/>
        </p:nvPicPr>
        <p:blipFill>
          <a:blip r:embed="rId2" cstate="print"/>
          <a:srcRect l="17001" t="13242" r="5634" b="10208"/>
          <a:stretch>
            <a:fillRect/>
          </a:stretch>
        </p:blipFill>
        <p:spPr bwMode="auto">
          <a:xfrm>
            <a:off x="784176" y="984176"/>
            <a:ext cx="2502225" cy="19461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80520" y="0"/>
            <a:ext cx="8921080" cy="8448467"/>
          </a:xfrm>
          <a:prstGeom prst="rect">
            <a:avLst/>
          </a:prstGeom>
          <a:noFill/>
        </p:spPr>
        <p:txBody>
          <a:bodyPr wrap="square" rtlCol="0">
            <a:spAutoFit/>
          </a:bodyPr>
          <a:lstStyle/>
          <a:p>
            <a:pPr algn="r" rtl="1"/>
            <a:r>
              <a:rPr lang="ar-EG" sz="2000" b="1" u="sng" dirty="0" smtClean="0">
                <a:effectLst/>
              </a:rPr>
              <a:t>5- </a:t>
            </a:r>
            <a:r>
              <a:rPr lang="ar-SA" sz="2000" b="1" u="sng" dirty="0" smtClean="0">
                <a:effectLst/>
              </a:rPr>
              <a:t> الحرق:</a:t>
            </a:r>
            <a:endParaRPr lang="ar-SA" sz="2000" b="1" u="sng" dirty="0" smtClean="0"/>
          </a:p>
          <a:p>
            <a:pPr algn="r" eaLnBrk="0" hangingPunct="0"/>
            <a:r>
              <a:rPr lang="ar-SA" sz="1800" b="1" dirty="0" smtClean="0"/>
              <a:t>تتم عملية الحرق إما فى أفران دائرية ذات سحب سفلى للهواء أو فى أفران نفقية مستمرة. واثناء عملية الحرق تتكون الروابط بين جزيئات المخلوط عن طريق التزجج الجزئى للمخلوط. و تتشكل مركبات معدنية ثابتة.</a:t>
            </a:r>
            <a:endParaRPr lang="en-US" sz="1800" b="1" dirty="0" smtClean="0"/>
          </a:p>
          <a:p>
            <a:pPr algn="r" rtl="1" eaLnBrk="0" hangingPunct="0"/>
            <a:r>
              <a:rPr lang="ar-SA" sz="1800" b="1" dirty="0" smtClean="0"/>
              <a:t>ومن بين التغيرات التى تحدث أثناء عملية الحرق هى ازالة ماء الاماهة ثم تكلس الكربونات واكسدة الحديد.و تؤدى هذه التغيرات الى حدوث انكماش فى الحجم يصل إلى 30% وتتولد اجهادات داخلية شديدة. ويمكن تجنب هذا الانكماش عن طريق تثبيت مسبق للمواد المستخدمة.</a:t>
            </a:r>
          </a:p>
          <a:p>
            <a:pPr algn="r" rtl="1" eaLnBrk="0" hangingPunct="0"/>
            <a:endParaRPr lang="ar-SA" sz="2000" b="1" dirty="0" smtClean="0">
              <a:solidFill>
                <a:schemeClr val="accent2">
                  <a:lumMod val="50000"/>
                </a:schemeClr>
              </a:solidFill>
              <a:effectLst>
                <a:outerShdw blurRad="38100" dist="38100" dir="2700000" algn="tl">
                  <a:srgbClr val="000000">
                    <a:alpha val="43137"/>
                  </a:srgbClr>
                </a:outerShdw>
              </a:effectLst>
              <a:cs typeface="Times New Roman" pitchFamily="18" charset="0"/>
            </a:endParaRPr>
          </a:p>
          <a:p>
            <a:pPr algn="r" rtl="1" eaLnBrk="0" hangingPunct="0"/>
            <a:r>
              <a:rPr lang="ar-EG" sz="2000" b="1" u="sng" dirty="0" smtClean="0">
                <a:solidFill>
                  <a:srgbClr val="C00000"/>
                </a:solidFill>
                <a:effectLst>
                  <a:outerShdw blurRad="38100" dist="38100" dir="2700000" algn="tl">
                    <a:srgbClr val="000000">
                      <a:alpha val="43137"/>
                    </a:srgbClr>
                  </a:outerShdw>
                </a:effectLst>
                <a:cs typeface="Times New Roman" pitchFamily="18" charset="0"/>
              </a:rPr>
              <a:t>* </a:t>
            </a:r>
            <a:r>
              <a:rPr lang="ar-SA" sz="2000" b="1" u="sng" dirty="0" smtClean="0">
                <a:solidFill>
                  <a:srgbClr val="C00000"/>
                </a:solidFill>
                <a:effectLst>
                  <a:outerShdw blurRad="38100" dist="38100" dir="2700000" algn="tl">
                    <a:srgbClr val="000000">
                      <a:alpha val="43137"/>
                    </a:srgbClr>
                  </a:outerShdw>
                </a:effectLst>
                <a:cs typeface="Times New Roman" pitchFamily="18" charset="0"/>
              </a:rPr>
              <a:t>دواعى الاستخدام:</a:t>
            </a:r>
          </a:p>
          <a:p>
            <a:pPr algn="r" rtl="1"/>
            <a:r>
              <a:rPr lang="ar-SA" sz="1800" b="1" dirty="0" smtClean="0">
                <a:solidFill>
                  <a:schemeClr val="accent2">
                    <a:lumMod val="50000"/>
                  </a:schemeClr>
                </a:solidFill>
              </a:rPr>
              <a:t>يمتاز بم</a:t>
            </a:r>
            <a:r>
              <a:rPr lang="ar-EG" sz="1800" b="1" dirty="0" smtClean="0">
                <a:solidFill>
                  <a:schemeClr val="accent2">
                    <a:lumMod val="50000"/>
                  </a:schemeClr>
                </a:solidFill>
              </a:rPr>
              <a:t>قاومته</a:t>
            </a:r>
            <a:r>
              <a:rPr lang="ar-SA" sz="1800" b="1" dirty="0" smtClean="0">
                <a:solidFill>
                  <a:schemeClr val="accent2">
                    <a:lumMod val="50000"/>
                  </a:schemeClr>
                </a:solidFill>
              </a:rPr>
              <a:t> العالية للحرارة ولذا يستعمل فى بيوت النار</a:t>
            </a:r>
          </a:p>
          <a:p>
            <a:pPr algn="r" rtl="1"/>
            <a:r>
              <a:rPr lang="ar-SA" sz="1800" b="1" dirty="0" smtClean="0">
                <a:solidFill>
                  <a:schemeClr val="accent2">
                    <a:lumMod val="50000"/>
                  </a:schemeClr>
                </a:solidFill>
              </a:rPr>
              <a:t> ومداخن المصانع ويتحمل حرارة من 4000 فْ الى 5000 فْ </a:t>
            </a:r>
          </a:p>
          <a:p>
            <a:pPr algn="r" rtl="1"/>
            <a:endParaRPr lang="ar-SA" sz="1400" b="1" dirty="0" smtClean="0">
              <a:solidFill>
                <a:schemeClr val="accent2">
                  <a:lumMod val="50000"/>
                </a:schemeClr>
              </a:solidFill>
            </a:endParaRPr>
          </a:p>
          <a:p>
            <a:pPr algn="r" rtl="1"/>
            <a:r>
              <a:rPr lang="ar-EG" sz="2000" b="1" u="sng" dirty="0" smtClean="0">
                <a:solidFill>
                  <a:srgbClr val="C00000"/>
                </a:solidFill>
                <a:effectLst>
                  <a:outerShdw blurRad="38100" dist="38100" dir="2700000" algn="tl">
                    <a:srgbClr val="000000">
                      <a:alpha val="43137"/>
                    </a:srgbClr>
                  </a:outerShdw>
                </a:effectLst>
              </a:rPr>
              <a:t>* </a:t>
            </a:r>
            <a:r>
              <a:rPr lang="en-US" sz="2000" b="1" u="sng" dirty="0" smtClean="0">
                <a:solidFill>
                  <a:srgbClr val="C00000"/>
                </a:solidFill>
                <a:effectLst>
                  <a:outerShdw blurRad="38100" dist="38100" dir="2700000" algn="tl">
                    <a:srgbClr val="000000">
                      <a:alpha val="43137"/>
                    </a:srgbClr>
                  </a:outerShdw>
                </a:effectLst>
              </a:rPr>
              <a:t> </a:t>
            </a:r>
            <a:r>
              <a:rPr lang="ar-SA" sz="2000" b="1" u="sng" dirty="0" smtClean="0">
                <a:solidFill>
                  <a:srgbClr val="C00000"/>
                </a:solidFill>
                <a:effectLst>
                  <a:outerShdw blurRad="38100" dist="38100" dir="2700000" algn="tl">
                    <a:srgbClr val="000000">
                      <a:alpha val="43137"/>
                    </a:srgbClr>
                  </a:outerShdw>
                </a:effectLst>
              </a:rPr>
              <a:t>المواصفات:</a:t>
            </a:r>
          </a:p>
          <a:p>
            <a:pPr algn="r" rtl="1"/>
            <a:r>
              <a:rPr lang="ar-SA" sz="1800" b="1" dirty="0" smtClean="0">
                <a:solidFill>
                  <a:schemeClr val="accent2">
                    <a:lumMod val="50000"/>
                  </a:schemeClr>
                </a:solidFill>
              </a:rPr>
              <a:t>    ومقاساتها المعتادة 23 * 11 * 6.5 سم </a:t>
            </a:r>
          </a:p>
          <a:p>
            <a:pPr algn="r" rtl="1"/>
            <a:r>
              <a:rPr lang="ar-SA" sz="1800" b="1" dirty="0" smtClean="0">
                <a:solidFill>
                  <a:schemeClr val="accent2">
                    <a:lumMod val="50000"/>
                  </a:schemeClr>
                </a:solidFill>
              </a:rPr>
              <a:t>    كما يصنع بمقاسات خاصة لاستعمالها فى بناء المداخن </a:t>
            </a:r>
          </a:p>
          <a:p>
            <a:pPr algn="r" rtl="1"/>
            <a:r>
              <a:rPr lang="ar-SA" sz="1800" b="1" dirty="0" smtClean="0">
                <a:solidFill>
                  <a:schemeClr val="accent2">
                    <a:lumMod val="50000"/>
                  </a:schemeClr>
                </a:solidFill>
              </a:rPr>
              <a:t>ا لمستديرة المرتفعة للمصانع</a:t>
            </a:r>
          </a:p>
          <a:p>
            <a:pPr algn="r" rtl="1"/>
            <a:endParaRPr lang="ar-SA" sz="1600" b="1" dirty="0" smtClean="0">
              <a:solidFill>
                <a:schemeClr val="accent2">
                  <a:lumMod val="50000"/>
                </a:schemeClr>
              </a:solidFill>
            </a:endParaRPr>
          </a:p>
          <a:p>
            <a:pPr algn="r" rtl="1">
              <a:buFont typeface="Courier New" pitchFamily="49" charset="0"/>
              <a:buChar char="o"/>
            </a:pPr>
            <a:r>
              <a:rPr lang="en-US" sz="2000" b="1" i="1" u="sng" dirty="0" smtClean="0">
                <a:solidFill>
                  <a:srgbClr val="C00000"/>
                </a:solidFill>
                <a:effectLst>
                  <a:outerShdw blurRad="38100" dist="38100" dir="2700000" algn="tl">
                    <a:srgbClr val="000000">
                      <a:alpha val="43137"/>
                    </a:srgbClr>
                  </a:outerShdw>
                </a:effectLst>
              </a:rPr>
              <a:t> </a:t>
            </a:r>
            <a:r>
              <a:rPr lang="ar-EG" sz="2000" b="1" i="1" u="sng" dirty="0" smtClean="0">
                <a:solidFill>
                  <a:srgbClr val="C00000"/>
                </a:solidFill>
                <a:effectLst>
                  <a:outerShdw blurRad="38100" dist="38100" dir="2700000" algn="tl">
                    <a:srgbClr val="000000">
                      <a:alpha val="43137"/>
                    </a:srgbClr>
                  </a:outerShdw>
                </a:effectLst>
              </a:rPr>
              <a:t>الالوان المتوفر للطوب الحرارى</a:t>
            </a:r>
            <a:r>
              <a:rPr lang="ar-SA" sz="2000" b="1" i="1" u="sng" dirty="0" smtClean="0">
                <a:solidFill>
                  <a:srgbClr val="C00000"/>
                </a:solidFill>
                <a:effectLst>
                  <a:outerShdw blurRad="38100" dist="38100" dir="2700000" algn="tl">
                    <a:srgbClr val="000000">
                      <a:alpha val="43137"/>
                    </a:srgbClr>
                  </a:outerShdw>
                </a:effectLst>
              </a:rPr>
              <a:t>:</a:t>
            </a:r>
          </a:p>
          <a:p>
            <a:pPr algn="r" rtl="1"/>
            <a:r>
              <a:rPr lang="ar-SA" sz="1800" b="1" dirty="0" smtClean="0">
                <a:solidFill>
                  <a:schemeClr val="accent2">
                    <a:lumMod val="50000"/>
                  </a:schemeClr>
                </a:solidFill>
              </a:rPr>
              <a:t>     وهو متوفر بالوان مختلفة واكثرهم انتشارا</a:t>
            </a:r>
          </a:p>
          <a:p>
            <a:pPr algn="r" rtl="1"/>
            <a:r>
              <a:rPr lang="ar-SA" sz="1800" b="1" dirty="0" smtClean="0">
                <a:solidFill>
                  <a:schemeClr val="accent2">
                    <a:lumMod val="50000"/>
                  </a:schemeClr>
                </a:solidFill>
              </a:rPr>
              <a:t>    اللوان برتقالى المائل للاصفرار</a:t>
            </a:r>
            <a:endParaRPr lang="en-US" sz="1800" b="1" dirty="0" smtClean="0">
              <a:solidFill>
                <a:schemeClr val="accent2">
                  <a:lumMod val="50000"/>
                </a:schemeClr>
              </a:solidFill>
            </a:endParaRPr>
          </a:p>
          <a:p>
            <a:pPr algn="r" rtl="1"/>
            <a:endParaRPr lang="ar-SA" sz="1400" b="1" dirty="0" smtClean="0">
              <a:solidFill>
                <a:schemeClr val="accent2">
                  <a:lumMod val="50000"/>
                </a:schemeClr>
              </a:solidFill>
            </a:endParaRPr>
          </a:p>
          <a:p>
            <a:pPr algn="r" rtl="1"/>
            <a:endParaRPr lang="ar-SA" sz="1400" b="1" dirty="0" smtClean="0">
              <a:solidFill>
                <a:schemeClr val="accent2">
                  <a:lumMod val="50000"/>
                </a:schemeClr>
              </a:solidFill>
            </a:endParaRPr>
          </a:p>
          <a:p>
            <a:pPr algn="r" rtl="1"/>
            <a:endParaRPr lang="ar-SA" sz="1400" b="1" dirty="0" smtClean="0">
              <a:solidFill>
                <a:schemeClr val="accent2">
                  <a:lumMod val="50000"/>
                </a:schemeClr>
              </a:solidFill>
            </a:endParaRPr>
          </a:p>
          <a:p>
            <a:pPr algn="r" rtl="1"/>
            <a:endParaRPr lang="ar-SA" sz="1600" b="1" dirty="0" smtClean="0">
              <a:solidFill>
                <a:schemeClr val="accent2">
                  <a:lumMod val="50000"/>
                </a:schemeClr>
              </a:solidFill>
            </a:endParaRPr>
          </a:p>
          <a:p>
            <a:pPr algn="r" rtl="1"/>
            <a:endParaRPr lang="ar-SA" sz="1600" b="1" dirty="0" smtClean="0">
              <a:solidFill>
                <a:schemeClr val="accent2">
                  <a:lumMod val="50000"/>
                </a:schemeClr>
              </a:solidFill>
            </a:endParaRPr>
          </a:p>
          <a:p>
            <a:pPr algn="r" rtl="1"/>
            <a:endParaRPr lang="ar-SA" sz="1400" b="1" dirty="0" smtClean="0">
              <a:solidFill>
                <a:schemeClr val="accent2">
                  <a:lumMod val="50000"/>
                </a:schemeClr>
              </a:solidFill>
              <a:cs typeface="Times New Roman" pitchFamily="18" charset="0"/>
            </a:endParaRPr>
          </a:p>
          <a:p>
            <a:pPr algn="r" rtl="1" eaLnBrk="0" hangingPunct="0"/>
            <a:endParaRPr lang="en-US" sz="1600" b="1" dirty="0" smtClean="0">
              <a:solidFill>
                <a:schemeClr val="accent2">
                  <a:lumMod val="50000"/>
                </a:schemeClr>
              </a:solidFill>
            </a:endParaRPr>
          </a:p>
          <a:p>
            <a:pPr algn="r" rtl="1"/>
            <a:endParaRPr lang="ar-SA" b="1" i="1" dirty="0" smtClean="0">
              <a:solidFill>
                <a:schemeClr val="accent2">
                  <a:lumMod val="50000"/>
                </a:schemeClr>
              </a:solidFill>
              <a:cs typeface="Times New Roman" pitchFamily="18" charset="0"/>
            </a:endParaRPr>
          </a:p>
          <a:p>
            <a:pPr algn="r" rtl="1"/>
            <a:endParaRPr lang="ar-SA" b="1" i="1" dirty="0" smtClean="0">
              <a:solidFill>
                <a:schemeClr val="accent2">
                  <a:lumMod val="50000"/>
                </a:schemeClr>
              </a:solidFill>
              <a:cs typeface="Times New Roman" pitchFamily="18" charset="0"/>
            </a:endParaRPr>
          </a:p>
          <a:p>
            <a:pPr algn="r" rtl="1"/>
            <a:endParaRPr lang="en-US" dirty="0">
              <a:solidFill>
                <a:schemeClr val="accent2">
                  <a:lumMod val="50000"/>
                </a:schemeClr>
              </a:solidFill>
            </a:endParaRPr>
          </a:p>
        </p:txBody>
      </p:sp>
      <p:pic>
        <p:nvPicPr>
          <p:cNvPr id="5" name="Picture 8" descr="firebrick-colors"/>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024536" y="2424336"/>
            <a:ext cx="3410211" cy="19442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11" descr="firebrickred">
            <a:hlinkClick r:id="rId3"/>
          </p:cNvPr>
          <p:cNvPicPr>
            <a:picLocks noChangeAspect="1" noChangeArrowheads="1"/>
          </p:cNvPicPr>
          <p:nvPr/>
        </p:nvPicPr>
        <p:blipFill>
          <a:blip r:embed="rId4" cstate="print"/>
          <a:srcRect/>
          <a:stretch>
            <a:fillRect/>
          </a:stretch>
        </p:blipFill>
        <p:spPr bwMode="auto">
          <a:xfrm>
            <a:off x="7192888" y="7320880"/>
            <a:ext cx="2664533" cy="15206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12"/>
          <p:cNvSpPr>
            <a:spLocks noChangeArrowheads="1"/>
          </p:cNvSpPr>
          <p:nvPr/>
        </p:nvSpPr>
        <p:spPr bwMode="auto">
          <a:xfrm>
            <a:off x="7696944" y="8905056"/>
            <a:ext cx="1636345" cy="369332"/>
          </a:xfrm>
          <a:prstGeom prst="rect">
            <a:avLst/>
          </a:prstGeom>
          <a:noFill/>
          <a:ln w="9525">
            <a:noFill/>
            <a:miter lim="800000"/>
            <a:headEnd/>
            <a:tailEnd/>
          </a:ln>
          <a:effectLst>
            <a:glow rad="101600">
              <a:schemeClr val="accent2">
                <a:satMod val="175000"/>
                <a:alpha val="40000"/>
              </a:schemeClr>
            </a:glow>
          </a:effectLst>
        </p:spPr>
        <p:txBody>
          <a:bodyPr wrap="none" anchor="ctr">
            <a:spAutoFit/>
          </a:bodyPr>
          <a:lstStyle/>
          <a:p>
            <a:pPr eaLnBrk="0" hangingPunct="0"/>
            <a:r>
              <a:rPr lang="en-US" sz="1800" dirty="0"/>
              <a:t>Fire Brick - Red </a:t>
            </a:r>
          </a:p>
        </p:txBody>
      </p:sp>
      <p:pic>
        <p:nvPicPr>
          <p:cNvPr id="8" name="Picture 13" descr="firebrickyellow">
            <a:hlinkClick r:id="rId5"/>
          </p:cNvPr>
          <p:cNvPicPr>
            <a:picLocks noChangeAspect="1" noChangeArrowheads="1"/>
          </p:cNvPicPr>
          <p:nvPr/>
        </p:nvPicPr>
        <p:blipFill>
          <a:blip r:embed="rId6" cstate="print"/>
          <a:srcRect/>
          <a:stretch>
            <a:fillRect/>
          </a:stretch>
        </p:blipFill>
        <p:spPr bwMode="auto">
          <a:xfrm>
            <a:off x="3295804" y="7248872"/>
            <a:ext cx="3404147" cy="16561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Rectangle 14"/>
          <p:cNvSpPr>
            <a:spLocks noChangeArrowheads="1"/>
          </p:cNvSpPr>
          <p:nvPr/>
        </p:nvSpPr>
        <p:spPr bwMode="auto">
          <a:xfrm>
            <a:off x="3952528" y="8905056"/>
            <a:ext cx="1881028" cy="369332"/>
          </a:xfrm>
          <a:prstGeom prst="rect">
            <a:avLst/>
          </a:prstGeom>
          <a:noFill/>
          <a:ln w="9525">
            <a:noFill/>
            <a:miter lim="800000"/>
            <a:headEnd/>
            <a:tailEnd/>
          </a:ln>
          <a:effectLst>
            <a:glow rad="101600">
              <a:schemeClr val="accent2">
                <a:satMod val="175000"/>
                <a:alpha val="40000"/>
              </a:schemeClr>
            </a:glow>
          </a:effectLst>
        </p:spPr>
        <p:txBody>
          <a:bodyPr wrap="none" anchor="ctr">
            <a:spAutoFit/>
          </a:bodyPr>
          <a:lstStyle/>
          <a:p>
            <a:pPr eaLnBrk="0" hangingPunct="0"/>
            <a:r>
              <a:rPr lang="en-US" sz="1800" dirty="0"/>
              <a:t>Fire Brick - Yellow </a:t>
            </a:r>
          </a:p>
        </p:txBody>
      </p:sp>
      <p:pic>
        <p:nvPicPr>
          <p:cNvPr id="10" name="Picture 15" descr="firebrickyelsoap">
            <a:hlinkClick r:id="rId7"/>
          </p:cNvPr>
          <p:cNvPicPr>
            <a:picLocks noChangeAspect="1" noChangeArrowheads="1"/>
          </p:cNvPicPr>
          <p:nvPr/>
        </p:nvPicPr>
        <p:blipFill>
          <a:blip r:embed="rId8" cstate="print"/>
          <a:srcRect/>
          <a:stretch>
            <a:fillRect/>
          </a:stretch>
        </p:blipFill>
        <p:spPr bwMode="auto">
          <a:xfrm>
            <a:off x="1000200" y="5376664"/>
            <a:ext cx="3180997" cy="11771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Rectangle 16"/>
          <p:cNvSpPr>
            <a:spLocks noChangeArrowheads="1"/>
          </p:cNvSpPr>
          <p:nvPr/>
        </p:nvSpPr>
        <p:spPr bwMode="auto">
          <a:xfrm>
            <a:off x="1103635" y="6698650"/>
            <a:ext cx="2393989" cy="369332"/>
          </a:xfrm>
          <a:prstGeom prst="rect">
            <a:avLst/>
          </a:prstGeom>
          <a:noFill/>
          <a:ln w="9525">
            <a:noFill/>
            <a:miter lim="800000"/>
            <a:headEnd/>
            <a:tailEnd/>
          </a:ln>
          <a:effectLst>
            <a:glow rad="101600">
              <a:schemeClr val="accent2">
                <a:satMod val="175000"/>
                <a:alpha val="40000"/>
              </a:schemeClr>
            </a:glow>
          </a:effectLst>
        </p:spPr>
        <p:txBody>
          <a:bodyPr wrap="none" anchor="ctr">
            <a:spAutoFit/>
          </a:bodyPr>
          <a:lstStyle/>
          <a:p>
            <a:pPr eaLnBrk="0" hangingPunct="0"/>
            <a:r>
              <a:rPr lang="en-US" sz="1800" dirty="0"/>
              <a:t>Fire Brick Soap - Yellow </a:t>
            </a:r>
          </a:p>
        </p:txBody>
      </p:sp>
      <p:pic>
        <p:nvPicPr>
          <p:cNvPr id="12" name="Picture 18" descr="firebrickredsplit">
            <a:hlinkClick r:id="rId9"/>
          </p:cNvPr>
          <p:cNvPicPr>
            <a:picLocks noChangeAspect="1" noChangeArrowheads="1"/>
          </p:cNvPicPr>
          <p:nvPr/>
        </p:nvPicPr>
        <p:blipFill>
          <a:blip r:embed="rId10" cstate="print">
            <a:clrChange>
              <a:clrFrom>
                <a:srgbClr val="80817C"/>
              </a:clrFrom>
              <a:clrTo>
                <a:srgbClr val="80817C">
                  <a:alpha val="0"/>
                </a:srgbClr>
              </a:clrTo>
            </a:clrChange>
          </a:blip>
          <a:srcRect/>
          <a:stretch>
            <a:fillRect/>
          </a:stretch>
        </p:blipFill>
        <p:spPr bwMode="auto">
          <a:xfrm>
            <a:off x="4600600" y="5376664"/>
            <a:ext cx="3443175" cy="11464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Rectangle 19"/>
          <p:cNvSpPr>
            <a:spLocks noChangeArrowheads="1"/>
          </p:cNvSpPr>
          <p:nvPr/>
        </p:nvSpPr>
        <p:spPr bwMode="auto">
          <a:xfrm>
            <a:off x="5104656" y="6672808"/>
            <a:ext cx="2217987" cy="369332"/>
          </a:xfrm>
          <a:prstGeom prst="rect">
            <a:avLst/>
          </a:prstGeom>
          <a:noFill/>
          <a:ln w="9525">
            <a:noFill/>
            <a:miter lim="800000"/>
            <a:headEnd/>
            <a:tailEnd/>
          </a:ln>
          <a:effectLst>
            <a:glow rad="101600">
              <a:schemeClr val="accent2">
                <a:satMod val="175000"/>
                <a:alpha val="40000"/>
              </a:schemeClr>
            </a:glow>
          </a:effectLst>
        </p:spPr>
        <p:txBody>
          <a:bodyPr wrap="square" anchor="ctr">
            <a:spAutoFit/>
          </a:bodyPr>
          <a:lstStyle/>
          <a:p>
            <a:pPr eaLnBrk="0" hangingPunct="0"/>
            <a:r>
              <a:rPr lang="en-US" sz="1800" dirty="0"/>
              <a:t>Fire Brick Splits - Red </a:t>
            </a:r>
          </a:p>
        </p:txBody>
      </p:sp>
      <p:pic>
        <p:nvPicPr>
          <p:cNvPr id="14" name="Picture 20" descr="firebrickyelsplit">
            <a:hlinkClick r:id="rId11"/>
          </p:cNvPr>
          <p:cNvPicPr>
            <a:picLocks noChangeAspect="1" noChangeArrowheads="1"/>
          </p:cNvPicPr>
          <p:nvPr/>
        </p:nvPicPr>
        <p:blipFill>
          <a:blip r:embed="rId12" cstate="print"/>
          <a:srcRect/>
          <a:stretch>
            <a:fillRect/>
          </a:stretch>
        </p:blipFill>
        <p:spPr bwMode="auto">
          <a:xfrm>
            <a:off x="8561040" y="5376664"/>
            <a:ext cx="3035767" cy="11346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5" name="Rectangle 21"/>
          <p:cNvSpPr>
            <a:spLocks noChangeArrowheads="1"/>
          </p:cNvSpPr>
          <p:nvPr/>
        </p:nvSpPr>
        <p:spPr bwMode="auto">
          <a:xfrm>
            <a:off x="8777064" y="6744816"/>
            <a:ext cx="2434064" cy="369332"/>
          </a:xfrm>
          <a:prstGeom prst="rect">
            <a:avLst/>
          </a:prstGeom>
          <a:noFill/>
          <a:ln w="9525">
            <a:noFill/>
            <a:miter lim="800000"/>
            <a:headEnd/>
            <a:tailEnd/>
          </a:ln>
          <a:effectLst>
            <a:glow rad="101600">
              <a:schemeClr val="accent2">
                <a:satMod val="175000"/>
                <a:alpha val="40000"/>
              </a:schemeClr>
            </a:glow>
          </a:effectLst>
        </p:spPr>
        <p:txBody>
          <a:bodyPr wrap="none" anchor="ctr">
            <a:spAutoFit/>
          </a:bodyPr>
          <a:lstStyle/>
          <a:p>
            <a:pPr eaLnBrk="0" hangingPunct="0"/>
            <a:r>
              <a:rPr lang="en-US" sz="1800" dirty="0"/>
              <a:t>Fire Brick Splits - Yellow </a:t>
            </a:r>
          </a:p>
        </p:txBody>
      </p:sp>
      <p:pic>
        <p:nvPicPr>
          <p:cNvPr id="16" name="Picture 11" descr="E:\بكالوريوس عمارة 2007\إقتصاديات\ToOoOoB\mino2\nermen\pic\MonessenwoodfireplaceHWB700OD.jpg"/>
          <p:cNvPicPr>
            <a:picLocks noChangeAspect="1" noChangeArrowheads="1"/>
          </p:cNvPicPr>
          <p:nvPr/>
        </p:nvPicPr>
        <p:blipFill>
          <a:blip r:embed="rId13" cstate="print"/>
          <a:srcRect/>
          <a:stretch>
            <a:fillRect/>
          </a:stretch>
        </p:blipFill>
        <p:spPr bwMode="auto">
          <a:xfrm>
            <a:off x="856184" y="0"/>
            <a:ext cx="2692896" cy="26928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5"/>
          <p:cNvSpPr>
            <a:spLocks noChangeArrowheads="1"/>
          </p:cNvSpPr>
          <p:nvPr/>
        </p:nvSpPr>
        <p:spPr bwMode="auto">
          <a:xfrm>
            <a:off x="3736504" y="1992288"/>
            <a:ext cx="8777064" cy="2308324"/>
          </a:xfrm>
          <a:prstGeom prst="rect">
            <a:avLst/>
          </a:prstGeom>
          <a:noFill/>
          <a:ln w="9525">
            <a:noFill/>
            <a:miter lim="800000"/>
            <a:headEnd/>
            <a:tailEnd/>
          </a:ln>
          <a:effectLst/>
        </p:spPr>
        <p:txBody>
          <a:bodyPr wrap="square">
            <a:spAutoFit/>
          </a:bodyPr>
          <a:lstStyle/>
          <a:p>
            <a:pPr algn="r"/>
            <a:r>
              <a:rPr lang="ar-SA" sz="1800" b="1" dirty="0"/>
              <a:t>وهو النوع الأكثر استخداما ويصنع من الاسمنت والرمل ويثقل وزنه نوعا ما إذا استخدم فيه الركام العادي ويخف وزنه إلى النصف إذا استخدم الركام الخفيف الذي ينتج ( حجر الخفاف ).</a:t>
            </a:r>
            <a:endParaRPr lang="ar-EG" sz="1800" b="1" dirty="0"/>
          </a:p>
          <a:p>
            <a:pPr algn="r"/>
            <a:r>
              <a:rPr lang="ar-SA" sz="1800" b="1" dirty="0"/>
              <a:t>ويصنع من مونة الأسمنت والرمل بنسبة 200 كجم أسمنت لكل متر مكعب من الرمل الحرش المحتوى على زلط رفيع لا يزيد قطرة على 3 مم ويكبس إما يدويا أو ميكانيكيا (وهو الأفضل ) فى قوالب معينة وبالمقاس والاشكال المطلوبة وهى غالبا تكون بمقاس الطوبة العادية أو المفرغة وهى 25 * 12 * 6 سم مصمت ، 25 * 12 * 12 سم للطوب المفرغ أو يكون بمقاسات خاصة مثل البلوكات 40 * 20 * 10 سم ، و40 * 20 * 12 سم ، و 40 * 20 * 25 سم وتستعمل فى بناء القواطيع .</a:t>
            </a:r>
            <a:br>
              <a:rPr lang="ar-SA" sz="1800" b="1" dirty="0"/>
            </a:br>
            <a:r>
              <a:rPr lang="ar-SA" sz="1800" b="1" dirty="0"/>
              <a:t>وتترك فى المنشر لتجف وهى معرضة للشمس والهواء على أن ترش بالماء مرتين يوميا لمدة أسبوع . </a:t>
            </a:r>
            <a:endParaRPr lang="en-US" sz="1800" b="1" dirty="0"/>
          </a:p>
        </p:txBody>
      </p:sp>
      <p:sp>
        <p:nvSpPr>
          <p:cNvPr id="5" name="Rectangle 26"/>
          <p:cNvSpPr>
            <a:spLocks noChangeArrowheads="1"/>
          </p:cNvSpPr>
          <p:nvPr/>
        </p:nvSpPr>
        <p:spPr bwMode="auto">
          <a:xfrm>
            <a:off x="5824736" y="7114728"/>
            <a:ext cx="6976864" cy="1015663"/>
          </a:xfrm>
          <a:prstGeom prst="rect">
            <a:avLst/>
          </a:prstGeom>
          <a:noFill/>
          <a:ln w="9525">
            <a:noFill/>
            <a:miter lim="800000"/>
            <a:headEnd/>
            <a:tailEnd/>
          </a:ln>
          <a:effectLst/>
        </p:spPr>
        <p:txBody>
          <a:bodyPr wrap="square" anchor="ctr">
            <a:spAutoFit/>
          </a:bodyPr>
          <a:lstStyle/>
          <a:p>
            <a:pPr lvl="2" algn="r" rtl="1"/>
            <a:endParaRPr lang="ar-EG" sz="2000" b="1" dirty="0"/>
          </a:p>
          <a:p>
            <a:pPr algn="r" rtl="1"/>
            <a:r>
              <a:rPr lang="ar-SA" sz="2000" b="1" dirty="0"/>
              <a:t>والمقاسات التي وجدت منه: 40 × 20 × 20 سم و 40 × 20 × 15 </a:t>
            </a:r>
            <a:r>
              <a:rPr lang="ar-SA" sz="2000" b="1" dirty="0" smtClean="0"/>
              <a:t>سم</a:t>
            </a:r>
            <a:br>
              <a:rPr lang="ar-SA" sz="2000" b="1" dirty="0" smtClean="0"/>
            </a:br>
            <a:r>
              <a:rPr lang="ar-EG" sz="2000" b="1" dirty="0" smtClean="0"/>
              <a:t>  </a:t>
            </a:r>
            <a:endParaRPr lang="ar-SA" sz="2000" b="1" dirty="0"/>
          </a:p>
        </p:txBody>
      </p:sp>
      <p:graphicFrame>
        <p:nvGraphicFramePr>
          <p:cNvPr id="6" name="Group 31"/>
          <p:cNvGraphicFramePr>
            <a:graphicFrameLocks noGrp="1"/>
          </p:cNvGraphicFramePr>
          <p:nvPr/>
        </p:nvGraphicFramePr>
        <p:xfrm>
          <a:off x="6544816" y="7824936"/>
          <a:ext cx="5761038" cy="1402080"/>
        </p:xfrm>
        <a:graphic>
          <a:graphicData uri="http://schemas.openxmlformats.org/drawingml/2006/table">
            <a:tbl>
              <a:tblPr/>
              <a:tblGrid>
                <a:gridCol w="1223963"/>
                <a:gridCol w="2016125"/>
                <a:gridCol w="1223962"/>
                <a:gridCol w="1296988"/>
              </a:tblGrid>
              <a:tr h="576263">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800" b="1" i="0" u="none" strike="noStrike" cap="none" normalizeH="0" baseline="0" dirty="0" smtClean="0">
                          <a:ln>
                            <a:noFill/>
                          </a:ln>
                          <a:solidFill>
                            <a:schemeClr val="tx1"/>
                          </a:solidFill>
                          <a:effectLst/>
                          <a:latin typeface="Arial" charset="0"/>
                          <a:cs typeface="Arial" charset="0"/>
                        </a:rPr>
                        <a:t>المونة</a:t>
                      </a:r>
                      <a:endParaRPr kumimoji="0" lang="en-US" sz="1800" b="1" i="0" u="none" strike="noStrike" cap="none" normalizeH="0" baseline="0" dirty="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800" b="1" i="0" u="none" strike="noStrike" cap="none" normalizeH="0" baseline="0" smtClean="0">
                          <a:ln>
                            <a:noFill/>
                          </a:ln>
                          <a:solidFill>
                            <a:schemeClr val="tx1"/>
                          </a:solidFill>
                          <a:effectLst/>
                          <a:latin typeface="Arial" charset="0"/>
                          <a:cs typeface="Arial" charset="0"/>
                        </a:rPr>
                        <a:t>معدل الإستهلاك</a:t>
                      </a:r>
                      <a:endParaRPr kumimoji="0" lang="en-US" sz="18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800" b="1" i="0" u="none" strike="noStrike" cap="none" normalizeH="0" baseline="0" dirty="0" smtClean="0">
                          <a:ln>
                            <a:noFill/>
                          </a:ln>
                          <a:solidFill>
                            <a:schemeClr val="tx1"/>
                          </a:solidFill>
                          <a:effectLst/>
                          <a:latin typeface="Arial" charset="0"/>
                          <a:cs typeface="Arial" charset="0"/>
                        </a:rPr>
                        <a:t>العمالة</a:t>
                      </a:r>
                      <a:endParaRPr kumimoji="0" lang="en-US" sz="1800" b="1"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800" b="1" i="0" u="none" strike="noStrike" cap="none" normalizeH="0" baseline="0" smtClean="0">
                          <a:ln>
                            <a:noFill/>
                          </a:ln>
                          <a:solidFill>
                            <a:schemeClr val="tx1"/>
                          </a:solidFill>
                          <a:effectLst/>
                          <a:latin typeface="Arial" charset="0"/>
                          <a:cs typeface="Arial" charset="0"/>
                        </a:rPr>
                        <a:t>المساحة التى بتم بناءها</a:t>
                      </a:r>
                      <a:endParaRPr kumimoji="0" lang="en-US" sz="18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9750">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400" b="1" i="0" u="none" strike="noStrike" cap="none" normalizeH="0" baseline="0" smtClean="0">
                          <a:ln>
                            <a:noFill/>
                          </a:ln>
                          <a:solidFill>
                            <a:schemeClr val="tx1"/>
                          </a:solidFill>
                          <a:effectLst/>
                          <a:latin typeface="Arial" charset="0"/>
                          <a:cs typeface="Arial" charset="0"/>
                        </a:rPr>
                        <a:t>1000</a:t>
                      </a:r>
                      <a:r>
                        <a:rPr kumimoji="0" lang="ar-EG" sz="1600" b="1" i="0" u="none" strike="noStrike" cap="none" normalizeH="0" baseline="0" smtClean="0">
                          <a:ln>
                            <a:noFill/>
                          </a:ln>
                          <a:solidFill>
                            <a:schemeClr val="tx1"/>
                          </a:solidFill>
                          <a:effectLst/>
                          <a:latin typeface="Arial" charset="0"/>
                          <a:cs typeface="Arial" charset="0"/>
                        </a:rPr>
                        <a:t> </a:t>
                      </a:r>
                      <a:r>
                        <a:rPr kumimoji="0" lang="ar-EG" sz="1400" b="1" i="0" u="none" strike="noStrike" cap="none" normalizeH="0" baseline="0" smtClean="0">
                          <a:ln>
                            <a:noFill/>
                          </a:ln>
                          <a:solidFill>
                            <a:schemeClr val="tx1"/>
                          </a:solidFill>
                          <a:effectLst/>
                          <a:latin typeface="Arial" charset="0"/>
                          <a:cs typeface="Arial" charset="0"/>
                        </a:rPr>
                        <a:t>طوبة تحتاج 3.5شيكارة أسمنت -5م2 رمل</a:t>
                      </a:r>
                      <a:endParaRPr kumimoji="0" lang="en-US" sz="1400" b="1"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400" b="1" i="0" u="none" strike="noStrike" cap="none" normalizeH="0" baseline="0" smtClean="0">
                          <a:ln>
                            <a:noFill/>
                          </a:ln>
                          <a:solidFill>
                            <a:schemeClr val="tx1"/>
                          </a:solidFill>
                          <a:effectLst/>
                          <a:latin typeface="Arial" charset="0"/>
                          <a:cs typeface="Arial" charset="0"/>
                        </a:rPr>
                        <a:t>ام2مبانى </a:t>
                      </a:r>
                      <a:r>
                        <a:rPr kumimoji="0" lang="ar-EG" sz="1200" b="1" i="0" u="none" strike="noStrike" cap="none" normalizeH="0" baseline="0" smtClean="0">
                          <a:ln>
                            <a:noFill/>
                          </a:ln>
                          <a:solidFill>
                            <a:schemeClr val="tx1"/>
                          </a:solidFill>
                          <a:effectLst/>
                          <a:latin typeface="Arial" charset="0"/>
                          <a:cs typeface="Arial" charset="0"/>
                        </a:rPr>
                        <a:t>         </a:t>
                      </a:r>
                      <a:r>
                        <a:rPr kumimoji="0" lang="ar-EG" sz="1400" b="1" i="0" u="none" strike="noStrike" cap="none" normalizeH="0" baseline="0" smtClean="0">
                          <a:ln>
                            <a:noFill/>
                          </a:ln>
                          <a:solidFill>
                            <a:schemeClr val="tx1"/>
                          </a:solidFill>
                          <a:effectLst/>
                          <a:latin typeface="Arial" charset="0"/>
                          <a:cs typeface="Arial" charset="0"/>
                        </a:rPr>
                        <a:t>55 طوبة</a:t>
                      </a:r>
                    </a:p>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400" b="1" i="0" u="none" strike="noStrike" cap="none" normalizeH="0" baseline="0" smtClean="0">
                          <a:ln>
                            <a:noFill/>
                          </a:ln>
                          <a:solidFill>
                            <a:schemeClr val="tx1"/>
                          </a:solidFill>
                          <a:effectLst/>
                          <a:latin typeface="Arial" charset="0"/>
                          <a:cs typeface="Arial" charset="0"/>
                        </a:rPr>
                        <a:t>1م3 مبانى      440 طوبة</a:t>
                      </a:r>
                      <a:endParaRPr kumimoji="0" lang="en-US" sz="14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400" b="1" i="0" u="none" strike="noStrike" cap="none" normalizeH="0" baseline="0" smtClean="0">
                          <a:ln>
                            <a:noFill/>
                          </a:ln>
                          <a:solidFill>
                            <a:schemeClr val="tx1"/>
                          </a:solidFill>
                          <a:effectLst/>
                          <a:latin typeface="Arial" charset="0"/>
                          <a:cs typeface="Arial" charset="0"/>
                        </a:rPr>
                        <a:t>2بناء-1مساعد-1عامل</a:t>
                      </a:r>
                      <a:endParaRPr kumimoji="0" lang="en-US" sz="14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400" b="1" i="0" u="none" strike="noStrike" cap="none" normalizeH="0" baseline="0" dirty="0" smtClean="0">
                          <a:ln>
                            <a:noFill/>
                          </a:ln>
                          <a:solidFill>
                            <a:schemeClr val="tx1"/>
                          </a:solidFill>
                          <a:effectLst/>
                          <a:latin typeface="Arial" charset="0"/>
                          <a:cs typeface="Arial" charset="0"/>
                        </a:rPr>
                        <a:t>50م2 أو 4.5 م3 لإرتفاع3م</a:t>
                      </a:r>
                      <a:endParaRPr kumimoji="0" lang="en-US" sz="1400" b="1"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Rectangle 7"/>
          <p:cNvSpPr/>
          <p:nvPr/>
        </p:nvSpPr>
        <p:spPr>
          <a:xfrm>
            <a:off x="9520934" y="480120"/>
            <a:ext cx="2773516" cy="461665"/>
          </a:xfrm>
          <a:prstGeom prst="rect">
            <a:avLst/>
          </a:prstGeom>
        </p:spPr>
        <p:txBody>
          <a:bodyPr wrap="none">
            <a:spAutoFit/>
          </a:bodyPr>
          <a:lstStyle/>
          <a:p>
            <a:r>
              <a:rPr lang="ar-EG" sz="2400" b="1" u="sng" dirty="0" smtClean="0">
                <a:solidFill>
                  <a:srgbClr val="C00000"/>
                </a:solidFill>
                <a:effectLst>
                  <a:outerShdw blurRad="38100" dist="38100" dir="2700000" algn="tl">
                    <a:srgbClr val="000000">
                      <a:alpha val="43137"/>
                    </a:srgbClr>
                  </a:outerShdw>
                </a:effectLst>
              </a:rPr>
              <a:t>2-4- </a:t>
            </a:r>
            <a:r>
              <a:rPr lang="ar-SA" sz="2400" b="1" u="sng" dirty="0" smtClean="0">
                <a:solidFill>
                  <a:srgbClr val="C00000"/>
                </a:solidFill>
                <a:effectLst>
                  <a:outerShdw blurRad="38100" dist="38100" dir="2700000" algn="tl">
                    <a:srgbClr val="000000">
                      <a:alpha val="43137"/>
                    </a:srgbClr>
                  </a:outerShdw>
                </a:effectLst>
              </a:rPr>
              <a:t>الطوب ا</a:t>
            </a:r>
            <a:r>
              <a:rPr lang="ar-EG" sz="2400" b="1" u="sng" dirty="0" smtClean="0">
                <a:solidFill>
                  <a:srgbClr val="C00000"/>
                </a:solidFill>
                <a:effectLst>
                  <a:outerShdw blurRad="38100" dist="38100" dir="2700000" algn="tl">
                    <a:srgbClr val="000000">
                      <a:alpha val="43137"/>
                    </a:srgbClr>
                  </a:outerShdw>
                </a:effectLst>
              </a:rPr>
              <a:t>لأسمنتى : </a:t>
            </a:r>
            <a:r>
              <a:rPr lang="ar-SA" sz="2400" b="1" u="sng" dirty="0" smtClean="0">
                <a:solidFill>
                  <a:srgbClr val="C00000"/>
                </a:solidFill>
                <a:effectLst>
                  <a:outerShdw blurRad="38100" dist="38100" dir="2700000" algn="tl">
                    <a:srgbClr val="000000">
                      <a:alpha val="43137"/>
                    </a:srgbClr>
                  </a:outerShdw>
                </a:effectLst>
              </a:rPr>
              <a:t>.</a:t>
            </a:r>
          </a:p>
        </p:txBody>
      </p:sp>
      <p:sp>
        <p:nvSpPr>
          <p:cNvPr id="9" name="Rectangle 8"/>
          <p:cNvSpPr/>
          <p:nvPr/>
        </p:nvSpPr>
        <p:spPr>
          <a:xfrm>
            <a:off x="10318658" y="1056184"/>
            <a:ext cx="2020168" cy="923330"/>
          </a:xfrm>
          <a:prstGeom prst="rect">
            <a:avLst/>
          </a:prstGeom>
        </p:spPr>
        <p:txBody>
          <a:bodyPr wrap="none">
            <a:spAutoFit/>
          </a:bodyPr>
          <a:lstStyle/>
          <a:p>
            <a:r>
              <a:rPr lang="ar-EG" sz="1800" b="1" dirty="0" smtClean="0"/>
              <a:t>وينقسم الى:</a:t>
            </a:r>
          </a:p>
          <a:p>
            <a:r>
              <a:rPr lang="ar-EG" sz="1800" b="1" dirty="0" smtClean="0"/>
              <a:t>1- طوب اسمنتى مصمت</a:t>
            </a:r>
          </a:p>
          <a:p>
            <a:r>
              <a:rPr lang="ar-EG" sz="1800" b="1" dirty="0" smtClean="0"/>
              <a:t>2- طوب اسمنتى مفرغ</a:t>
            </a:r>
            <a:endParaRPr lang="ar-EG" sz="1800" dirty="0"/>
          </a:p>
        </p:txBody>
      </p:sp>
      <p:sp>
        <p:nvSpPr>
          <p:cNvPr id="10" name="Rectangle 9"/>
          <p:cNvSpPr/>
          <p:nvPr/>
        </p:nvSpPr>
        <p:spPr>
          <a:xfrm>
            <a:off x="10073208" y="4368552"/>
            <a:ext cx="2371162" cy="400110"/>
          </a:xfrm>
          <a:prstGeom prst="rect">
            <a:avLst/>
          </a:prstGeom>
        </p:spPr>
        <p:txBody>
          <a:bodyPr wrap="none">
            <a:spAutoFit/>
          </a:bodyPr>
          <a:lstStyle/>
          <a:p>
            <a:r>
              <a:rPr lang="ar-EG" sz="2000" b="1" u="sng" dirty="0" smtClean="0">
                <a:solidFill>
                  <a:srgbClr val="C00000"/>
                </a:solidFill>
                <a:effectLst>
                  <a:outerShdw blurRad="38100" dist="38100" dir="2700000" algn="tl">
                    <a:srgbClr val="000000">
                      <a:alpha val="43137"/>
                    </a:srgbClr>
                  </a:outerShdw>
                </a:effectLst>
              </a:rPr>
              <a:t>1- طوب اسمنتى مصمت:.</a:t>
            </a:r>
          </a:p>
        </p:txBody>
      </p:sp>
      <p:sp>
        <p:nvSpPr>
          <p:cNvPr id="11" name="Rectangle 10"/>
          <p:cNvSpPr/>
          <p:nvPr/>
        </p:nvSpPr>
        <p:spPr>
          <a:xfrm>
            <a:off x="6400800" y="4800600"/>
            <a:ext cx="6400800" cy="2585323"/>
          </a:xfrm>
          <a:prstGeom prst="rect">
            <a:avLst/>
          </a:prstGeom>
        </p:spPr>
        <p:txBody>
          <a:bodyPr>
            <a:spAutoFit/>
          </a:bodyPr>
          <a:lstStyle/>
          <a:p>
            <a:r>
              <a:rPr lang="ar-SA" sz="1800" b="1" dirty="0" smtClean="0"/>
              <a:t>وهو طوب لا يحتوى على فراغات داخلية سوى فتحتان دائريتان بقطر 10</a:t>
            </a:r>
            <a:r>
              <a:rPr lang="en-US" sz="1800" b="1" dirty="0" smtClean="0"/>
              <a:t>cm</a:t>
            </a:r>
            <a:r>
              <a:rPr lang="ar-SA" sz="1800" b="1" dirty="0" smtClean="0"/>
              <a:t> لكل منهما , وكان يستخدم قديما في بناء الجدران الحاملة حيث لا تقل مقاومته للكسر عن 70 </a:t>
            </a:r>
            <a:r>
              <a:rPr lang="en-US" sz="1800" b="1" dirty="0" smtClean="0"/>
              <a:t>kg/cm³</a:t>
            </a:r>
            <a:r>
              <a:rPr lang="ar-SA" sz="1800" b="1" dirty="0" smtClean="0"/>
              <a:t>, ولكن قل استخدامه حتى أصبح نادرا للأسباب التالية :</a:t>
            </a:r>
            <a:endParaRPr lang="en-US" sz="1800" b="1" dirty="0" smtClean="0"/>
          </a:p>
          <a:p>
            <a:pPr lvl="2"/>
            <a:r>
              <a:rPr lang="ar-EG" sz="1800" b="1" dirty="0" smtClean="0"/>
              <a:t>-</a:t>
            </a:r>
            <a:r>
              <a:rPr lang="ar-SA" sz="1800" b="1" dirty="0" smtClean="0"/>
              <a:t>ثقل وزنه</a:t>
            </a:r>
            <a:r>
              <a:rPr lang="ar-EG" sz="1800" b="1" dirty="0" smtClean="0"/>
              <a:t> .</a:t>
            </a:r>
            <a:r>
              <a:rPr lang="ar-SA" sz="1800" b="1" dirty="0" smtClean="0"/>
              <a:t> </a:t>
            </a:r>
            <a:br>
              <a:rPr lang="ar-SA" sz="1800" b="1" dirty="0" smtClean="0"/>
            </a:br>
            <a:r>
              <a:rPr lang="ar-EG" sz="1800" b="1" dirty="0" smtClean="0"/>
              <a:t>-</a:t>
            </a:r>
            <a:r>
              <a:rPr lang="ar-SA" sz="1800" b="1" dirty="0" smtClean="0"/>
              <a:t>تكلفته العالية</a:t>
            </a:r>
            <a:r>
              <a:rPr lang="ar-EG" sz="1800" b="1" dirty="0" smtClean="0"/>
              <a:t> .</a:t>
            </a:r>
            <a:r>
              <a:rPr lang="ar-SA" sz="1800" b="1" dirty="0" smtClean="0"/>
              <a:t> </a:t>
            </a:r>
            <a:endParaRPr lang="en-US" sz="1800" b="1" dirty="0" smtClean="0"/>
          </a:p>
          <a:p>
            <a:pPr lvl="2"/>
            <a:r>
              <a:rPr lang="ar-EG" sz="1800" b="1" dirty="0" smtClean="0"/>
              <a:t> -</a:t>
            </a:r>
            <a:r>
              <a:rPr lang="ar-SA" sz="1800" b="1" dirty="0" smtClean="0"/>
              <a:t>عزله للرطوبة</a:t>
            </a:r>
            <a:r>
              <a:rPr lang="ar-EG" sz="1800" b="1" dirty="0" smtClean="0"/>
              <a:t> </a:t>
            </a:r>
            <a:r>
              <a:rPr lang="en-US" sz="1800" b="1" dirty="0" smtClean="0"/>
              <a:t> </a:t>
            </a:r>
            <a:r>
              <a:rPr lang="ar-SA" sz="1800" b="1" dirty="0" smtClean="0"/>
              <a:t>( حجز الرطوبة </a:t>
            </a:r>
            <a:endParaRPr lang="en-US" sz="1800" b="1" dirty="0" smtClean="0"/>
          </a:p>
          <a:p>
            <a:pPr lvl="2"/>
            <a:r>
              <a:rPr lang="en-US" sz="1800" b="1" dirty="0" smtClean="0"/>
              <a:t>      </a:t>
            </a:r>
            <a:r>
              <a:rPr lang="ar-SA" sz="1800" b="1" dirty="0" smtClean="0"/>
              <a:t>الداخلية لفترة طويلة )</a:t>
            </a:r>
            <a:endParaRPr lang="en-US" sz="1800" b="1" dirty="0" smtClean="0"/>
          </a:p>
          <a:p>
            <a:pPr lvl="2"/>
            <a:r>
              <a:rPr lang="ar-EG" sz="1800" b="1" dirty="0" smtClean="0"/>
              <a:t> - </a:t>
            </a:r>
            <a:r>
              <a:rPr lang="ar-SA" sz="1800" b="1" dirty="0" smtClean="0"/>
              <a:t>صعوبة تنفيذ التمديدات الصحية </a:t>
            </a:r>
            <a:endParaRPr lang="en-US" sz="1800" b="1" dirty="0" smtClean="0"/>
          </a:p>
          <a:p>
            <a:pPr lvl="2"/>
            <a:r>
              <a:rPr lang="en-US" sz="1800" b="1" dirty="0" smtClean="0"/>
              <a:t>       </a:t>
            </a:r>
            <a:r>
              <a:rPr lang="ar-SA" sz="1800" b="1" dirty="0" smtClean="0"/>
              <a:t>والكهربائية عبره </a:t>
            </a:r>
            <a:r>
              <a:rPr lang="ar-EG" sz="1800" b="1" dirty="0" smtClean="0"/>
              <a:t> .</a:t>
            </a:r>
            <a:endParaRPr lang="en-US" sz="1800" b="1" dirty="0" smtClean="0"/>
          </a:p>
        </p:txBody>
      </p:sp>
      <p:pic>
        <p:nvPicPr>
          <p:cNvPr id="12" name="Picture 50" descr="standard_cement_bricks"/>
          <p:cNvPicPr>
            <a:picLocks noChangeAspect="1" noChangeArrowheads="1"/>
          </p:cNvPicPr>
          <p:nvPr/>
        </p:nvPicPr>
        <p:blipFill>
          <a:blip r:embed="rId2" cstate="print"/>
          <a:srcRect/>
          <a:stretch>
            <a:fillRect/>
          </a:stretch>
        </p:blipFill>
        <p:spPr bwMode="auto">
          <a:xfrm>
            <a:off x="429236" y="1776264"/>
            <a:ext cx="3064604" cy="23042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4578" name="Picture 2" descr="http://mobbawaba.com/adpics/24-7-2010-8677-277234.jpg"/>
          <p:cNvPicPr>
            <a:picLocks noChangeAspect="1" noChangeArrowheads="1"/>
          </p:cNvPicPr>
          <p:nvPr/>
        </p:nvPicPr>
        <p:blipFill>
          <a:blip r:embed="rId3" cstate="print"/>
          <a:srcRect/>
          <a:stretch>
            <a:fillRect/>
          </a:stretch>
        </p:blipFill>
        <p:spPr bwMode="auto">
          <a:xfrm>
            <a:off x="496144" y="5304656"/>
            <a:ext cx="4171950" cy="3124201"/>
          </a:xfrm>
          <a:prstGeom prst="rect">
            <a:avLst/>
          </a:prstGeom>
          <a:noFill/>
          <a:ln w="38100">
            <a:solidFill>
              <a:srgbClr val="000000"/>
            </a:solid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784176" y="762635"/>
            <a:ext cx="12521480" cy="3693319"/>
          </a:xfrm>
          <a:prstGeom prst="rect">
            <a:avLst/>
          </a:prstGeom>
          <a:noFill/>
          <a:ln w="9525">
            <a:noFill/>
            <a:miter lim="800000"/>
            <a:headEnd/>
            <a:tailEnd/>
          </a:ln>
          <a:effectLst/>
        </p:spPr>
        <p:txBody>
          <a:bodyPr wrap="square" anchor="ctr">
            <a:spAutoFit/>
          </a:bodyPr>
          <a:lstStyle/>
          <a:p>
            <a:pPr algn="r" rtl="1"/>
            <a:endParaRPr lang="en-US" sz="1800" b="1" dirty="0" smtClean="0"/>
          </a:p>
          <a:p>
            <a:pPr lvl="1" algn="r" rtl="1"/>
            <a:r>
              <a:rPr lang="ar-EG" sz="1800" b="1" dirty="0" smtClean="0"/>
              <a:t>و</a:t>
            </a:r>
            <a:r>
              <a:rPr lang="ar-SA" sz="1800" b="1" dirty="0" smtClean="0"/>
              <a:t>هو </a:t>
            </a:r>
            <a:r>
              <a:rPr lang="ar-SA" sz="1800" b="1" dirty="0"/>
              <a:t>الطوب الذي يحتوى على فراغات أو ثقوب </a:t>
            </a:r>
            <a:r>
              <a:rPr lang="ar-SA" sz="1800" b="1" dirty="0" smtClean="0"/>
              <a:t>مشكلة </a:t>
            </a:r>
            <a:r>
              <a:rPr lang="ar-SA" sz="1800" b="1" dirty="0"/>
              <a:t>صناعيا </a:t>
            </a:r>
            <a:r>
              <a:rPr lang="ar-SA" sz="1800" b="1" dirty="0" smtClean="0"/>
              <a:t>وينقسم </a:t>
            </a:r>
            <a:r>
              <a:rPr lang="ar-SA" sz="1800" b="1" dirty="0"/>
              <a:t>إلى نوعين:</a:t>
            </a:r>
            <a:br>
              <a:rPr lang="ar-SA" sz="1800" b="1" dirty="0"/>
            </a:br>
            <a:r>
              <a:rPr lang="ar-SA" sz="1800" b="1" u="sng" dirty="0" smtClean="0"/>
              <a:t>أ- </a:t>
            </a:r>
            <a:r>
              <a:rPr lang="ar-SA" sz="1800" b="1" u="sng" dirty="0"/>
              <a:t>الطوب المفرغ </a:t>
            </a:r>
            <a:r>
              <a:rPr lang="ar-SA" sz="1800" b="1" u="sng" dirty="0" smtClean="0"/>
              <a:t>الخفيف:</a:t>
            </a:r>
            <a:endParaRPr lang="en-US" sz="1800" b="1" u="sng" dirty="0" smtClean="0"/>
          </a:p>
          <a:p>
            <a:pPr lvl="2" algn="r" rtl="1"/>
            <a:r>
              <a:rPr lang="ar-SA" sz="1800" b="1" dirty="0" smtClean="0"/>
              <a:t>يكون </a:t>
            </a:r>
            <a:r>
              <a:rPr lang="ar-SA" sz="1800" b="1" dirty="0"/>
              <a:t>وزنه خفيف جدا بالنسبة لدمكه وخلطه, ويعزو هذا لنوع الركام المستخدم إذ يحتوى على نسبة فراغات عالية, ويستخدم هذا النوع من الطوب في حالات خاصة نظرا لارتفاع ثمنه, ومن حالات استخدامه:</a:t>
            </a:r>
            <a:br>
              <a:rPr lang="ar-SA" sz="1800" b="1" dirty="0"/>
            </a:br>
            <a:r>
              <a:rPr lang="ar-EG" sz="1800" b="1" dirty="0"/>
              <a:t>          </a:t>
            </a:r>
            <a:r>
              <a:rPr lang="ar-SA" sz="1800" b="1" dirty="0"/>
              <a:t>•رسوب بعض المواد المكونة للمنشأ </a:t>
            </a:r>
            <a:r>
              <a:rPr lang="ar-SA" sz="1800" b="1" dirty="0" smtClean="0"/>
              <a:t>في</a:t>
            </a:r>
            <a:endParaRPr lang="en-US" sz="1800" b="1" dirty="0" smtClean="0"/>
          </a:p>
          <a:p>
            <a:pPr lvl="2" algn="r" rtl="1"/>
            <a:r>
              <a:rPr lang="en-US" sz="1800" b="1" dirty="0" smtClean="0"/>
              <a:t>              </a:t>
            </a:r>
            <a:r>
              <a:rPr lang="ar-SA" sz="1800" b="1" dirty="0" smtClean="0"/>
              <a:t> </a:t>
            </a:r>
            <a:r>
              <a:rPr lang="ar-SA" sz="1800" b="1" dirty="0"/>
              <a:t>احد الفحوصات.</a:t>
            </a:r>
            <a:br>
              <a:rPr lang="ar-SA" sz="1800" b="1" dirty="0"/>
            </a:br>
            <a:r>
              <a:rPr lang="ar-EG" sz="1800" b="1" dirty="0"/>
              <a:t>          </a:t>
            </a:r>
            <a:r>
              <a:rPr lang="ar-SA" sz="1800" b="1" dirty="0"/>
              <a:t>•إضافة أحمال دون أخذها بعين الاعتبار </a:t>
            </a:r>
            <a:endParaRPr lang="en-US" sz="1800" b="1" dirty="0" smtClean="0"/>
          </a:p>
          <a:p>
            <a:pPr lvl="2" algn="r" rtl="1"/>
            <a:r>
              <a:rPr lang="en-US" sz="1800" b="1" dirty="0" smtClean="0"/>
              <a:t>                </a:t>
            </a:r>
            <a:r>
              <a:rPr lang="ar-SA" sz="1800" b="1" dirty="0" smtClean="0"/>
              <a:t>في </a:t>
            </a:r>
            <a:r>
              <a:rPr lang="ar-SA" sz="1800" b="1" dirty="0"/>
              <a:t>التصميم.</a:t>
            </a:r>
            <a:br>
              <a:rPr lang="ar-SA" sz="1800" b="1" dirty="0"/>
            </a:br>
            <a:r>
              <a:rPr lang="ar-EG" sz="1800" b="1" dirty="0"/>
              <a:t>          </a:t>
            </a:r>
            <a:r>
              <a:rPr lang="ar-SA" sz="1800" b="1" dirty="0"/>
              <a:t>•وجود مسافات عالية في السقف</a:t>
            </a:r>
            <a:r>
              <a:rPr lang="ar-SA" sz="1800" b="1" dirty="0" smtClean="0"/>
              <a:t>.</a:t>
            </a:r>
            <a:endParaRPr lang="en-US" sz="1800" b="1" dirty="0" smtClean="0"/>
          </a:p>
          <a:p>
            <a:pPr lvl="1" algn="r" rtl="1"/>
            <a:r>
              <a:rPr lang="ar-SA" sz="1800" b="1" u="sng" dirty="0" smtClean="0"/>
              <a:t>ب- </a:t>
            </a:r>
            <a:r>
              <a:rPr lang="ar-SA" sz="1800" b="1" u="sng" dirty="0"/>
              <a:t>الطوب المفرغ العادي</a:t>
            </a:r>
            <a:r>
              <a:rPr lang="ar-EG" sz="1800" b="1" u="sng" dirty="0" smtClean="0"/>
              <a:t>:</a:t>
            </a:r>
            <a:endParaRPr lang="en-US" sz="1800" b="1" u="sng" dirty="0" smtClean="0"/>
          </a:p>
          <a:p>
            <a:pPr lvl="2" algn="r" rtl="1"/>
            <a:r>
              <a:rPr lang="ar-SA" sz="1800" b="1" dirty="0" smtClean="0"/>
              <a:t>وينقسم </a:t>
            </a:r>
            <a:r>
              <a:rPr lang="ar-SA" sz="1800" b="1" dirty="0"/>
              <a:t>الطوب المفرغ العادي إلى عدة أنواع حسب أبعاده </a:t>
            </a:r>
            <a:endParaRPr lang="ar-EG" sz="1800" b="1" dirty="0" smtClean="0"/>
          </a:p>
          <a:p>
            <a:pPr lvl="2" algn="r" rtl="1"/>
            <a:r>
              <a:rPr lang="ar-SA" sz="1800" b="1" dirty="0" smtClean="0"/>
              <a:t>والموضحة </a:t>
            </a:r>
            <a:r>
              <a:rPr lang="ar-SA" sz="1800" b="1" dirty="0"/>
              <a:t>في الجدول </a:t>
            </a:r>
            <a:r>
              <a:rPr lang="ar-SA" sz="1800" b="1" dirty="0" smtClean="0"/>
              <a:t>التالي</a:t>
            </a:r>
            <a:endParaRPr lang="ar-SA" sz="1800" b="1" dirty="0"/>
          </a:p>
        </p:txBody>
      </p:sp>
      <p:graphicFrame>
        <p:nvGraphicFramePr>
          <p:cNvPr id="5" name="Group 5"/>
          <p:cNvGraphicFramePr>
            <a:graphicFrameLocks noGrp="1"/>
          </p:cNvGraphicFramePr>
          <p:nvPr/>
        </p:nvGraphicFramePr>
        <p:xfrm>
          <a:off x="6976864" y="4656584"/>
          <a:ext cx="4103688" cy="1381760"/>
        </p:xfrm>
        <a:graphic>
          <a:graphicData uri="http://schemas.openxmlformats.org/drawingml/2006/table">
            <a:tbl>
              <a:tblPr rtl="1"/>
              <a:tblGrid>
                <a:gridCol w="719138"/>
                <a:gridCol w="576262"/>
                <a:gridCol w="504825"/>
                <a:gridCol w="544513"/>
                <a:gridCol w="585787"/>
                <a:gridCol w="587375"/>
                <a:gridCol w="585788"/>
              </a:tblGrid>
              <a:tr h="431800">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600" b="1" i="0" u="none" strike="noStrike" cap="none" normalizeH="0" baseline="0" dirty="0" smtClean="0">
                          <a:ln>
                            <a:noFill/>
                          </a:ln>
                          <a:solidFill>
                            <a:schemeClr val="tx1"/>
                          </a:solidFill>
                          <a:effectLst/>
                          <a:latin typeface="Arial" charset="0"/>
                          <a:cs typeface="Arial" charset="0"/>
                        </a:rPr>
                        <a:t>طول</a:t>
                      </a:r>
                      <a:endParaRPr kumimoji="0" lang="en-US" sz="1600" b="1" i="0" u="none" strike="noStrike" cap="none" normalizeH="0" baseline="0" dirty="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800" b="1" i="0" u="none" strike="noStrike" cap="none" normalizeH="0" baseline="0" smtClean="0">
                          <a:ln>
                            <a:noFill/>
                          </a:ln>
                          <a:solidFill>
                            <a:schemeClr val="tx1"/>
                          </a:solidFill>
                          <a:effectLst/>
                          <a:latin typeface="Arial" charset="0"/>
                          <a:cs typeface="Arial" charset="0"/>
                        </a:rPr>
                        <a:t>40</a:t>
                      </a:r>
                      <a:endParaRPr kumimoji="0" lang="en-US" sz="18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800" b="1" i="0" u="none" strike="noStrike" cap="none" normalizeH="0" baseline="0" smtClean="0">
                          <a:ln>
                            <a:noFill/>
                          </a:ln>
                          <a:solidFill>
                            <a:schemeClr val="tx1"/>
                          </a:solidFill>
                          <a:effectLst/>
                          <a:latin typeface="Arial" charset="0"/>
                          <a:cs typeface="Arial" charset="0"/>
                        </a:rPr>
                        <a:t>40</a:t>
                      </a:r>
                      <a:endParaRPr kumimoji="0" lang="en-US" sz="18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2000" b="1" i="0" u="none" strike="noStrike" cap="none" normalizeH="0" baseline="0" smtClean="0">
                          <a:ln>
                            <a:noFill/>
                          </a:ln>
                          <a:solidFill>
                            <a:schemeClr val="tx1"/>
                          </a:solidFill>
                          <a:effectLst/>
                          <a:latin typeface="Arial" charset="0"/>
                          <a:cs typeface="Arial" charset="0"/>
                        </a:rPr>
                        <a:t>40</a:t>
                      </a:r>
                      <a:endParaRPr kumimoji="0" lang="en-US" sz="20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800" b="1" i="0" u="none" strike="noStrike" cap="none" normalizeH="0" baseline="0" smtClean="0">
                          <a:ln>
                            <a:noFill/>
                          </a:ln>
                          <a:solidFill>
                            <a:schemeClr val="tx1"/>
                          </a:solidFill>
                          <a:effectLst/>
                          <a:latin typeface="Arial" charset="0"/>
                          <a:cs typeface="Arial" charset="0"/>
                        </a:rPr>
                        <a:t>40</a:t>
                      </a:r>
                      <a:endParaRPr kumimoji="0" lang="en-US" sz="18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800" b="1" i="0" u="none" strike="noStrike" cap="none" normalizeH="0" baseline="0" smtClean="0">
                          <a:ln>
                            <a:noFill/>
                          </a:ln>
                          <a:solidFill>
                            <a:schemeClr val="tx1"/>
                          </a:solidFill>
                          <a:effectLst/>
                          <a:latin typeface="Arial" charset="0"/>
                          <a:cs typeface="Arial" charset="0"/>
                        </a:rPr>
                        <a:t>40</a:t>
                      </a:r>
                      <a:endParaRPr kumimoji="0" lang="en-US" sz="18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800" b="1" i="0" u="none" strike="noStrike" cap="none" normalizeH="0" baseline="0" smtClean="0">
                          <a:ln>
                            <a:noFill/>
                          </a:ln>
                          <a:solidFill>
                            <a:schemeClr val="tx1"/>
                          </a:solidFill>
                          <a:effectLst/>
                          <a:latin typeface="Arial" charset="0"/>
                          <a:cs typeface="Arial" charset="0"/>
                        </a:rPr>
                        <a:t>40</a:t>
                      </a:r>
                      <a:endParaRPr kumimoji="0" lang="en-US" sz="18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2800" b="1" i="0" u="none" strike="noStrike" cap="none" normalizeH="0" baseline="0" smtClean="0">
                          <a:ln>
                            <a:noFill/>
                          </a:ln>
                          <a:solidFill>
                            <a:schemeClr val="tx1"/>
                          </a:solidFill>
                          <a:effectLst/>
                          <a:latin typeface="Arial" charset="0"/>
                          <a:cs typeface="Arial" charset="0"/>
                        </a:rPr>
                        <a:t> </a:t>
                      </a:r>
                      <a:r>
                        <a:rPr kumimoji="0" lang="ar-EG" sz="1600" b="1" i="0" u="none" strike="noStrike" cap="none" normalizeH="0" baseline="0" smtClean="0">
                          <a:ln>
                            <a:noFill/>
                          </a:ln>
                          <a:solidFill>
                            <a:schemeClr val="tx1"/>
                          </a:solidFill>
                          <a:effectLst/>
                          <a:latin typeface="Arial" charset="0"/>
                          <a:cs typeface="Arial" charset="0"/>
                        </a:rPr>
                        <a:t>عرض</a:t>
                      </a:r>
                      <a:endParaRPr kumimoji="0" lang="en-US" sz="1400" b="1"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600" b="1" i="0" u="none" strike="noStrike" cap="none" normalizeH="0" baseline="0" smtClean="0">
                          <a:ln>
                            <a:noFill/>
                          </a:ln>
                          <a:solidFill>
                            <a:schemeClr val="tx1"/>
                          </a:solidFill>
                          <a:effectLst/>
                          <a:latin typeface="Arial" charset="0"/>
                          <a:cs typeface="Arial" charset="0"/>
                        </a:rPr>
                        <a:t>20</a:t>
                      </a:r>
                      <a:endParaRPr kumimoji="0" lang="en-US" sz="16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600" b="1" i="0" u="none" strike="noStrike" cap="none" normalizeH="0" baseline="0" smtClean="0">
                          <a:ln>
                            <a:noFill/>
                          </a:ln>
                          <a:solidFill>
                            <a:schemeClr val="tx1"/>
                          </a:solidFill>
                          <a:effectLst/>
                          <a:latin typeface="Arial" charset="0"/>
                          <a:cs typeface="Arial" charset="0"/>
                        </a:rPr>
                        <a:t>20</a:t>
                      </a:r>
                      <a:endParaRPr kumimoji="0" lang="en-US" sz="16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600" b="1" i="0" u="none" strike="noStrike" cap="none" normalizeH="0" baseline="0" dirty="0" smtClean="0">
                          <a:ln>
                            <a:noFill/>
                          </a:ln>
                          <a:solidFill>
                            <a:schemeClr val="tx1"/>
                          </a:solidFill>
                          <a:effectLst/>
                          <a:latin typeface="Arial" charset="0"/>
                          <a:cs typeface="Arial" charset="0"/>
                        </a:rPr>
                        <a:t>20</a:t>
                      </a:r>
                      <a:endParaRPr kumimoji="0" lang="en-US" sz="1600" b="1"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600" b="1" i="0" u="none" strike="noStrike" cap="none" normalizeH="0" baseline="0" smtClean="0">
                          <a:ln>
                            <a:noFill/>
                          </a:ln>
                          <a:solidFill>
                            <a:schemeClr val="tx1"/>
                          </a:solidFill>
                          <a:effectLst/>
                          <a:latin typeface="Arial" charset="0"/>
                          <a:cs typeface="Arial" charset="0"/>
                        </a:rPr>
                        <a:t>20</a:t>
                      </a:r>
                      <a:endParaRPr kumimoji="0" lang="en-US" sz="16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600" b="1" i="0" u="none" strike="noStrike" cap="none" normalizeH="0" baseline="0" smtClean="0">
                          <a:ln>
                            <a:noFill/>
                          </a:ln>
                          <a:solidFill>
                            <a:schemeClr val="tx1"/>
                          </a:solidFill>
                          <a:effectLst/>
                          <a:latin typeface="Arial" charset="0"/>
                          <a:cs typeface="Arial" charset="0"/>
                        </a:rPr>
                        <a:t>20</a:t>
                      </a:r>
                      <a:endParaRPr kumimoji="0" lang="en-US" sz="16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600" b="1" i="0" u="none" strike="noStrike" cap="none" normalizeH="0" baseline="0" smtClean="0">
                          <a:ln>
                            <a:noFill/>
                          </a:ln>
                          <a:solidFill>
                            <a:schemeClr val="tx1"/>
                          </a:solidFill>
                          <a:effectLst/>
                          <a:latin typeface="Arial" charset="0"/>
                          <a:cs typeface="Arial" charset="0"/>
                        </a:rPr>
                        <a:t>20</a:t>
                      </a:r>
                      <a:endParaRPr kumimoji="0" lang="en-US" sz="16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600" b="1" i="0" u="none" strike="noStrike" cap="none" normalizeH="0" baseline="0" smtClean="0">
                          <a:ln>
                            <a:noFill/>
                          </a:ln>
                          <a:solidFill>
                            <a:schemeClr val="tx1"/>
                          </a:solidFill>
                          <a:effectLst/>
                          <a:latin typeface="Arial" charset="0"/>
                          <a:cs typeface="Arial" charset="0"/>
                        </a:rPr>
                        <a:t>إرتفاع</a:t>
                      </a:r>
                      <a:endParaRPr kumimoji="0" lang="en-US" sz="1600" b="1"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600" b="1" i="0" u="none" strike="noStrike" cap="none" normalizeH="0" baseline="0" dirty="0" smtClean="0">
                          <a:ln>
                            <a:noFill/>
                          </a:ln>
                          <a:solidFill>
                            <a:schemeClr val="tx1"/>
                          </a:solidFill>
                          <a:effectLst/>
                          <a:latin typeface="Arial" charset="0"/>
                          <a:cs typeface="Arial" charset="0"/>
                        </a:rPr>
                        <a:t>20</a:t>
                      </a:r>
                      <a:endParaRPr kumimoji="0" lang="en-US" sz="1600" b="1"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800" b="1" i="0" u="none" strike="noStrike" cap="none" normalizeH="0" baseline="0" dirty="0" smtClean="0">
                          <a:ln>
                            <a:noFill/>
                          </a:ln>
                          <a:solidFill>
                            <a:schemeClr val="tx1"/>
                          </a:solidFill>
                          <a:effectLst/>
                          <a:latin typeface="Arial" charset="0"/>
                          <a:cs typeface="Arial" charset="0"/>
                        </a:rPr>
                        <a:t>15</a:t>
                      </a:r>
                      <a:endParaRPr kumimoji="0" lang="en-US" sz="1800" b="1"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800" b="1" i="0" u="none" strike="noStrike" cap="none" normalizeH="0" baseline="0" smtClean="0">
                          <a:ln>
                            <a:noFill/>
                          </a:ln>
                          <a:solidFill>
                            <a:schemeClr val="tx1"/>
                          </a:solidFill>
                          <a:effectLst/>
                          <a:latin typeface="Arial" charset="0"/>
                          <a:cs typeface="Arial" charset="0"/>
                        </a:rPr>
                        <a:t>10</a:t>
                      </a:r>
                      <a:endParaRPr kumimoji="0" lang="en-US" sz="18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800" b="1" i="0" u="none" strike="noStrike" cap="none" normalizeH="0" baseline="0" smtClean="0">
                          <a:ln>
                            <a:noFill/>
                          </a:ln>
                          <a:solidFill>
                            <a:schemeClr val="tx1"/>
                          </a:solidFill>
                          <a:effectLst/>
                          <a:latin typeface="Arial" charset="0"/>
                          <a:cs typeface="Arial" charset="0"/>
                        </a:rPr>
                        <a:t>12</a:t>
                      </a:r>
                      <a:endParaRPr kumimoji="0" lang="en-US" sz="18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800" b="1" i="0" u="none" strike="noStrike" cap="none" normalizeH="0" baseline="0" smtClean="0">
                          <a:ln>
                            <a:noFill/>
                          </a:ln>
                          <a:solidFill>
                            <a:schemeClr val="tx1"/>
                          </a:solidFill>
                          <a:effectLst/>
                          <a:latin typeface="Arial" charset="0"/>
                          <a:cs typeface="Arial" charset="0"/>
                        </a:rPr>
                        <a:t>7</a:t>
                      </a:r>
                      <a:endParaRPr kumimoji="0" lang="en-US" sz="18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2000" b="1" i="0" u="none" strike="noStrike" cap="none" normalizeH="0" baseline="0" dirty="0" smtClean="0">
                          <a:ln>
                            <a:noFill/>
                          </a:ln>
                          <a:solidFill>
                            <a:schemeClr val="tx1"/>
                          </a:solidFill>
                          <a:effectLst/>
                          <a:latin typeface="Arial" charset="0"/>
                          <a:cs typeface="Arial" charset="0"/>
                        </a:rPr>
                        <a:t>4</a:t>
                      </a:r>
                      <a:endParaRPr kumimoji="0" lang="en-US" sz="2000" b="1"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Rectangle 46"/>
          <p:cNvSpPr>
            <a:spLocks noChangeArrowheads="1"/>
          </p:cNvSpPr>
          <p:nvPr/>
        </p:nvSpPr>
        <p:spPr bwMode="auto">
          <a:xfrm>
            <a:off x="6629400" y="6168752"/>
            <a:ext cx="6172200" cy="2585323"/>
          </a:xfrm>
          <a:prstGeom prst="rect">
            <a:avLst/>
          </a:prstGeom>
          <a:noFill/>
          <a:ln w="9525">
            <a:noFill/>
            <a:miter lim="800000"/>
            <a:headEnd/>
            <a:tailEnd/>
          </a:ln>
          <a:effectLst/>
        </p:spPr>
        <p:txBody>
          <a:bodyPr>
            <a:spAutoFit/>
          </a:bodyPr>
          <a:lstStyle/>
          <a:p>
            <a:pPr algn="r" rtl="1">
              <a:buFont typeface="Courier New" pitchFamily="49" charset="0"/>
              <a:buChar char="o"/>
            </a:pPr>
            <a:r>
              <a:rPr lang="ar-SA" sz="1800" b="1" dirty="0"/>
              <a:t>ويسمى الطوب حسب ال</a:t>
            </a:r>
            <a:r>
              <a:rPr lang="ar-EG" sz="1800" b="1" dirty="0"/>
              <a:t>إرتفاع</a:t>
            </a:r>
            <a:r>
              <a:rPr lang="ar-SA" sz="1800" b="1" dirty="0"/>
              <a:t> والتالي أسعاره </a:t>
            </a:r>
            <a:r>
              <a:rPr lang="ar-SA" sz="1800" b="1" dirty="0" smtClean="0"/>
              <a:t>واستخداماته:</a:t>
            </a:r>
            <a:endParaRPr lang="en-US" sz="1800" b="1" dirty="0" smtClean="0"/>
          </a:p>
          <a:p>
            <a:pPr marL="800100" lvl="1" indent="-342900" algn="r" rtl="1">
              <a:buFont typeface="+mj-lt"/>
              <a:buAutoNum type="arabicPeriod"/>
            </a:pPr>
            <a:r>
              <a:rPr lang="ar-SA" sz="1800" b="1" dirty="0" smtClean="0"/>
              <a:t>طوب </a:t>
            </a:r>
            <a:r>
              <a:rPr lang="ar-SA" sz="1800" b="1" dirty="0"/>
              <a:t>20 ( يستخدم لبناء الجدار الخارجي أو لنواحي معمارية ) </a:t>
            </a:r>
            <a:r>
              <a:rPr lang="ar-SA" sz="1800" b="1" dirty="0" smtClean="0"/>
              <a:t>وسعره</a:t>
            </a:r>
            <a:r>
              <a:rPr lang="en-US" sz="1800" b="1" dirty="0" smtClean="0"/>
              <a:t> </a:t>
            </a:r>
          </a:p>
          <a:p>
            <a:pPr marL="800100" lvl="1" indent="-342900" algn="r" rtl="1">
              <a:buFont typeface="+mj-lt"/>
              <a:buAutoNum type="arabicPeriod"/>
            </a:pPr>
            <a:r>
              <a:rPr lang="ar-SA" sz="1800" b="1" dirty="0" smtClean="0"/>
              <a:t>طوب 15 (يستخدم لبناء الجدران الخارجية والداخلية ) وسعره 0.35</a:t>
            </a:r>
            <a:endParaRPr lang="en-US" sz="1800" b="1" dirty="0" smtClean="0"/>
          </a:p>
          <a:p>
            <a:pPr marL="800100" lvl="1" indent="-342900" algn="r" rtl="1">
              <a:buFont typeface="+mj-lt"/>
              <a:buAutoNum type="arabicPeriod"/>
            </a:pPr>
            <a:r>
              <a:rPr lang="ar-SA" sz="1800" b="1" dirty="0" smtClean="0"/>
              <a:t>طوب </a:t>
            </a:r>
            <a:r>
              <a:rPr lang="ar-SA" sz="1800" b="1" dirty="0"/>
              <a:t>12 (يستخدم في التقطيع الداخلي ) </a:t>
            </a:r>
            <a:r>
              <a:rPr lang="en-US" sz="1800" b="1" dirty="0" smtClean="0"/>
              <a:t> </a:t>
            </a:r>
            <a:r>
              <a:rPr lang="ar-SA" sz="1800" b="1" dirty="0" smtClean="0"/>
              <a:t>وسعره </a:t>
            </a:r>
            <a:r>
              <a:rPr lang="ar-SA" sz="1800" b="1" dirty="0"/>
              <a:t>0.3 </a:t>
            </a:r>
            <a:r>
              <a:rPr lang="ar-SA" sz="1800" b="1" dirty="0" smtClean="0"/>
              <a:t>دولار</a:t>
            </a:r>
            <a:endParaRPr lang="en-US" sz="1800" b="1" dirty="0" smtClean="0"/>
          </a:p>
          <a:p>
            <a:pPr marL="800100" lvl="1" indent="-342900" algn="r" rtl="1">
              <a:buFont typeface="+mj-lt"/>
              <a:buAutoNum type="arabicPeriod"/>
            </a:pPr>
            <a:r>
              <a:rPr lang="ar-SA" sz="1800" b="1" dirty="0" smtClean="0"/>
              <a:t>طوب </a:t>
            </a:r>
            <a:r>
              <a:rPr lang="ar-SA" sz="1800" b="1" dirty="0"/>
              <a:t>10 (يستخدم</a:t>
            </a:r>
            <a:r>
              <a:rPr lang="ar-EG" sz="1800" b="1" dirty="0"/>
              <a:t> فى التقطيع </a:t>
            </a:r>
            <a:r>
              <a:rPr lang="ar-EG" sz="1800" b="1" dirty="0" smtClean="0"/>
              <a:t>الداخلى)</a:t>
            </a:r>
            <a:endParaRPr lang="en-US" sz="1800" b="1" dirty="0" smtClean="0"/>
          </a:p>
          <a:p>
            <a:pPr marL="800100" lvl="1" indent="-342900" algn="r" rtl="1">
              <a:buFont typeface="+mj-lt"/>
              <a:buAutoNum type="arabicPeriod"/>
            </a:pPr>
            <a:r>
              <a:rPr lang="ar-SA" sz="1800" b="1" dirty="0" smtClean="0"/>
              <a:t>طوب </a:t>
            </a:r>
            <a:r>
              <a:rPr lang="ar-SA" sz="1800" b="1" dirty="0"/>
              <a:t>4 (ويستخدم في حالة الشبابيك</a:t>
            </a:r>
            <a:r>
              <a:rPr lang="ar-EG" sz="1800" b="1" dirty="0"/>
              <a:t> المنزلقة</a:t>
            </a:r>
            <a:r>
              <a:rPr lang="ar-SA" sz="1800" b="1" dirty="0"/>
              <a:t>)</a:t>
            </a:r>
            <a:br>
              <a:rPr lang="ar-SA" sz="1800" b="1" dirty="0"/>
            </a:br>
            <a:r>
              <a:rPr lang="ar-SA" sz="1800" b="1" dirty="0"/>
              <a:t/>
            </a:r>
            <a:br>
              <a:rPr lang="ar-SA" sz="1800" b="1" dirty="0"/>
            </a:br>
            <a:endParaRPr lang="en-US" sz="1800" b="1" dirty="0"/>
          </a:p>
        </p:txBody>
      </p:sp>
      <p:graphicFrame>
        <p:nvGraphicFramePr>
          <p:cNvPr id="7" name="Group 47"/>
          <p:cNvGraphicFramePr>
            <a:graphicFrameLocks noGrp="1"/>
          </p:cNvGraphicFramePr>
          <p:nvPr/>
        </p:nvGraphicFramePr>
        <p:xfrm>
          <a:off x="424136" y="6528792"/>
          <a:ext cx="5761038" cy="1402080"/>
        </p:xfrm>
        <a:graphic>
          <a:graphicData uri="http://schemas.openxmlformats.org/drawingml/2006/table">
            <a:tbl>
              <a:tblPr/>
              <a:tblGrid>
                <a:gridCol w="1223963"/>
                <a:gridCol w="2016125"/>
                <a:gridCol w="1223962"/>
                <a:gridCol w="1296988"/>
              </a:tblGrid>
              <a:tr h="576263">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800" b="1" i="0" u="none" strike="noStrike" cap="none" normalizeH="0" baseline="0" dirty="0" smtClean="0">
                          <a:ln>
                            <a:noFill/>
                          </a:ln>
                          <a:solidFill>
                            <a:schemeClr val="tx1"/>
                          </a:solidFill>
                          <a:effectLst/>
                          <a:latin typeface="Arial" charset="0"/>
                          <a:cs typeface="Arial" charset="0"/>
                        </a:rPr>
                        <a:t>المونة</a:t>
                      </a:r>
                      <a:endParaRPr kumimoji="0" lang="en-US" sz="1800" b="1" i="0" u="none" strike="noStrike" cap="none" normalizeH="0" baseline="0" dirty="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800" b="1" i="0" u="none" strike="noStrike" cap="none" normalizeH="0" baseline="0" smtClean="0">
                          <a:ln>
                            <a:noFill/>
                          </a:ln>
                          <a:solidFill>
                            <a:schemeClr val="tx1"/>
                          </a:solidFill>
                          <a:effectLst/>
                          <a:latin typeface="Arial" charset="0"/>
                          <a:cs typeface="Arial" charset="0"/>
                        </a:rPr>
                        <a:t>معدل الإستهلاك</a:t>
                      </a:r>
                      <a:endParaRPr kumimoji="0" lang="en-US" sz="18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800" b="1" i="0" u="none" strike="noStrike" cap="none" normalizeH="0" baseline="0" dirty="0" smtClean="0">
                          <a:ln>
                            <a:noFill/>
                          </a:ln>
                          <a:solidFill>
                            <a:schemeClr val="tx1"/>
                          </a:solidFill>
                          <a:effectLst/>
                          <a:latin typeface="Arial" charset="0"/>
                          <a:cs typeface="Arial" charset="0"/>
                        </a:rPr>
                        <a:t>العمالة</a:t>
                      </a:r>
                      <a:endParaRPr kumimoji="0" lang="en-US" sz="1800" b="1"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800" b="1" i="0" u="none" strike="noStrike" cap="none" normalizeH="0" baseline="0" smtClean="0">
                          <a:ln>
                            <a:noFill/>
                          </a:ln>
                          <a:solidFill>
                            <a:schemeClr val="tx1"/>
                          </a:solidFill>
                          <a:effectLst/>
                          <a:latin typeface="Arial" charset="0"/>
                          <a:cs typeface="Arial" charset="0"/>
                        </a:rPr>
                        <a:t>المساحة التى بتم بناءها</a:t>
                      </a:r>
                      <a:endParaRPr kumimoji="0" lang="en-US" sz="18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9750">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400" b="1" i="0" u="none" strike="noStrike" cap="none" normalizeH="0" baseline="0" smtClean="0">
                          <a:ln>
                            <a:noFill/>
                          </a:ln>
                          <a:solidFill>
                            <a:schemeClr val="tx1"/>
                          </a:solidFill>
                          <a:effectLst/>
                          <a:latin typeface="Arial" charset="0"/>
                          <a:cs typeface="Arial" charset="0"/>
                        </a:rPr>
                        <a:t>1000</a:t>
                      </a:r>
                      <a:r>
                        <a:rPr kumimoji="0" lang="ar-EG" sz="1600" b="1" i="0" u="none" strike="noStrike" cap="none" normalizeH="0" baseline="0" smtClean="0">
                          <a:ln>
                            <a:noFill/>
                          </a:ln>
                          <a:solidFill>
                            <a:schemeClr val="tx1"/>
                          </a:solidFill>
                          <a:effectLst/>
                          <a:latin typeface="Arial" charset="0"/>
                          <a:cs typeface="Arial" charset="0"/>
                        </a:rPr>
                        <a:t> </a:t>
                      </a:r>
                      <a:r>
                        <a:rPr kumimoji="0" lang="ar-EG" sz="1400" b="1" i="0" u="none" strike="noStrike" cap="none" normalizeH="0" baseline="0" smtClean="0">
                          <a:ln>
                            <a:noFill/>
                          </a:ln>
                          <a:solidFill>
                            <a:schemeClr val="tx1"/>
                          </a:solidFill>
                          <a:effectLst/>
                          <a:latin typeface="Arial" charset="0"/>
                          <a:cs typeface="Arial" charset="0"/>
                        </a:rPr>
                        <a:t>طوبة تحتاج 3.5شيكارة أسمنت -5م2 رمل</a:t>
                      </a:r>
                      <a:endParaRPr kumimoji="0" lang="en-US" sz="1400" b="1"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400" b="1" i="0" u="none" strike="noStrike" cap="none" normalizeH="0" baseline="0" smtClean="0">
                          <a:ln>
                            <a:noFill/>
                          </a:ln>
                          <a:solidFill>
                            <a:schemeClr val="tx1"/>
                          </a:solidFill>
                          <a:effectLst/>
                          <a:latin typeface="Arial" charset="0"/>
                          <a:cs typeface="Arial" charset="0"/>
                        </a:rPr>
                        <a:t>ام2مبانى </a:t>
                      </a:r>
                      <a:r>
                        <a:rPr kumimoji="0" lang="ar-EG" sz="1200" b="1" i="0" u="none" strike="noStrike" cap="none" normalizeH="0" baseline="0" smtClean="0">
                          <a:ln>
                            <a:noFill/>
                          </a:ln>
                          <a:solidFill>
                            <a:schemeClr val="tx1"/>
                          </a:solidFill>
                          <a:effectLst/>
                          <a:latin typeface="Arial" charset="0"/>
                          <a:cs typeface="Arial" charset="0"/>
                        </a:rPr>
                        <a:t>         </a:t>
                      </a:r>
                      <a:r>
                        <a:rPr kumimoji="0" lang="ar-EG" sz="1400" b="1" i="0" u="none" strike="noStrike" cap="none" normalizeH="0" baseline="0" smtClean="0">
                          <a:ln>
                            <a:noFill/>
                          </a:ln>
                          <a:solidFill>
                            <a:schemeClr val="tx1"/>
                          </a:solidFill>
                          <a:effectLst/>
                          <a:latin typeface="Arial" charset="0"/>
                          <a:cs typeface="Arial" charset="0"/>
                        </a:rPr>
                        <a:t>55 طوبة</a:t>
                      </a:r>
                    </a:p>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400" b="1" i="0" u="none" strike="noStrike" cap="none" normalizeH="0" baseline="0" smtClean="0">
                          <a:ln>
                            <a:noFill/>
                          </a:ln>
                          <a:solidFill>
                            <a:schemeClr val="tx1"/>
                          </a:solidFill>
                          <a:effectLst/>
                          <a:latin typeface="Arial" charset="0"/>
                          <a:cs typeface="Arial" charset="0"/>
                        </a:rPr>
                        <a:t>1م3 مبانى      440 طوبة</a:t>
                      </a:r>
                      <a:endParaRPr kumimoji="0" lang="en-US" sz="14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400" b="1" i="0" u="none" strike="noStrike" cap="none" normalizeH="0" baseline="0" dirty="0" smtClean="0">
                          <a:ln>
                            <a:noFill/>
                          </a:ln>
                          <a:solidFill>
                            <a:schemeClr val="tx1"/>
                          </a:solidFill>
                          <a:effectLst/>
                          <a:latin typeface="Arial" charset="0"/>
                          <a:cs typeface="Arial" charset="0"/>
                        </a:rPr>
                        <a:t>2بناء-1مساعد-1عامل</a:t>
                      </a:r>
                      <a:endParaRPr kumimoji="0" lang="en-US" sz="1400" b="1"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20000"/>
                        </a:spcBef>
                        <a:spcAft>
                          <a:spcPct val="0"/>
                        </a:spcAft>
                        <a:buClrTx/>
                        <a:buSzTx/>
                        <a:buFontTx/>
                        <a:buNone/>
                        <a:tabLst/>
                      </a:pPr>
                      <a:r>
                        <a:rPr kumimoji="0" lang="ar-EG" sz="1400" b="1" i="0" u="none" strike="noStrike" cap="none" normalizeH="0" baseline="0" dirty="0" smtClean="0">
                          <a:ln>
                            <a:noFill/>
                          </a:ln>
                          <a:solidFill>
                            <a:schemeClr val="tx1"/>
                          </a:solidFill>
                          <a:effectLst/>
                          <a:latin typeface="Arial" charset="0"/>
                          <a:cs typeface="Arial" charset="0"/>
                        </a:rPr>
                        <a:t>50م2 أو 4.5 م3 لإرتفاع3م</a:t>
                      </a:r>
                      <a:endParaRPr kumimoji="0" lang="en-US" sz="1400" b="1"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8" name="Picture 70" descr="m8"/>
          <p:cNvPicPr>
            <a:picLocks noChangeAspect="1" noChangeArrowheads="1"/>
          </p:cNvPicPr>
          <p:nvPr/>
        </p:nvPicPr>
        <p:blipFill>
          <a:blip r:embed="rId2" cstate="print">
            <a:clrChange>
              <a:clrFrom>
                <a:srgbClr val="FFFFFF"/>
              </a:clrFrom>
              <a:clrTo>
                <a:srgbClr val="FFFFFF">
                  <a:alpha val="0"/>
                </a:srgbClr>
              </a:clrTo>
            </a:clrChange>
          </a:blip>
          <a:srcRect l="9170" t="6250" r="12881" b="6250"/>
          <a:stretch>
            <a:fillRect/>
          </a:stretch>
        </p:blipFill>
        <p:spPr bwMode="auto">
          <a:xfrm>
            <a:off x="3952528" y="2640360"/>
            <a:ext cx="1600200" cy="1317812"/>
          </a:xfrm>
          <a:prstGeom prst="roundRect">
            <a:avLst>
              <a:gd name="adj" fmla="val 16667"/>
            </a:avLst>
          </a:prstGeom>
          <a:ln>
            <a:noFill/>
          </a:ln>
          <a:effectLst/>
          <a:scene3d>
            <a:camera prst="orthographicFront"/>
            <a:lightRig rig="contrasting" dir="t">
              <a:rot lat="0" lon="0" rev="4200000"/>
            </a:lightRig>
          </a:scene3d>
          <a:sp3d prstMaterial="plastic">
            <a:contourClr>
              <a:srgbClr val="969696"/>
            </a:contourClr>
          </a:sp3d>
        </p:spPr>
      </p:pic>
      <p:pic>
        <p:nvPicPr>
          <p:cNvPr id="10" name="Picture 68" descr="m5"/>
          <p:cNvPicPr>
            <a:picLocks noChangeAspect="1" noChangeArrowheads="1"/>
          </p:cNvPicPr>
          <p:nvPr/>
        </p:nvPicPr>
        <p:blipFill>
          <a:blip r:embed="rId3" cstate="print">
            <a:clrChange>
              <a:clrFrom>
                <a:srgbClr val="FFFFFF"/>
              </a:clrFrom>
              <a:clrTo>
                <a:srgbClr val="FFFFFF">
                  <a:alpha val="0"/>
                </a:srgbClr>
              </a:clrTo>
            </a:clrChange>
          </a:blip>
          <a:srcRect l="11425" t="6537" r="8603" b="6676"/>
          <a:stretch>
            <a:fillRect/>
          </a:stretch>
        </p:blipFill>
        <p:spPr bwMode="auto">
          <a:xfrm>
            <a:off x="2800400" y="4080520"/>
            <a:ext cx="1559169" cy="1447800"/>
          </a:xfrm>
          <a:prstGeom prst="roundRect">
            <a:avLst>
              <a:gd name="adj" fmla="val 16667"/>
            </a:avLst>
          </a:prstGeom>
          <a:ln>
            <a:noFill/>
          </a:ln>
          <a:effectLst/>
          <a:scene3d>
            <a:camera prst="orthographicFront"/>
            <a:lightRig rig="contrasting" dir="t">
              <a:rot lat="0" lon="0" rev="4200000"/>
            </a:lightRig>
          </a:scene3d>
          <a:sp3d prstMaterial="plastic">
            <a:contourClr>
              <a:srgbClr val="969696"/>
            </a:contourClr>
          </a:sp3d>
        </p:spPr>
      </p:pic>
      <p:pic>
        <p:nvPicPr>
          <p:cNvPr id="11" name="Picture 66" descr="m1"/>
          <p:cNvPicPr>
            <a:picLocks noChangeAspect="1" noChangeArrowheads="1"/>
          </p:cNvPicPr>
          <p:nvPr/>
        </p:nvPicPr>
        <p:blipFill>
          <a:blip r:embed="rId4" cstate="print">
            <a:clrChange>
              <a:clrFrom>
                <a:srgbClr val="FFFFFF"/>
              </a:clrFrom>
              <a:clrTo>
                <a:srgbClr val="FFFFFF">
                  <a:alpha val="0"/>
                </a:srgbClr>
              </a:clrTo>
            </a:clrChange>
          </a:blip>
          <a:srcRect l="9719" t="6250" r="5311" b="6250"/>
          <a:stretch>
            <a:fillRect/>
          </a:stretch>
        </p:blipFill>
        <p:spPr bwMode="auto">
          <a:xfrm>
            <a:off x="1288232" y="2424336"/>
            <a:ext cx="1828800" cy="1600200"/>
          </a:xfrm>
          <a:prstGeom prst="roundRect">
            <a:avLst>
              <a:gd name="adj" fmla="val 16667"/>
            </a:avLst>
          </a:prstGeom>
          <a:ln>
            <a:noFill/>
          </a:ln>
          <a:effectLst/>
          <a:scene3d>
            <a:camera prst="orthographicFront"/>
            <a:lightRig rig="contrasting" dir="t">
              <a:rot lat="0" lon="0" rev="4200000"/>
            </a:lightRig>
          </a:scene3d>
          <a:sp3d prstMaterial="plastic">
            <a:contourClr>
              <a:srgbClr val="969696"/>
            </a:contourClr>
          </a:sp3d>
        </p:spPr>
      </p:pic>
      <p:sp>
        <p:nvSpPr>
          <p:cNvPr id="12" name="Rectangle 11"/>
          <p:cNvSpPr/>
          <p:nvPr/>
        </p:nvSpPr>
        <p:spPr>
          <a:xfrm>
            <a:off x="10073208" y="408112"/>
            <a:ext cx="2305439" cy="400110"/>
          </a:xfrm>
          <a:prstGeom prst="rect">
            <a:avLst/>
          </a:prstGeom>
        </p:spPr>
        <p:txBody>
          <a:bodyPr wrap="none">
            <a:spAutoFit/>
          </a:bodyPr>
          <a:lstStyle/>
          <a:p>
            <a:r>
              <a:rPr lang="ar-EG" sz="2000" b="1" u="sng" dirty="0" smtClean="0">
                <a:solidFill>
                  <a:srgbClr val="C00000"/>
                </a:solidFill>
                <a:effectLst>
                  <a:outerShdw blurRad="38100" dist="38100" dir="2700000" algn="tl">
                    <a:srgbClr val="000000">
                      <a:alpha val="43137"/>
                    </a:srgbClr>
                  </a:outerShdw>
                </a:effectLst>
              </a:rPr>
              <a:t>1- طوب اسمنتى مفرغ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10198242" y="0"/>
            <a:ext cx="2291012" cy="400110"/>
          </a:xfrm>
          <a:prstGeom prst="rect">
            <a:avLst/>
          </a:prstGeom>
          <a:noFill/>
          <a:ln w="9525">
            <a:noFill/>
            <a:miter lim="800000"/>
            <a:headEnd/>
            <a:tailEnd/>
          </a:ln>
          <a:effectLst/>
        </p:spPr>
        <p:txBody>
          <a:bodyPr wrap="none">
            <a:spAutoFit/>
          </a:bodyPr>
          <a:lstStyle/>
          <a:p>
            <a:pPr rtl="1"/>
            <a:r>
              <a:rPr lang="ar-EG" sz="2000" b="1" u="sng" dirty="0" smtClean="0">
                <a:solidFill>
                  <a:srgbClr val="C00000"/>
                </a:solidFill>
                <a:effectLst>
                  <a:glow rad="63500">
                    <a:schemeClr val="accent2">
                      <a:satMod val="175000"/>
                      <a:alpha val="40000"/>
                    </a:schemeClr>
                  </a:glow>
                  <a:outerShdw blurRad="38100" dist="38100" dir="2700000" algn="tl">
                    <a:srgbClr val="000000">
                      <a:alpha val="43137"/>
                    </a:srgbClr>
                  </a:outerShdw>
                </a:effectLst>
              </a:rPr>
              <a:t>*تصنيع </a:t>
            </a:r>
            <a:r>
              <a:rPr lang="ar-EG" sz="2000" b="1" u="sng" dirty="0">
                <a:solidFill>
                  <a:srgbClr val="C00000"/>
                </a:solidFill>
                <a:effectLst>
                  <a:glow rad="63500">
                    <a:schemeClr val="accent2">
                      <a:satMod val="175000"/>
                      <a:alpha val="40000"/>
                    </a:schemeClr>
                  </a:glow>
                  <a:outerShdw blurRad="38100" dist="38100" dir="2700000" algn="tl">
                    <a:srgbClr val="000000">
                      <a:alpha val="43137"/>
                    </a:srgbClr>
                  </a:outerShdw>
                </a:effectLst>
              </a:rPr>
              <a:t>الطوب الأسمنتى:</a:t>
            </a:r>
          </a:p>
        </p:txBody>
      </p:sp>
      <p:sp>
        <p:nvSpPr>
          <p:cNvPr id="5" name="TextBox 3"/>
          <p:cNvSpPr txBox="1">
            <a:spLocks noChangeArrowheads="1"/>
          </p:cNvSpPr>
          <p:nvPr/>
        </p:nvSpPr>
        <p:spPr bwMode="auto">
          <a:xfrm>
            <a:off x="5032648" y="624136"/>
            <a:ext cx="7307560" cy="4524315"/>
          </a:xfrm>
          <a:prstGeom prst="rect">
            <a:avLst/>
          </a:prstGeom>
          <a:noFill/>
          <a:ln w="9525">
            <a:noFill/>
            <a:miter lim="800000"/>
            <a:headEnd/>
            <a:tailEnd/>
          </a:ln>
        </p:spPr>
        <p:txBody>
          <a:bodyPr wrap="square">
            <a:spAutoFit/>
          </a:bodyPr>
          <a:lstStyle/>
          <a:p>
            <a:pPr algn="r" rtl="1"/>
            <a:r>
              <a:rPr lang="ar-EG" sz="1800" b="1" dirty="0"/>
              <a:t> - تخزن المواد الخام لهذه البلوكات بالمصنع حيث تتكون هذه المواد من الرمل و الأسمنت وكسر الحجر الجيري مقاس 5 و10 سم.</a:t>
            </a:r>
            <a:br>
              <a:rPr lang="ar-EG" sz="1800" b="1" dirty="0"/>
            </a:br>
            <a:r>
              <a:rPr lang="ar-EG" sz="1800" b="1" dirty="0"/>
              <a:t>  - يخلط كسر الحجر الجيري مع الرمل بنسبة 1:2 ثم يضاف إليهم 300 كجم أسمنت لكل متر مكعب من الخلطه مع اضافة الماء اللازم في خلاط المصنع ثم تدفع هذه الخلطة عن طريق فتحه سفلية من الخلاط إلي العربة التاقلة الخاصة "دامبر" ومنها إلي قمع عربه ماكينة تصنيع البلوكات الخرسانية .</a:t>
            </a:r>
            <a:br>
              <a:rPr lang="ar-EG" sz="1800" b="1" dirty="0"/>
            </a:br>
            <a:r>
              <a:rPr lang="ar-EG" sz="1800" b="1" dirty="0"/>
              <a:t>   - وعلي ذلك نجد أن خليط الخرسانة يستقر بالحلة الموجودة أسفل العربة والتي تتحرك أفقياً عن طريق الذراع المثبت بها إلي المكبس الملحق بالعربة لصب الخرسانة في 10 فورمات حديدية يخرج منهم 10 بلوكات خرسانية مرة واحدة حيث تضعهم الماكينة بلطف علي الأرض  المجهزة لذلك تحت العربة.</a:t>
            </a:r>
            <a:br>
              <a:rPr lang="ar-EG" sz="1800" b="1" dirty="0"/>
            </a:br>
            <a:r>
              <a:rPr lang="ar-EG" sz="1800" b="1" dirty="0"/>
              <a:t>   - أما باقي خلطه الخرسانة الموجودة في الحلة فترجع أتوماتيكياً لأخذ خرسانة أخري من القمع ثم ترجع مرة أخري تحت المكبس لكبس 10 بلوكات أخري وتركهما بجانب البلوكات المصبوبة الأخري وهكذا يسير العمل لصب البلوكات الخرسانية.</a:t>
            </a:r>
            <a:br>
              <a:rPr lang="ar-EG" sz="1800" b="1" dirty="0"/>
            </a:br>
            <a:r>
              <a:rPr lang="ar-EG" sz="1800" b="1" dirty="0"/>
              <a:t>  - تترك هذه البلوكات علي الأرض لمدة 5 ساعات لتجف ثم يرش عليها الماء وتترك 24 ساعة أخري في مكانها ثم بعد ذلك تنقل هذه البلوكات لمكان تخزينها لاتمام عملية الجفاف مع مداومة رشها بالمياه لمدة لاتقل عن 7أيام متواصلة بعد ذلك. </a:t>
            </a:r>
          </a:p>
        </p:txBody>
      </p:sp>
      <p:pic>
        <p:nvPicPr>
          <p:cNvPr id="6" name="Picture 5" descr="betonsteinmaschine.jpg"/>
          <p:cNvPicPr>
            <a:picLocks noChangeAspect="1"/>
          </p:cNvPicPr>
          <p:nvPr/>
        </p:nvPicPr>
        <p:blipFill>
          <a:blip r:embed="rId2" cstate="print"/>
          <a:stretch>
            <a:fillRect/>
          </a:stretch>
        </p:blipFill>
        <p:spPr>
          <a:xfrm>
            <a:off x="928192" y="984176"/>
            <a:ext cx="3739753" cy="33038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2"/>
          <p:cNvSpPr txBox="1">
            <a:spLocks noChangeArrowheads="1"/>
          </p:cNvSpPr>
          <p:nvPr/>
        </p:nvSpPr>
        <p:spPr bwMode="auto">
          <a:xfrm>
            <a:off x="5406653" y="5592688"/>
            <a:ext cx="7394947" cy="3693319"/>
          </a:xfrm>
          <a:prstGeom prst="rect">
            <a:avLst/>
          </a:prstGeom>
          <a:noFill/>
          <a:ln w="9525">
            <a:noFill/>
            <a:miter lim="800000"/>
            <a:headEnd/>
            <a:tailEnd/>
          </a:ln>
        </p:spPr>
        <p:txBody>
          <a:bodyPr wrap="square">
            <a:spAutoFit/>
          </a:bodyPr>
          <a:lstStyle/>
          <a:p>
            <a:pPr algn="r" rtl="1"/>
            <a:r>
              <a:rPr lang="ar-EG" sz="1800" b="1" dirty="0">
                <a:latin typeface="Calibri" pitchFamily="34" charset="0"/>
              </a:rPr>
              <a:t>   يجب مراعاة أن لاتقل مدة تجفيف هذه البلوكات عن أربعة أسابيع تحت الظروف الجوية العادية قبل استعمالها وحتي تعطي قوة تحمل للضغط إلي حد الكسر كالآتي:</a:t>
            </a:r>
            <a:br>
              <a:rPr lang="ar-EG" sz="1800" b="1" dirty="0">
                <a:latin typeface="Calibri" pitchFamily="34" charset="0"/>
              </a:rPr>
            </a:br>
            <a:r>
              <a:rPr lang="ar-EG" sz="1800" b="1" dirty="0">
                <a:latin typeface="Calibri" pitchFamily="34" charset="0"/>
              </a:rPr>
              <a:t>- البلوكات الخرسانية المفرغة 25 كج/سم2. </a:t>
            </a:r>
            <a:br>
              <a:rPr lang="ar-EG" sz="1800" b="1" dirty="0">
                <a:latin typeface="Calibri" pitchFamily="34" charset="0"/>
              </a:rPr>
            </a:br>
            <a:r>
              <a:rPr lang="ar-EG" sz="1800" b="1" dirty="0">
                <a:latin typeface="Calibri" pitchFamily="34" charset="0"/>
              </a:rPr>
              <a:t>- الطوب الخرساني المصمت 70 كج/سم2.</a:t>
            </a:r>
            <a:br>
              <a:rPr lang="ar-EG" sz="1800" b="1" dirty="0">
                <a:latin typeface="Calibri" pitchFamily="34" charset="0"/>
              </a:rPr>
            </a:br>
            <a:r>
              <a:rPr lang="ar-EG" sz="1800" b="1" dirty="0">
                <a:latin typeface="Calibri" pitchFamily="34" charset="0"/>
              </a:rPr>
              <a:t>  ويمكن الاسراع في عملية تجفيف هذه البلوكات في الموقع . </a:t>
            </a:r>
            <a:br>
              <a:rPr lang="ar-EG" sz="1800" b="1" dirty="0">
                <a:latin typeface="Calibri" pitchFamily="34" charset="0"/>
              </a:rPr>
            </a:br>
            <a:r>
              <a:rPr lang="ar-EG" sz="1800" b="1" dirty="0">
                <a:latin typeface="Calibri" pitchFamily="34" charset="0"/>
              </a:rPr>
              <a:t>  كذلك يمكن بنفس الطريقة المذكورة في تصنيع البلوكات الخرسانية تغير الفورمات الحديدية المثبته في ماكينة الصب لتصنيع أنواع أخري من هذا الطوب الخرساني كمثل تصنيع الطوب الخرساني المصمت كما يمكن عمل بلاطات رصف الممرات أو بردورات الرصيف الخرسانية بهذه الطريقة أيضاً.</a:t>
            </a:r>
            <a:br>
              <a:rPr lang="ar-EG" sz="1800" b="1" dirty="0">
                <a:latin typeface="Calibri" pitchFamily="34" charset="0"/>
              </a:rPr>
            </a:br>
            <a:r>
              <a:rPr lang="ar-EG" sz="1800" b="1" dirty="0">
                <a:latin typeface="Calibri" pitchFamily="34" charset="0"/>
              </a:rPr>
              <a:t>   وتستعمل عادة البلوكات الخرسانية المفرغة في بناء حوائط المباني والأسقف كما يمكن الحصول علي حوائط عازلة للحرارة من هذه البلوكات بعد ملئها بالمواد العازلة كمثل مادة الفيرميكوليت أو البيرليت أو خلافه.</a:t>
            </a:r>
            <a:endParaRPr lang="en-US" sz="1800" b="1" dirty="0">
              <a:latin typeface="Calibri" pitchFamily="34" charset="0"/>
            </a:endParaRPr>
          </a:p>
          <a:p>
            <a:pPr algn="r" rtl="1"/>
            <a:endParaRPr lang="ar-EG" sz="1800" b="1" dirty="0">
              <a:latin typeface="Calibri" pitchFamily="34" charset="0"/>
            </a:endParaRPr>
          </a:p>
        </p:txBody>
      </p:sp>
      <p:sp>
        <p:nvSpPr>
          <p:cNvPr id="9" name="Rectangle 4"/>
          <p:cNvSpPr>
            <a:spLocks noChangeArrowheads="1"/>
          </p:cNvSpPr>
          <p:nvPr/>
        </p:nvSpPr>
        <p:spPr bwMode="auto">
          <a:xfrm>
            <a:off x="11461154" y="5232648"/>
            <a:ext cx="1047082" cy="400110"/>
          </a:xfrm>
          <a:prstGeom prst="rect">
            <a:avLst/>
          </a:prstGeom>
          <a:noFill/>
          <a:ln w="9525">
            <a:noFill/>
            <a:miter lim="800000"/>
            <a:headEnd/>
            <a:tailEnd/>
          </a:ln>
          <a:effectLst/>
        </p:spPr>
        <p:txBody>
          <a:bodyPr wrap="none">
            <a:spAutoFit/>
          </a:bodyPr>
          <a:lstStyle/>
          <a:p>
            <a:pPr rtl="1"/>
            <a:r>
              <a:rPr lang="ar-EG" sz="2000" b="1" u="sng" dirty="0" smtClean="0">
                <a:solidFill>
                  <a:srgbClr val="C00000"/>
                </a:solidFill>
                <a:effectLst>
                  <a:glow rad="63500">
                    <a:schemeClr val="accent2">
                      <a:satMod val="175000"/>
                      <a:alpha val="40000"/>
                    </a:schemeClr>
                  </a:glow>
                  <a:outerShdw blurRad="38100" dist="38100" dir="2700000" algn="tl">
                    <a:srgbClr val="000000">
                      <a:alpha val="43137"/>
                    </a:srgbClr>
                  </a:outerShdw>
                </a:effectLst>
              </a:rPr>
              <a:t>*توصيات:</a:t>
            </a:r>
            <a:endParaRPr lang="ar-EG" sz="2000" b="1" u="sng" dirty="0">
              <a:solidFill>
                <a:srgbClr val="C00000"/>
              </a:solidFill>
              <a:effectLst>
                <a:glow rad="63500">
                  <a:schemeClr val="accent2">
                    <a:satMod val="175000"/>
                    <a:alpha val="40000"/>
                  </a:schemeClr>
                </a:glow>
                <a:outerShdw blurRad="38100" dist="38100" dir="2700000" algn="tl">
                  <a:srgbClr val="000000">
                    <a:alpha val="43137"/>
                  </a:srgbClr>
                </a:outerShdw>
              </a:effectLst>
            </a:endParaRPr>
          </a:p>
        </p:txBody>
      </p:sp>
      <p:pic>
        <p:nvPicPr>
          <p:cNvPr id="30722" name="Picture 2" descr="http://mw2.google.com/mw-panoramio/photos/medium/9726540.jpg"/>
          <p:cNvPicPr>
            <a:picLocks noChangeAspect="1" noChangeArrowheads="1"/>
          </p:cNvPicPr>
          <p:nvPr/>
        </p:nvPicPr>
        <p:blipFill>
          <a:blip r:embed="rId3" cstate="print"/>
          <a:srcRect/>
          <a:stretch>
            <a:fillRect/>
          </a:stretch>
        </p:blipFill>
        <p:spPr bwMode="auto">
          <a:xfrm>
            <a:off x="1648272" y="5088632"/>
            <a:ext cx="2381250" cy="3619500"/>
          </a:xfrm>
          <a:prstGeom prst="rect">
            <a:avLst/>
          </a:prstGeom>
          <a:noFill/>
          <a:ln w="38100">
            <a:solidFill>
              <a:srgbClr val="000000"/>
            </a:solid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6771727" y="6024736"/>
            <a:ext cx="3918858" cy="2738846"/>
          </a:xfrm>
          <a:prstGeom prst="rect">
            <a:avLst/>
          </a:prstGeom>
          <a:solidFill>
            <a:schemeClr val="accent3">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cs typeface="Arial" charset="0"/>
            </a:endParaRPr>
          </a:p>
        </p:txBody>
      </p:sp>
      <p:sp>
        <p:nvSpPr>
          <p:cNvPr id="5" name="Text Box 5"/>
          <p:cNvSpPr txBox="1">
            <a:spLocks noChangeArrowheads="1"/>
          </p:cNvSpPr>
          <p:nvPr/>
        </p:nvSpPr>
        <p:spPr bwMode="auto">
          <a:xfrm>
            <a:off x="2296344" y="696144"/>
            <a:ext cx="9899848" cy="1615827"/>
          </a:xfrm>
          <a:prstGeom prst="rect">
            <a:avLst/>
          </a:prstGeom>
          <a:noFill/>
          <a:ln w="9525">
            <a:noFill/>
            <a:miter lim="800000"/>
            <a:headEnd/>
            <a:tailEnd/>
          </a:ln>
          <a:effectLst/>
        </p:spPr>
        <p:txBody>
          <a:bodyPr wrap="square">
            <a:spAutoFit/>
          </a:bodyPr>
          <a:lstStyle/>
          <a:p>
            <a:pPr algn="r">
              <a:spcBef>
                <a:spcPct val="50000"/>
              </a:spcBef>
            </a:pPr>
            <a:r>
              <a:rPr lang="ar-SA" sz="1800" b="1" dirty="0"/>
              <a:t>1-تبنى المبانى أسفل الطبقة العازلة بالطوب المصمت وذلك فى حالة تعرض المبانى </a:t>
            </a:r>
            <a:r>
              <a:rPr lang="ar-SA" sz="1800" b="1" dirty="0" smtClean="0"/>
              <a:t>للبلل </a:t>
            </a:r>
            <a:r>
              <a:rPr lang="ar-SA" sz="1800" b="1" dirty="0"/>
              <a:t>المستمر</a:t>
            </a:r>
          </a:p>
          <a:p>
            <a:pPr algn="r">
              <a:spcBef>
                <a:spcPct val="50000"/>
              </a:spcBef>
            </a:pPr>
            <a:r>
              <a:rPr lang="ar-SA" sz="1800" b="1" dirty="0"/>
              <a:t>2-من الممكن إستخدام الطوب الطينى المحروق (قطع السلك)أو من النوع الهندسى إذا كانت تقاوم هذه العوامل </a:t>
            </a:r>
          </a:p>
          <a:p>
            <a:pPr algn="r">
              <a:spcBef>
                <a:spcPct val="50000"/>
              </a:spcBef>
            </a:pPr>
            <a:r>
              <a:rPr lang="ar-SA" sz="1800" b="1" dirty="0"/>
              <a:t>3-تبنى المبانى أعلى الطبقة العازلة من الطوب الطينى المحروق بدون بياض أو بياض أو الطوب الرملى الجيرى</a:t>
            </a:r>
          </a:p>
          <a:p>
            <a:pPr algn="r">
              <a:spcBef>
                <a:spcPct val="50000"/>
              </a:spcBef>
            </a:pPr>
            <a:r>
              <a:rPr lang="ar-SA" sz="1800" b="1" dirty="0"/>
              <a:t>4-يؤخذ فى الأعتبار الإجهادات التى تتعرض لها الحوائط المبنية لتغير درجات ا لحرارة ويراعى معامل التمدد لكل نوع من </a:t>
            </a:r>
            <a:r>
              <a:rPr lang="ar-SA" sz="1800" b="1" dirty="0" smtClean="0"/>
              <a:t>الطوب</a:t>
            </a:r>
            <a:endParaRPr lang="ar-SA" sz="1800" b="1" dirty="0"/>
          </a:p>
        </p:txBody>
      </p:sp>
      <p:pic>
        <p:nvPicPr>
          <p:cNvPr id="6" name="Picture 2" descr="C:\Documents and Settings\XPPRESP3\Desktop\n@a\ToOoOoB\AnA1\gr-04.jpg"/>
          <p:cNvPicPr>
            <a:picLocks noChangeAspect="1" noChangeArrowheads="1"/>
          </p:cNvPicPr>
          <p:nvPr/>
        </p:nvPicPr>
        <p:blipFill>
          <a:blip r:embed="rId2" cstate="print"/>
          <a:srcRect t="3333" r="20241"/>
          <a:stretch>
            <a:fillRect/>
          </a:stretch>
        </p:blipFill>
        <p:spPr bwMode="auto">
          <a:xfrm>
            <a:off x="6644679" y="2567843"/>
            <a:ext cx="2667000" cy="2133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3" descr="C:\Documents and Settings\XPPRESP3\Desktop\n@a\ToOoOoB\AnA1\Plumbline.jpg"/>
          <p:cNvPicPr>
            <a:picLocks noChangeAspect="1" noChangeArrowheads="1"/>
          </p:cNvPicPr>
          <p:nvPr/>
        </p:nvPicPr>
        <p:blipFill>
          <a:blip r:embed="rId3" cstate="print"/>
          <a:srcRect t="15385"/>
          <a:stretch>
            <a:fillRect/>
          </a:stretch>
        </p:blipFill>
        <p:spPr bwMode="auto">
          <a:xfrm>
            <a:off x="3520480" y="2568352"/>
            <a:ext cx="2743199" cy="21330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p:cNvSpPr txBox="1"/>
          <p:nvPr/>
        </p:nvSpPr>
        <p:spPr>
          <a:xfrm>
            <a:off x="6688832" y="4944616"/>
            <a:ext cx="2667000" cy="646331"/>
          </a:xfrm>
          <a:prstGeom prst="rect">
            <a:avLst/>
          </a:prstGeom>
          <a:noFill/>
        </p:spPr>
        <p:txBody>
          <a:bodyPr wrap="square" rtlCol="0">
            <a:spAutoFit/>
          </a:bodyPr>
          <a:lstStyle/>
          <a:p>
            <a:pPr algn="ctr"/>
            <a:r>
              <a:rPr lang="ar-SA" sz="1800" b="1" dirty="0" smtClean="0"/>
              <a:t>إستخدام الطوب المصمت أسفل الطبقة العازلة</a:t>
            </a:r>
            <a:endParaRPr lang="en-US" sz="1800" b="1" dirty="0"/>
          </a:p>
        </p:txBody>
      </p:sp>
      <p:sp>
        <p:nvSpPr>
          <p:cNvPr id="9" name="TextBox 8"/>
          <p:cNvSpPr txBox="1"/>
          <p:nvPr/>
        </p:nvSpPr>
        <p:spPr>
          <a:xfrm>
            <a:off x="3880520" y="4944616"/>
            <a:ext cx="2209800" cy="646331"/>
          </a:xfrm>
          <a:prstGeom prst="rect">
            <a:avLst/>
          </a:prstGeom>
          <a:noFill/>
        </p:spPr>
        <p:txBody>
          <a:bodyPr wrap="square" rtlCol="0">
            <a:spAutoFit/>
          </a:bodyPr>
          <a:lstStyle/>
          <a:p>
            <a:pPr algn="ctr"/>
            <a:r>
              <a:rPr lang="ar-SA" sz="1800" b="1" dirty="0" smtClean="0"/>
              <a:t>إستخدام الطوب الأحمر أعلى الطبقة العازلة</a:t>
            </a:r>
            <a:endParaRPr lang="en-US" sz="1800" b="1" dirty="0"/>
          </a:p>
        </p:txBody>
      </p:sp>
      <p:pic>
        <p:nvPicPr>
          <p:cNvPr id="10" name="Picture 1" descr="C:\Documents and Settings\XPPRESP3\Desktop\nnn\03.jpg"/>
          <p:cNvPicPr>
            <a:picLocks noChangeAspect="1" noChangeArrowheads="1"/>
          </p:cNvPicPr>
          <p:nvPr/>
        </p:nvPicPr>
        <p:blipFill>
          <a:blip r:embed="rId4" cstate="print">
            <a:clrChange>
              <a:clrFrom>
                <a:srgbClr val="FFFFFF"/>
              </a:clrFrom>
              <a:clrTo>
                <a:srgbClr val="FFFFFF">
                  <a:alpha val="0"/>
                </a:srgbClr>
              </a:clrTo>
            </a:clrChange>
          </a:blip>
          <a:srcRect l="25878" t="24069" r="18239" b="28209"/>
          <a:stretch>
            <a:fillRect/>
          </a:stretch>
        </p:blipFill>
        <p:spPr bwMode="auto">
          <a:xfrm>
            <a:off x="2800400" y="5880720"/>
            <a:ext cx="2713856" cy="3189971"/>
          </a:xfrm>
          <a:prstGeom prst="rect">
            <a:avLst/>
          </a:prstGeom>
          <a:noFill/>
          <a:ln w="38100">
            <a:solidFill>
              <a:srgbClr val="000000"/>
            </a:solidFill>
          </a:ln>
        </p:spPr>
      </p:pic>
      <p:pic>
        <p:nvPicPr>
          <p:cNvPr id="11" name="Picture 6" descr="E:\Picture.jpg"/>
          <p:cNvPicPr>
            <a:picLocks noChangeAspect="1" noChangeArrowheads="1"/>
          </p:cNvPicPr>
          <p:nvPr/>
        </p:nvPicPr>
        <p:blipFill>
          <a:blip r:embed="rId5" cstate="print">
            <a:clrChange>
              <a:clrFrom>
                <a:srgbClr val="FFFFFF"/>
              </a:clrFrom>
              <a:clrTo>
                <a:srgbClr val="FFFFFF">
                  <a:alpha val="0"/>
                </a:srgbClr>
              </a:clrTo>
            </a:clrChange>
            <a:duotone>
              <a:prstClr val="black"/>
              <a:schemeClr val="accent3">
                <a:tint val="45000"/>
                <a:satMod val="400000"/>
              </a:schemeClr>
            </a:duotone>
          </a:blip>
          <a:srcRect l="12264" t="19050" r="-861" b="35943"/>
          <a:stretch>
            <a:fillRect/>
          </a:stretch>
        </p:blipFill>
        <p:spPr bwMode="auto">
          <a:xfrm flipH="1" flipV="1">
            <a:off x="6760840" y="6024736"/>
            <a:ext cx="3918856" cy="2743200"/>
          </a:xfrm>
          <a:prstGeom prst="rect">
            <a:avLst/>
          </a:prstGeom>
          <a:ln w="38100">
            <a:solidFill>
              <a:srgbClr val="000000"/>
            </a:solidFill>
          </a:ln>
          <a:effectLst/>
        </p:spPr>
      </p:pic>
      <p:sp>
        <p:nvSpPr>
          <p:cNvPr id="12" name="TextBox 11"/>
          <p:cNvSpPr txBox="1"/>
          <p:nvPr/>
        </p:nvSpPr>
        <p:spPr>
          <a:xfrm>
            <a:off x="6760840" y="264096"/>
            <a:ext cx="5760640" cy="461665"/>
          </a:xfrm>
          <a:prstGeom prst="rect">
            <a:avLst/>
          </a:prstGeom>
          <a:noFill/>
        </p:spPr>
        <p:txBody>
          <a:bodyPr wrap="square" rtlCol="1">
            <a:spAutoFit/>
          </a:bodyPr>
          <a:lstStyle/>
          <a:p>
            <a:r>
              <a:rPr lang="ar-EG" sz="2400" b="1" u="sng" dirty="0" smtClean="0">
                <a:solidFill>
                  <a:srgbClr val="C00000"/>
                </a:solidFill>
                <a:effectLst>
                  <a:outerShdw blurRad="38100" dist="38100" dir="2700000" algn="tl">
                    <a:srgbClr val="000000">
                      <a:alpha val="43137"/>
                    </a:srgbClr>
                  </a:outerShdw>
                </a:effectLst>
              </a:rPr>
              <a:t>ثالثا: الاشتراطات العامة لأعمال المبانى:.</a:t>
            </a:r>
            <a:endParaRPr lang="ar-EG" sz="2400" b="1" u="sng" dirty="0">
              <a:solidFill>
                <a:srgbClr val="C00000"/>
              </a:solidFill>
              <a:effectLst>
                <a:outerShdw blurRad="38100" dist="38100" dir="2700000" algn="tl">
                  <a:srgbClr val="000000">
                    <a:alpha val="43137"/>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208168" y="0"/>
            <a:ext cx="5593432" cy="707886"/>
          </a:xfrm>
          <a:prstGeom prst="rect">
            <a:avLst/>
          </a:prstGeom>
        </p:spPr>
        <p:txBody>
          <a:bodyPr wrap="square">
            <a:spAutoFit/>
          </a:bodyPr>
          <a:lstStyle/>
          <a:p>
            <a:pPr lvl="1" algn="r" rtl="1"/>
            <a:endParaRPr lang="ar-EG" sz="2000" b="1" u="sng" dirty="0" smtClean="0">
              <a:solidFill>
                <a:srgbClr val="C00000"/>
              </a:solidFill>
              <a:effectLst>
                <a:outerShdw blurRad="38100" dist="38100" dir="2700000" algn="tl">
                  <a:srgbClr val="000000">
                    <a:alpha val="43137"/>
                  </a:srgbClr>
                </a:outerShdw>
              </a:effectLst>
            </a:endParaRPr>
          </a:p>
          <a:p>
            <a:pPr marL="342900" algn="r" rtl="1"/>
            <a:r>
              <a:rPr lang="ar-EG" sz="2000" b="1" u="sng" dirty="0" smtClean="0">
                <a:solidFill>
                  <a:srgbClr val="C00000"/>
                </a:solidFill>
                <a:effectLst>
                  <a:outerShdw blurRad="38100" dist="38100" dir="2700000" algn="tl">
                    <a:srgbClr val="000000">
                      <a:alpha val="43137"/>
                    </a:srgbClr>
                  </a:outerShdw>
                </a:effectLst>
              </a:rPr>
              <a:t>1-2-</a:t>
            </a:r>
            <a:r>
              <a:rPr lang="ar-SA" sz="2000" b="1" u="sng" dirty="0" smtClean="0">
                <a:solidFill>
                  <a:srgbClr val="C00000"/>
                </a:solidFill>
                <a:effectLst>
                  <a:outerShdw blurRad="38100" dist="38100" dir="2700000" algn="tl">
                    <a:srgbClr val="000000">
                      <a:alpha val="43137"/>
                    </a:srgbClr>
                  </a:outerShdw>
                </a:effectLst>
              </a:rPr>
              <a:t>مبانى مقامة على حوائط حاملة خرسانية:</a:t>
            </a:r>
            <a:endParaRPr lang="ar-EG" sz="2000" b="1" u="sng" dirty="0" smtClean="0">
              <a:solidFill>
                <a:srgbClr val="C00000"/>
              </a:solidFill>
              <a:effectLst>
                <a:outerShdw blurRad="38100" dist="38100" dir="2700000" algn="tl">
                  <a:srgbClr val="000000">
                    <a:alpha val="43137"/>
                  </a:srgbClr>
                </a:outerShdw>
              </a:effectLst>
            </a:endParaRPr>
          </a:p>
        </p:txBody>
      </p:sp>
      <p:sp>
        <p:nvSpPr>
          <p:cNvPr id="5" name="Rectangle 4"/>
          <p:cNvSpPr/>
          <p:nvPr/>
        </p:nvSpPr>
        <p:spPr>
          <a:xfrm>
            <a:off x="1648272" y="768152"/>
            <a:ext cx="11726688" cy="646331"/>
          </a:xfrm>
          <a:prstGeom prst="rect">
            <a:avLst/>
          </a:prstGeom>
        </p:spPr>
        <p:txBody>
          <a:bodyPr wrap="square">
            <a:spAutoFit/>
          </a:bodyPr>
          <a:lstStyle/>
          <a:p>
            <a:pPr marL="800100" lvl="1" algn="r" rtl="1"/>
            <a:r>
              <a:rPr lang="ar-SA" sz="1800" b="1" dirty="0" smtClean="0"/>
              <a:t> واستخدم هذا النوع بدلا من الطوب والحجر فى العصر الحديث ويتم استخدام الخرسانة سابقة الصب للحوائط والأرضيات ولأسقف بينما تصب الاساسات فى موقع العمل .</a:t>
            </a:r>
            <a:r>
              <a:rPr lang="ar-EG" sz="1800" b="1" dirty="0" smtClean="0"/>
              <a:t> </a:t>
            </a:r>
            <a:r>
              <a:rPr lang="ar-SA" sz="1800" b="1" dirty="0" smtClean="0"/>
              <a:t>ويتميز هذا النوع بإمكانية عمل مبانى ذات ارتفاعات عالية تتميز بمقاومة</a:t>
            </a:r>
            <a:r>
              <a:rPr lang="ar-EG" sz="1800" b="1" dirty="0" smtClean="0"/>
              <a:t> </a:t>
            </a:r>
            <a:r>
              <a:rPr lang="ar-SA" sz="1800" b="1" dirty="0" smtClean="0"/>
              <a:t>الزلازل </a:t>
            </a:r>
          </a:p>
        </p:txBody>
      </p:sp>
      <p:sp>
        <p:nvSpPr>
          <p:cNvPr id="8" name="TextBox 7"/>
          <p:cNvSpPr txBox="1"/>
          <p:nvPr/>
        </p:nvSpPr>
        <p:spPr>
          <a:xfrm>
            <a:off x="6688832" y="1848272"/>
            <a:ext cx="5760640" cy="461665"/>
          </a:xfrm>
          <a:prstGeom prst="rect">
            <a:avLst/>
          </a:prstGeom>
          <a:noFill/>
        </p:spPr>
        <p:txBody>
          <a:bodyPr wrap="square" rtlCol="1">
            <a:spAutoFit/>
          </a:bodyPr>
          <a:lstStyle/>
          <a:p>
            <a:r>
              <a:rPr lang="ar-EG" sz="2400" b="1" u="sng" dirty="0" smtClean="0">
                <a:solidFill>
                  <a:srgbClr val="C00000"/>
                </a:solidFill>
                <a:effectLst>
                  <a:outerShdw blurRad="38100" dist="38100" dir="2700000" algn="tl">
                    <a:srgbClr val="000000">
                      <a:alpha val="43137"/>
                    </a:srgbClr>
                  </a:outerShdw>
                </a:effectLst>
              </a:rPr>
              <a:t>2- المنشات الهيكلية:.</a:t>
            </a:r>
            <a:endParaRPr lang="ar-EG" sz="2400" b="1" u="sng" dirty="0">
              <a:solidFill>
                <a:srgbClr val="C00000"/>
              </a:solidFill>
              <a:effectLst>
                <a:outerShdw blurRad="38100" dist="38100" dir="2700000" algn="tl">
                  <a:srgbClr val="000000">
                    <a:alpha val="43137"/>
                  </a:srgbClr>
                </a:outerShdw>
              </a:effectLst>
            </a:endParaRPr>
          </a:p>
        </p:txBody>
      </p:sp>
      <p:sp>
        <p:nvSpPr>
          <p:cNvPr id="9" name="Rectangle 8"/>
          <p:cNvSpPr/>
          <p:nvPr/>
        </p:nvSpPr>
        <p:spPr>
          <a:xfrm>
            <a:off x="6688832" y="2280320"/>
            <a:ext cx="6400800" cy="1200329"/>
          </a:xfrm>
          <a:prstGeom prst="rect">
            <a:avLst/>
          </a:prstGeom>
        </p:spPr>
        <p:txBody>
          <a:bodyPr>
            <a:spAutoFit/>
          </a:bodyPr>
          <a:lstStyle/>
          <a:p>
            <a:pPr lvl="1"/>
            <a:r>
              <a:rPr lang="ar-EG" sz="1800" b="1" dirty="0" smtClean="0"/>
              <a:t> </a:t>
            </a:r>
            <a:r>
              <a:rPr lang="ar-SA" sz="1800" b="1" dirty="0" smtClean="0"/>
              <a:t>يتم تنفيذ هذة المنشآت من الخرسانة المسلحة أو من الصلب المغلف بالخرسانة وينق</a:t>
            </a:r>
            <a:r>
              <a:rPr lang="ar-EG" sz="1800" b="1" dirty="0" smtClean="0"/>
              <a:t>س</a:t>
            </a:r>
            <a:r>
              <a:rPr lang="ar-SA" sz="1800" b="1" dirty="0" smtClean="0"/>
              <a:t>م هذا النوع من المنشآت إلى عدة أقسام منها:-</a:t>
            </a:r>
            <a:endParaRPr lang="ar-EG" sz="1800" b="1" dirty="0" smtClean="0"/>
          </a:p>
          <a:p>
            <a:pPr marL="1257300" lvl="2" indent="-342900"/>
            <a:r>
              <a:rPr lang="ar-EG" sz="1800" b="1" dirty="0" smtClean="0"/>
              <a:t>2-1-  </a:t>
            </a:r>
            <a:r>
              <a:rPr lang="ar-SA" sz="1800" b="1" dirty="0" smtClean="0"/>
              <a:t>منشآت هيكلية نظام الكمرة والعمود. </a:t>
            </a:r>
            <a:endParaRPr lang="ar-EG" sz="1800" b="1" dirty="0" smtClean="0"/>
          </a:p>
          <a:p>
            <a:pPr marL="1257300" lvl="2" indent="-342900"/>
            <a:r>
              <a:rPr lang="ar-EG" sz="1800" b="1" dirty="0" smtClean="0"/>
              <a:t>2-2-  </a:t>
            </a:r>
            <a:r>
              <a:rPr lang="ar-SA" sz="1800" b="1" dirty="0" smtClean="0"/>
              <a:t>منشآت هيكلية نظام الجمالون. </a:t>
            </a:r>
            <a:endParaRPr lang="ar-SA" sz="1800" b="1" dirty="0"/>
          </a:p>
        </p:txBody>
      </p:sp>
      <p:sp>
        <p:nvSpPr>
          <p:cNvPr id="10" name="Rectangle 5"/>
          <p:cNvSpPr>
            <a:spLocks noChangeArrowheads="1"/>
          </p:cNvSpPr>
          <p:nvPr/>
        </p:nvSpPr>
        <p:spPr bwMode="auto">
          <a:xfrm>
            <a:off x="4456584" y="3504456"/>
            <a:ext cx="8056984" cy="400110"/>
          </a:xfrm>
          <a:prstGeom prst="rect">
            <a:avLst/>
          </a:prstGeom>
          <a:noFill/>
          <a:ln w="9525">
            <a:noFill/>
            <a:miter lim="800000"/>
            <a:headEnd/>
            <a:tailEnd/>
          </a:ln>
          <a:effectLst/>
        </p:spPr>
        <p:txBody>
          <a:bodyPr wrap="square" anchor="ctr">
            <a:spAutoFit/>
          </a:bodyPr>
          <a:lstStyle/>
          <a:p>
            <a:pPr algn="r" rtl="1"/>
            <a:r>
              <a:rPr lang="ar-EG" sz="2000" b="1" u="sng" dirty="0" smtClean="0">
                <a:solidFill>
                  <a:srgbClr val="C00000"/>
                </a:solidFill>
                <a:effectLst>
                  <a:outerShdw blurRad="38100" dist="38100" dir="2700000" algn="tl">
                    <a:srgbClr val="000000">
                      <a:alpha val="43137"/>
                    </a:srgbClr>
                  </a:outerShdw>
                </a:effectLst>
              </a:rPr>
              <a:t>2-1- </a:t>
            </a:r>
            <a:r>
              <a:rPr lang="ar-SA" sz="2000" b="1" u="sng" dirty="0" smtClean="0">
                <a:solidFill>
                  <a:srgbClr val="C00000"/>
                </a:solidFill>
                <a:effectLst>
                  <a:outerShdw blurRad="38100" dist="38100" dir="2700000" algn="tl">
                    <a:srgbClr val="000000">
                      <a:alpha val="43137"/>
                    </a:srgbClr>
                  </a:outerShdw>
                </a:effectLst>
              </a:rPr>
              <a:t> </a:t>
            </a:r>
            <a:r>
              <a:rPr lang="ar-SA" sz="2000" b="1" u="sng" dirty="0">
                <a:solidFill>
                  <a:srgbClr val="C00000"/>
                </a:solidFill>
                <a:effectLst>
                  <a:outerShdw blurRad="38100" dist="38100" dir="2700000" algn="tl">
                    <a:srgbClr val="000000">
                      <a:alpha val="43137"/>
                    </a:srgbClr>
                  </a:outerShdw>
                </a:effectLst>
              </a:rPr>
              <a:t>منشآت هيكلية نظام الكمرة والعمود</a:t>
            </a:r>
            <a:r>
              <a:rPr lang="ar-SA" sz="2000" b="1" u="sng" dirty="0" smtClean="0">
                <a:solidFill>
                  <a:srgbClr val="C00000"/>
                </a:solidFill>
                <a:effectLst>
                  <a:outerShdw blurRad="38100" dist="38100" dir="2700000" algn="tl">
                    <a:srgbClr val="000000">
                      <a:alpha val="43137"/>
                    </a:srgbClr>
                  </a:outerShdw>
                </a:effectLst>
              </a:rPr>
              <a:t>:</a:t>
            </a:r>
            <a:endParaRPr lang="ar-EG" sz="2000" b="1" u="sng" dirty="0">
              <a:solidFill>
                <a:srgbClr val="C00000"/>
              </a:solidFill>
              <a:effectLst>
                <a:outerShdw blurRad="38100" dist="38100" dir="2700000" algn="tl">
                  <a:srgbClr val="000000">
                    <a:alpha val="43137"/>
                  </a:srgbClr>
                </a:outerShdw>
              </a:effectLst>
            </a:endParaRPr>
          </a:p>
        </p:txBody>
      </p:sp>
      <p:sp>
        <p:nvSpPr>
          <p:cNvPr id="11" name="Rectangle 10"/>
          <p:cNvSpPr/>
          <p:nvPr/>
        </p:nvSpPr>
        <p:spPr>
          <a:xfrm>
            <a:off x="6256784" y="4152528"/>
            <a:ext cx="6544816" cy="4524315"/>
          </a:xfrm>
          <a:prstGeom prst="rect">
            <a:avLst/>
          </a:prstGeom>
        </p:spPr>
        <p:txBody>
          <a:bodyPr wrap="square">
            <a:spAutoFit/>
          </a:bodyPr>
          <a:lstStyle/>
          <a:p>
            <a:pPr marL="457200" lvl="2"/>
            <a:r>
              <a:rPr lang="en-US" sz="1800" b="1" dirty="0" smtClean="0"/>
              <a:t>-</a:t>
            </a:r>
            <a:r>
              <a:rPr lang="ar-SA" sz="1800" b="1" dirty="0" smtClean="0"/>
              <a:t> يكون الهيكل العام لهذا النوع من المنشآت هو البلاطات والكمرات والأعمدة والأساسات</a:t>
            </a:r>
            <a:r>
              <a:rPr lang="ar-EG" sz="1800" b="1" dirty="0" smtClean="0"/>
              <a:t>.</a:t>
            </a:r>
            <a:endParaRPr lang="en-US" sz="1800" b="1" dirty="0" smtClean="0"/>
          </a:p>
          <a:p>
            <a:pPr marL="457200" lvl="2"/>
            <a:r>
              <a:rPr lang="en-US" sz="1800" b="1" dirty="0" smtClean="0"/>
              <a:t>-  </a:t>
            </a:r>
            <a:r>
              <a:rPr lang="ar-SA" sz="1800" b="1" dirty="0" smtClean="0"/>
              <a:t>فى هذا النوع من المنشآت ينتقل الحمل من الأسقف والحوائط </a:t>
            </a:r>
            <a:r>
              <a:rPr lang="ar-EG" sz="1800" b="1" dirty="0" smtClean="0"/>
              <a:t>الى</a:t>
            </a:r>
            <a:r>
              <a:rPr lang="ar-SA" sz="1800" b="1" dirty="0" smtClean="0"/>
              <a:t> الكمرات ثم إلى الأعمدة ثم إلى الأساسات ثم إلى التربة .</a:t>
            </a:r>
            <a:endParaRPr lang="en-US" sz="1800" b="1" dirty="0" smtClean="0"/>
          </a:p>
          <a:p>
            <a:pPr marL="457200" lvl="2"/>
            <a:r>
              <a:rPr lang="ar-EG" sz="1800" b="1" dirty="0" smtClean="0"/>
              <a:t>- </a:t>
            </a:r>
            <a:r>
              <a:rPr lang="ar-SA" sz="1800" b="1" dirty="0" smtClean="0"/>
              <a:t>الحوائط فى هذا النوع من المنشآت تستخدم كستائر او فواصل بين الغرف بعضها ببعض ، كذلك تستخدم لحماية السكان من المؤثرات الخارجية والعوامل الجوية (الحرارة ـ الرطوبة ـ الضوضاء ـ الضوء وغير ذلك ) .</a:t>
            </a:r>
            <a:endParaRPr lang="en-US" sz="1800" b="1" dirty="0" smtClean="0"/>
          </a:p>
          <a:p>
            <a:pPr marL="457200" lvl="2"/>
            <a:r>
              <a:rPr lang="ar-EG" sz="1800" b="1" dirty="0" smtClean="0"/>
              <a:t>- </a:t>
            </a:r>
            <a:r>
              <a:rPr lang="ar-SA" sz="1800" b="1" dirty="0" smtClean="0"/>
              <a:t>هذا النوع من المبانى يصل ارتفاعه إلى أكثر من 30 دور.</a:t>
            </a:r>
            <a:endParaRPr lang="en-US" sz="1800" b="1" dirty="0" smtClean="0"/>
          </a:p>
          <a:p>
            <a:pPr marL="457200" lvl="2">
              <a:buFontTx/>
              <a:buChar char="-"/>
            </a:pPr>
            <a:r>
              <a:rPr lang="ar-SA" sz="1800" b="1" dirty="0" smtClean="0"/>
              <a:t>يمكن استخدام هذا النوع من المنشآت فى حالة البحور الكبيرة وذلك نظرا لزيادة عمق الكمرات</a:t>
            </a:r>
            <a:r>
              <a:rPr lang="ar-EG" sz="1800" b="1" dirty="0" smtClean="0"/>
              <a:t>.</a:t>
            </a:r>
          </a:p>
          <a:p>
            <a:pPr marL="457200" lvl="2">
              <a:buFontTx/>
              <a:buChar char="-"/>
            </a:pPr>
            <a:r>
              <a:rPr lang="en-US" sz="1800" b="1" dirty="0" smtClean="0"/>
              <a:t>  </a:t>
            </a:r>
            <a:r>
              <a:rPr lang="ar-SA" sz="1800" b="1" dirty="0" smtClean="0"/>
              <a:t>وأجزاء المنشآت </a:t>
            </a:r>
            <a:r>
              <a:rPr lang="ar-EG" sz="1800" b="1" dirty="0" smtClean="0"/>
              <a:t>ال</a:t>
            </a:r>
            <a:r>
              <a:rPr lang="ar-SA" sz="1800" b="1" dirty="0" smtClean="0"/>
              <a:t>هيكلية نظام الكمرة والعمود تتكون من :</a:t>
            </a:r>
          </a:p>
          <a:p>
            <a:pPr marL="914400" lvl="3">
              <a:buFont typeface="Arial" pitchFamily="34" charset="0"/>
              <a:buChar char="•"/>
            </a:pPr>
            <a:r>
              <a:rPr lang="ar-SA" sz="1800" b="1" dirty="0" smtClean="0"/>
              <a:t>الأسقف </a:t>
            </a:r>
          </a:p>
          <a:p>
            <a:pPr marL="914400" lvl="3">
              <a:buFont typeface="Arial" pitchFamily="34" charset="0"/>
              <a:buChar char="•"/>
            </a:pPr>
            <a:r>
              <a:rPr lang="ar-SA" sz="1800" b="1" dirty="0" smtClean="0"/>
              <a:t>الكمرات </a:t>
            </a:r>
          </a:p>
          <a:p>
            <a:pPr marL="914400" lvl="3">
              <a:buFont typeface="Arial" pitchFamily="34" charset="0"/>
              <a:buChar char="•"/>
            </a:pPr>
            <a:r>
              <a:rPr lang="ar-SA" sz="1800" b="1" dirty="0" smtClean="0"/>
              <a:t>الأعمدة </a:t>
            </a:r>
          </a:p>
          <a:p>
            <a:pPr marL="914400" lvl="3">
              <a:buFont typeface="Arial" pitchFamily="34" charset="0"/>
              <a:buChar char="•"/>
            </a:pPr>
            <a:r>
              <a:rPr lang="ar-SA" sz="1800" b="1" dirty="0" smtClean="0"/>
              <a:t>الأساسات (القواعد + الميد )</a:t>
            </a:r>
          </a:p>
          <a:p>
            <a:pPr marL="914400" lvl="3">
              <a:buFont typeface="Arial" pitchFamily="34" charset="0"/>
              <a:buChar char="•"/>
            </a:pPr>
            <a:r>
              <a:rPr lang="ar-SA" sz="1800" b="1" dirty="0" smtClean="0"/>
              <a:t>الحوائط </a:t>
            </a:r>
          </a:p>
        </p:txBody>
      </p:sp>
      <p:pic>
        <p:nvPicPr>
          <p:cNvPr id="15362" name="Picture 2" descr="C:\Users\fff\Desktop\images.jpg"/>
          <p:cNvPicPr>
            <a:picLocks noChangeAspect="1" noChangeArrowheads="1"/>
          </p:cNvPicPr>
          <p:nvPr/>
        </p:nvPicPr>
        <p:blipFill>
          <a:blip r:embed="rId2" cstate="print"/>
          <a:srcRect/>
          <a:stretch>
            <a:fillRect/>
          </a:stretch>
        </p:blipFill>
        <p:spPr bwMode="auto">
          <a:xfrm>
            <a:off x="928192" y="3360440"/>
            <a:ext cx="5040560" cy="3775123"/>
          </a:xfrm>
          <a:prstGeom prst="rect">
            <a:avLst/>
          </a:prstGeom>
          <a:noFill/>
          <a:ln w="38100">
            <a:solidFill>
              <a:schemeClr val="tx1"/>
            </a:solid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5"/>
          <p:cNvSpPr txBox="1">
            <a:spLocks noChangeArrowheads="1"/>
          </p:cNvSpPr>
          <p:nvPr/>
        </p:nvSpPr>
        <p:spPr bwMode="auto">
          <a:xfrm>
            <a:off x="5104656" y="2777222"/>
            <a:ext cx="7510913" cy="3554819"/>
          </a:xfrm>
          <a:prstGeom prst="rect">
            <a:avLst/>
          </a:prstGeom>
          <a:noFill/>
          <a:ln w="9525">
            <a:noFill/>
            <a:miter lim="800000"/>
            <a:headEnd/>
            <a:tailEnd/>
          </a:ln>
          <a:effectLst/>
        </p:spPr>
        <p:txBody>
          <a:bodyPr wrap="square">
            <a:spAutoFit/>
          </a:bodyPr>
          <a:lstStyle/>
          <a:p>
            <a:pPr algn="r">
              <a:spcBef>
                <a:spcPct val="50000"/>
              </a:spcBef>
            </a:pPr>
            <a:r>
              <a:rPr lang="ar-SA" sz="1800" b="1" dirty="0" smtClean="0"/>
              <a:t>1-يبلل </a:t>
            </a:r>
            <a:r>
              <a:rPr lang="ar-SA" sz="1800" b="1" dirty="0"/>
              <a:t>الطوب قبل إستعماله مباشرة بالماء الغزير </a:t>
            </a:r>
          </a:p>
          <a:p>
            <a:pPr algn="r">
              <a:spcBef>
                <a:spcPct val="50000"/>
              </a:spcBef>
            </a:pPr>
            <a:r>
              <a:rPr lang="ar-SA" sz="1800" b="1" dirty="0"/>
              <a:t>2-لابد من فرش طبقة مونة كاملة تحت قالب الطوب مع ملىء العراميس الطولية والعرضية جيدا </a:t>
            </a:r>
          </a:p>
          <a:p>
            <a:pPr algn="r">
              <a:spcBef>
                <a:spcPct val="50000"/>
              </a:spcBef>
            </a:pPr>
            <a:r>
              <a:rPr lang="ar-SA" sz="1800" b="1" dirty="0"/>
              <a:t>3- يجب أن ترفع حوائط المبنى بإنتظام على ألا يزيد إرتفاع الجزء عن الأخر بإرتفاع1 م</a:t>
            </a:r>
          </a:p>
          <a:p>
            <a:pPr algn="r">
              <a:spcBef>
                <a:spcPct val="50000"/>
              </a:spcBef>
            </a:pPr>
            <a:r>
              <a:rPr lang="ar-SA" sz="1800" b="1" dirty="0"/>
              <a:t>4-المحافظة أثناء البناء على إستقامة المداميك الأفقية وإستقامتها الرأسية</a:t>
            </a:r>
          </a:p>
          <a:p>
            <a:pPr algn="r">
              <a:spcBef>
                <a:spcPct val="50000"/>
              </a:spcBef>
            </a:pPr>
            <a:r>
              <a:rPr lang="ar-SA" sz="1800" b="1" dirty="0"/>
              <a:t>5-عند عدم إستكمال البناء فى يوم واحد يتم عمل طرف رباط ولاتزيد سمك اللحامات الأفقية والرأسية عن 1سم</a:t>
            </a:r>
          </a:p>
          <a:p>
            <a:pPr algn="r">
              <a:spcBef>
                <a:spcPct val="50000"/>
              </a:spcBef>
            </a:pPr>
            <a:r>
              <a:rPr lang="ar-SA" sz="1800" b="1" dirty="0"/>
              <a:t>6-يراعى تفريغ اللحامات بالواجهات التى يتم بياضها </a:t>
            </a:r>
          </a:p>
          <a:p>
            <a:pPr algn="r">
              <a:spcBef>
                <a:spcPct val="50000"/>
              </a:spcBef>
            </a:pPr>
            <a:r>
              <a:rPr lang="ar-SA" sz="1800" b="1" dirty="0"/>
              <a:t>7-شد الخيوط الأفقية لضمان أفقية العرموس كل مدماكين على الأقل</a:t>
            </a:r>
          </a:p>
          <a:p>
            <a:pPr algn="r">
              <a:spcBef>
                <a:spcPct val="50000"/>
              </a:spcBef>
            </a:pPr>
            <a:r>
              <a:rPr lang="ar-SA" sz="1800" b="1" dirty="0"/>
              <a:t>8-يتم وضع ميزان الخيط كل 3 مداميك</a:t>
            </a:r>
            <a:endParaRPr lang="en-US" sz="1800" b="1" dirty="0"/>
          </a:p>
        </p:txBody>
      </p:sp>
      <p:pic>
        <p:nvPicPr>
          <p:cNvPr id="4" name="Picture 2" descr="C:\Documents and Settings\XPPRESP3\Desktop\nnn\en5157a0068.gif"/>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088432" y="3576464"/>
            <a:ext cx="2362200" cy="1574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3" descr="C:\Documents and Settings\XPPRESP3\Desktop\nnn\en5157a0067.gif"/>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87386" y="408112"/>
            <a:ext cx="2132007" cy="19008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6" descr="C:\Documents and Settings\XPPRESP3\Desktop\nnn\mt_construction.gif"/>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088432" y="408112"/>
            <a:ext cx="2139880" cy="18587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8" descr="C:\Documents and Settings\XPPRESP3\Desktop\nnn\brickaccents3.gif"/>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97632" y="3528065"/>
            <a:ext cx="1908248" cy="1600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p:cNvSpPr txBox="1"/>
          <p:nvPr/>
        </p:nvSpPr>
        <p:spPr>
          <a:xfrm>
            <a:off x="2944416" y="2424336"/>
            <a:ext cx="2521185" cy="646331"/>
          </a:xfrm>
          <a:prstGeom prst="rect">
            <a:avLst/>
          </a:prstGeom>
          <a:noFill/>
        </p:spPr>
        <p:txBody>
          <a:bodyPr wrap="square" rtlCol="0">
            <a:spAutoFit/>
          </a:bodyPr>
          <a:lstStyle/>
          <a:p>
            <a:pPr algn="ctr"/>
            <a:r>
              <a:rPr lang="ar-SA" sz="1800" b="1" dirty="0" smtClean="0"/>
              <a:t>فرش طبقة مونة كاملة تحت قالب الطوب</a:t>
            </a:r>
            <a:endParaRPr lang="en-US" sz="1800" b="1" dirty="0"/>
          </a:p>
        </p:txBody>
      </p:sp>
      <p:sp>
        <p:nvSpPr>
          <p:cNvPr id="9" name="TextBox 8"/>
          <p:cNvSpPr txBox="1"/>
          <p:nvPr/>
        </p:nvSpPr>
        <p:spPr>
          <a:xfrm>
            <a:off x="352128" y="2424336"/>
            <a:ext cx="2090738" cy="646331"/>
          </a:xfrm>
          <a:prstGeom prst="rect">
            <a:avLst/>
          </a:prstGeom>
          <a:noFill/>
        </p:spPr>
        <p:txBody>
          <a:bodyPr wrap="square" rtlCol="0">
            <a:spAutoFit/>
          </a:bodyPr>
          <a:lstStyle/>
          <a:p>
            <a:pPr algn="ctr"/>
            <a:r>
              <a:rPr lang="ar-SA" sz="1800" b="1" dirty="0" smtClean="0"/>
              <a:t>إستخدام ميزان الماء لضبط الرأسية</a:t>
            </a:r>
            <a:endParaRPr lang="en-US" sz="1800" b="1" dirty="0"/>
          </a:p>
        </p:txBody>
      </p:sp>
      <p:sp>
        <p:nvSpPr>
          <p:cNvPr id="10" name="TextBox 9"/>
          <p:cNvSpPr txBox="1"/>
          <p:nvPr/>
        </p:nvSpPr>
        <p:spPr>
          <a:xfrm>
            <a:off x="3265366" y="5304656"/>
            <a:ext cx="1967754" cy="646331"/>
          </a:xfrm>
          <a:prstGeom prst="rect">
            <a:avLst/>
          </a:prstGeom>
          <a:noFill/>
        </p:spPr>
        <p:txBody>
          <a:bodyPr wrap="square" rtlCol="0">
            <a:spAutoFit/>
          </a:bodyPr>
          <a:lstStyle/>
          <a:p>
            <a:pPr algn="ctr"/>
            <a:r>
              <a:rPr lang="ar-SA" sz="1800" b="1" dirty="0" smtClean="0"/>
              <a:t>إستخدام ميزان الخيط لضبط الأفقية</a:t>
            </a:r>
            <a:endParaRPr lang="en-US" sz="1800" b="1" dirty="0"/>
          </a:p>
        </p:txBody>
      </p:sp>
      <p:sp>
        <p:nvSpPr>
          <p:cNvPr id="11" name="TextBox 10"/>
          <p:cNvSpPr txBox="1"/>
          <p:nvPr/>
        </p:nvSpPr>
        <p:spPr>
          <a:xfrm>
            <a:off x="280120" y="5304656"/>
            <a:ext cx="2090738" cy="646331"/>
          </a:xfrm>
          <a:prstGeom prst="rect">
            <a:avLst/>
          </a:prstGeom>
          <a:noFill/>
        </p:spPr>
        <p:txBody>
          <a:bodyPr wrap="square" rtlCol="0">
            <a:spAutoFit/>
          </a:bodyPr>
          <a:lstStyle/>
          <a:p>
            <a:pPr algn="ctr"/>
            <a:r>
              <a:rPr lang="ar-SA" sz="1800" b="1" dirty="0" smtClean="0"/>
              <a:t>إزالة المونة الزائدة من الحائط</a:t>
            </a:r>
            <a:endParaRPr lang="en-US" sz="1800" b="1" dirty="0"/>
          </a:p>
        </p:txBody>
      </p:sp>
      <p:sp>
        <p:nvSpPr>
          <p:cNvPr id="13" name="Text Box 8"/>
          <p:cNvSpPr txBox="1">
            <a:spLocks noGrp="1" noChangeArrowheads="1"/>
          </p:cNvSpPr>
          <p:nvPr>
            <p:ph idx="1"/>
          </p:nvPr>
        </p:nvSpPr>
        <p:spPr bwMode="auto">
          <a:xfrm>
            <a:off x="5680720" y="768152"/>
            <a:ext cx="6832848" cy="1375761"/>
          </a:xfrm>
          <a:prstGeom prst="rect">
            <a:avLst/>
          </a:prstGeom>
          <a:noFill/>
          <a:ln w="9525">
            <a:noFill/>
            <a:miter lim="800000"/>
            <a:headEnd/>
            <a:tailEnd/>
          </a:ln>
          <a:effectLst/>
        </p:spPr>
        <p:txBody>
          <a:bodyPr wrap="square">
            <a:spAutoFit/>
          </a:bodyPr>
          <a:lstStyle/>
          <a:p>
            <a:pPr marL="0" indent="0" algn="r">
              <a:spcBef>
                <a:spcPct val="50000"/>
              </a:spcBef>
              <a:buFont typeface="+mj-lt"/>
              <a:buAutoNum type="arabicPeriod"/>
            </a:pPr>
            <a:r>
              <a:rPr lang="ar-SA" sz="1800" b="1" dirty="0"/>
              <a:t>بالمتر المكعب مبانى لزوم الحوائط سمك طوبة بمونة مكونة من 250كجم أسمنت للمتر المكعب رمل والقياس هندسى</a:t>
            </a:r>
          </a:p>
          <a:p>
            <a:pPr marL="0" indent="0" algn="r">
              <a:spcBef>
                <a:spcPct val="50000"/>
              </a:spcBef>
              <a:buFont typeface="+mj-lt"/>
              <a:buAutoNum type="arabicPeriod"/>
            </a:pPr>
            <a:r>
              <a:rPr lang="ar-SA" sz="1800" b="1" dirty="0"/>
              <a:t>بالمتر المربع مبانى لزوم الحوائط سمك 2/1 طوبة بمونة مكونة من 300كجم أسمنت للمت المكعب رمل والقياس هندسى</a:t>
            </a:r>
            <a:endParaRPr lang="en-US" sz="1800" b="1" dirty="0"/>
          </a:p>
        </p:txBody>
      </p:sp>
      <p:sp>
        <p:nvSpPr>
          <p:cNvPr id="16" name="TextBox 15"/>
          <p:cNvSpPr txBox="1"/>
          <p:nvPr/>
        </p:nvSpPr>
        <p:spPr>
          <a:xfrm>
            <a:off x="6760840" y="264096"/>
            <a:ext cx="5760640" cy="461665"/>
          </a:xfrm>
          <a:prstGeom prst="rect">
            <a:avLst/>
          </a:prstGeom>
          <a:noFill/>
        </p:spPr>
        <p:txBody>
          <a:bodyPr wrap="square" rtlCol="1">
            <a:spAutoFit/>
          </a:bodyPr>
          <a:lstStyle/>
          <a:p>
            <a:r>
              <a:rPr lang="ar-EG" sz="2400" b="1" u="sng" dirty="0" smtClean="0">
                <a:solidFill>
                  <a:srgbClr val="C00000"/>
                </a:solidFill>
                <a:effectLst>
                  <a:outerShdw blurRad="38100" dist="38100" dir="2700000" algn="tl">
                    <a:srgbClr val="000000">
                      <a:alpha val="43137"/>
                    </a:srgbClr>
                  </a:outerShdw>
                </a:effectLst>
              </a:rPr>
              <a:t>رابعا: توصيف بند المبانى :.</a:t>
            </a:r>
            <a:endParaRPr lang="ar-EG" sz="2400" b="1" u="sng" dirty="0">
              <a:solidFill>
                <a:srgbClr val="C00000"/>
              </a:solidFill>
              <a:effectLst>
                <a:outerShdw blurRad="38100" dist="38100" dir="2700000" algn="tl">
                  <a:srgbClr val="000000">
                    <a:alpha val="43137"/>
                  </a:srgbClr>
                </a:outerShdw>
              </a:effectLst>
            </a:endParaRPr>
          </a:p>
        </p:txBody>
      </p:sp>
      <p:sp>
        <p:nvSpPr>
          <p:cNvPr id="17" name="TextBox 16"/>
          <p:cNvSpPr txBox="1"/>
          <p:nvPr/>
        </p:nvSpPr>
        <p:spPr>
          <a:xfrm>
            <a:off x="6760840" y="2136304"/>
            <a:ext cx="5760640" cy="461665"/>
          </a:xfrm>
          <a:prstGeom prst="rect">
            <a:avLst/>
          </a:prstGeom>
          <a:noFill/>
        </p:spPr>
        <p:txBody>
          <a:bodyPr wrap="square" rtlCol="1">
            <a:spAutoFit/>
          </a:bodyPr>
          <a:lstStyle/>
          <a:p>
            <a:r>
              <a:rPr lang="ar-EG" sz="2400" b="1" u="sng" dirty="0" smtClean="0">
                <a:solidFill>
                  <a:srgbClr val="C00000"/>
                </a:solidFill>
                <a:effectLst>
                  <a:outerShdw blurRad="38100" dist="38100" dir="2700000" algn="tl">
                    <a:srgbClr val="000000">
                      <a:alpha val="43137"/>
                    </a:srgbClr>
                  </a:outerShdw>
                </a:effectLst>
              </a:rPr>
              <a:t>خامسا: المواصفات الفنية لأعمال المبانى:.</a:t>
            </a:r>
            <a:endParaRPr lang="ar-EG" sz="2400" b="1" u="sng" dirty="0">
              <a:solidFill>
                <a:srgbClr val="C00000"/>
              </a:solidFill>
              <a:effectLst>
                <a:outerShdw blurRad="38100" dist="38100" dir="2700000" algn="tl">
                  <a:srgbClr val="000000">
                    <a:alpha val="43137"/>
                  </a:srgbClr>
                </a:outerShdw>
              </a:effectLst>
            </a:endParaRPr>
          </a:p>
        </p:txBody>
      </p:sp>
      <p:sp>
        <p:nvSpPr>
          <p:cNvPr id="19" name="TextBox 18"/>
          <p:cNvSpPr txBox="1"/>
          <p:nvPr/>
        </p:nvSpPr>
        <p:spPr>
          <a:xfrm>
            <a:off x="7040960" y="6312768"/>
            <a:ext cx="5760640" cy="461665"/>
          </a:xfrm>
          <a:prstGeom prst="rect">
            <a:avLst/>
          </a:prstGeom>
          <a:noFill/>
        </p:spPr>
        <p:txBody>
          <a:bodyPr wrap="square" rtlCol="1">
            <a:spAutoFit/>
          </a:bodyPr>
          <a:lstStyle/>
          <a:p>
            <a:r>
              <a:rPr lang="ar-EG" sz="2400" b="1" u="sng" dirty="0" smtClean="0">
                <a:solidFill>
                  <a:srgbClr val="C00000"/>
                </a:solidFill>
                <a:effectLst>
                  <a:outerShdw blurRad="38100" dist="38100" dir="2700000" algn="tl">
                    <a:srgbClr val="000000">
                      <a:alpha val="43137"/>
                    </a:srgbClr>
                  </a:outerShdw>
                </a:effectLst>
              </a:rPr>
              <a:t>سادسا: المونة:.</a:t>
            </a:r>
            <a:endParaRPr lang="ar-EG" sz="2400" b="1" u="sng" dirty="0">
              <a:solidFill>
                <a:srgbClr val="C00000"/>
              </a:solidFill>
              <a:effectLst>
                <a:outerShdw blurRad="38100" dist="38100" dir="2700000" algn="tl">
                  <a:srgbClr val="000000">
                    <a:alpha val="43137"/>
                  </a:srgbClr>
                </a:outerShdw>
              </a:effectLst>
            </a:endParaRPr>
          </a:p>
        </p:txBody>
      </p:sp>
      <p:sp>
        <p:nvSpPr>
          <p:cNvPr id="20" name="Rectangle 19"/>
          <p:cNvSpPr/>
          <p:nvPr/>
        </p:nvSpPr>
        <p:spPr>
          <a:xfrm>
            <a:off x="3736504" y="6738878"/>
            <a:ext cx="9065096" cy="2646878"/>
          </a:xfrm>
          <a:prstGeom prst="rect">
            <a:avLst/>
          </a:prstGeom>
        </p:spPr>
        <p:txBody>
          <a:bodyPr wrap="square">
            <a:spAutoFit/>
          </a:bodyPr>
          <a:lstStyle/>
          <a:p>
            <a:r>
              <a:rPr lang="ar-SA" sz="1800" b="1" dirty="0" smtClean="0"/>
              <a:t>هي المادة اللاصقة اللازمة لربط قوالب الطوب بعضها ببعض لتشكل الجدار المطلوب</a:t>
            </a:r>
            <a:r>
              <a:rPr lang="en-US" sz="1800" b="1" dirty="0" smtClean="0"/>
              <a:t> .</a:t>
            </a:r>
          </a:p>
          <a:p>
            <a:pPr>
              <a:buFont typeface="Arial" pitchFamily="34" charset="0"/>
              <a:buChar char="•"/>
            </a:pPr>
            <a:r>
              <a:rPr lang="ar-SA" sz="2000" b="1" u="sng" dirty="0" smtClean="0">
                <a:solidFill>
                  <a:srgbClr val="C00000"/>
                </a:solidFill>
              </a:rPr>
              <a:t>أنواع المونة</a:t>
            </a:r>
            <a:r>
              <a:rPr lang="en-US" sz="2000" b="1" u="sng" dirty="0" smtClean="0">
                <a:solidFill>
                  <a:srgbClr val="C00000"/>
                </a:solidFill>
              </a:rPr>
              <a:t>:</a:t>
            </a:r>
          </a:p>
          <a:p>
            <a:r>
              <a:rPr lang="ar-EG" sz="2000" b="1" u="sng" dirty="0" smtClean="0"/>
              <a:t>1-</a:t>
            </a:r>
            <a:r>
              <a:rPr lang="ar-SA" sz="1800" b="1" u="sng" dirty="0" smtClean="0"/>
              <a:t>المونة المكونة من (الطين + القش)</a:t>
            </a:r>
            <a:endParaRPr lang="en-US" sz="1800" b="1" u="sng" dirty="0" smtClean="0"/>
          </a:p>
          <a:p>
            <a:pPr marL="1257300" lvl="2" indent="-342900"/>
            <a:r>
              <a:rPr lang="ar-SA" sz="1800" b="1" dirty="0" smtClean="0"/>
              <a:t>وهي نوعية قديمة يمكن القول أن العمل بها قد انتهى ويعتبر القش العامل الأساسي في تقوية هذا النوع من المونة ولتقليل التشققات</a:t>
            </a:r>
            <a:r>
              <a:rPr lang="en-US" sz="1800" b="1" dirty="0" smtClean="0"/>
              <a:t> . </a:t>
            </a:r>
          </a:p>
          <a:p>
            <a:pPr marL="1257300" lvl="2" indent="-342900"/>
            <a:r>
              <a:rPr lang="ar-EG" sz="1800" b="1" dirty="0" smtClean="0"/>
              <a:t>و</a:t>
            </a:r>
            <a:r>
              <a:rPr lang="ar-SA" sz="1800" b="1" dirty="0" smtClean="0"/>
              <a:t>من عيوبها</a:t>
            </a:r>
            <a:r>
              <a:rPr lang="en-US" sz="1800" b="1" dirty="0" smtClean="0"/>
              <a:t> :</a:t>
            </a:r>
          </a:p>
          <a:p>
            <a:pPr lvl="3"/>
            <a:r>
              <a:rPr lang="ar-EG" sz="1800" b="1" dirty="0" smtClean="0"/>
              <a:t>1- </a:t>
            </a:r>
            <a:r>
              <a:rPr lang="ar-SA" sz="1800" b="1" dirty="0" smtClean="0"/>
              <a:t>ضعفها وعدم التحمل</a:t>
            </a:r>
            <a:r>
              <a:rPr lang="en-US" sz="1800" b="1" dirty="0" smtClean="0"/>
              <a:t> </a:t>
            </a:r>
          </a:p>
          <a:p>
            <a:pPr lvl="3"/>
            <a:r>
              <a:rPr lang="ar-EG" sz="1800" b="1" dirty="0" smtClean="0"/>
              <a:t>2- </a:t>
            </a:r>
            <a:r>
              <a:rPr lang="ar-SA" sz="1800" b="1" dirty="0" smtClean="0"/>
              <a:t>حاجتها</a:t>
            </a:r>
            <a:r>
              <a:rPr lang="en-US" sz="1800" b="1" dirty="0" smtClean="0"/>
              <a:t> </a:t>
            </a:r>
            <a:r>
              <a:rPr lang="ar-SA" sz="1800" b="1" dirty="0" smtClean="0"/>
              <a:t>للصيانة المستمرة</a:t>
            </a:r>
            <a:endParaRPr lang="en-US" sz="1800" b="1" dirty="0" smtClean="0"/>
          </a:p>
          <a:p>
            <a:pPr lvl="3"/>
            <a:r>
              <a:rPr lang="ar-EG" sz="1800" b="1" dirty="0" smtClean="0"/>
              <a:t>3- </a:t>
            </a:r>
            <a:r>
              <a:rPr lang="ar-SA" sz="1800" b="1" dirty="0" smtClean="0"/>
              <a:t>عدم مقاومتها للعوامل الجوية</a:t>
            </a:r>
            <a:r>
              <a:rPr lang="en-US" sz="1800" b="1" dirty="0" smtClean="0"/>
              <a: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2608" y="-311968"/>
            <a:ext cx="8463880" cy="7571303"/>
          </a:xfrm>
          <a:prstGeom prst="rect">
            <a:avLst/>
          </a:prstGeom>
          <a:noFill/>
        </p:spPr>
        <p:txBody>
          <a:bodyPr wrap="square" rtlCol="0">
            <a:spAutoFit/>
          </a:bodyPr>
          <a:lstStyle/>
          <a:p>
            <a:pPr algn="ctr" rtl="1"/>
            <a:endParaRPr lang="en-US" sz="1800" b="1" u="sng" spc="50" dirty="0" smtClean="0">
              <a:ln w="12700" cmpd="sng">
                <a:solidFill>
                  <a:schemeClr val="accent1">
                    <a:lumMod val="50000"/>
                  </a:schemeClr>
                </a:solidFill>
                <a:prstDash val="solid"/>
              </a:ln>
              <a:solidFill>
                <a:schemeClr val="accent6">
                  <a:tint val="1000"/>
                </a:schemeClr>
              </a:solidFill>
              <a:effectLst>
                <a:glow rad="53100">
                  <a:schemeClr val="accent6">
                    <a:satMod val="180000"/>
                    <a:alpha val="30000"/>
                  </a:schemeClr>
                </a:glow>
              </a:effectLst>
            </a:endParaRPr>
          </a:p>
          <a:p>
            <a:pPr lvl="4" algn="r" rtl="1">
              <a:buFont typeface="Arial" pitchFamily="34" charset="0"/>
              <a:buChar char="•"/>
            </a:pPr>
            <a:endParaRPr lang="en-US" sz="1800" b="1" u="sng" dirty="0" smtClean="0"/>
          </a:p>
          <a:p>
            <a:pPr marL="800100" lvl="1" indent="-342900" algn="r" rtl="1"/>
            <a:r>
              <a:rPr lang="ar-EG" sz="1800" b="1" u="sng" dirty="0" smtClean="0"/>
              <a:t>2- م</a:t>
            </a:r>
            <a:r>
              <a:rPr lang="ar-SA" sz="1800" b="1" u="sng" dirty="0" smtClean="0"/>
              <a:t>ونة الجير(الشيد</a:t>
            </a:r>
            <a:r>
              <a:rPr lang="en-US" sz="1800" b="1" u="sng" dirty="0" smtClean="0"/>
              <a:t>)</a:t>
            </a:r>
            <a:r>
              <a:rPr lang="en-US" sz="1800" b="1" u="sng" dirty="0" smtClean="0">
                <a:sym typeface="Symbol"/>
              </a:rPr>
              <a:t></a:t>
            </a:r>
            <a:r>
              <a:rPr lang="en-US" sz="1800" b="1" u="sng" dirty="0" smtClean="0"/>
              <a:t> </a:t>
            </a:r>
            <a:r>
              <a:rPr lang="ar-SA" sz="1800" b="1" u="sng" dirty="0" smtClean="0"/>
              <a:t>والرمل</a:t>
            </a:r>
            <a:r>
              <a:rPr lang="en-US" sz="1800" b="1" u="sng" dirty="0" smtClean="0"/>
              <a:t> : </a:t>
            </a:r>
          </a:p>
          <a:p>
            <a:pPr marL="800100" lvl="1" indent="-342900" algn="r" rtl="1"/>
            <a:r>
              <a:rPr lang="ar-SA" sz="1800" b="1" dirty="0" smtClean="0"/>
              <a:t>يترك الجير فترة في الماء لإطفاء فاعليته حيث أنه ماص جيد للماء وبالتالي يكون طارد للحرارة كما لتقليل التغيرات الحجمية في الجير</a:t>
            </a:r>
            <a:r>
              <a:rPr lang="en-US" sz="1800" b="1" dirty="0" smtClean="0"/>
              <a:t>.</a:t>
            </a:r>
          </a:p>
          <a:p>
            <a:pPr marL="1257300" lvl="2" indent="-342900" algn="r" rtl="1"/>
            <a:r>
              <a:rPr lang="ar-SA" sz="1800" b="1" dirty="0" smtClean="0"/>
              <a:t>من عيوبها:</a:t>
            </a:r>
          </a:p>
          <a:p>
            <a:pPr marL="1371600" lvl="6" algn="r" rtl="1"/>
            <a:r>
              <a:rPr lang="ar-EG" sz="1800" b="1" dirty="0" smtClean="0"/>
              <a:t>1-</a:t>
            </a:r>
            <a:r>
              <a:rPr lang="ar-SA" sz="1800" b="1" dirty="0" smtClean="0"/>
              <a:t>ضعفها</a:t>
            </a:r>
            <a:r>
              <a:rPr lang="en-US" sz="1800" b="1" dirty="0" smtClean="0"/>
              <a:t> </a:t>
            </a:r>
            <a:endParaRPr lang="ar-SA" sz="1800" b="1" dirty="0" smtClean="0"/>
          </a:p>
          <a:p>
            <a:pPr marL="1371600" lvl="6" algn="r" rtl="1"/>
            <a:r>
              <a:rPr lang="ar-EG" sz="1800" b="1" dirty="0" smtClean="0"/>
              <a:t>2- </a:t>
            </a:r>
            <a:r>
              <a:rPr lang="ar-SA" sz="1800" b="1" dirty="0" smtClean="0"/>
              <a:t>حاجتها لوقت طويل حتى تكتسب قوتها</a:t>
            </a:r>
          </a:p>
          <a:p>
            <a:pPr marL="1257300" lvl="2" indent="-342900" algn="r" rtl="1">
              <a:buFont typeface="+mj-lt"/>
              <a:buAutoNum type="arabicPeriod"/>
            </a:pPr>
            <a:endParaRPr lang="ar-SA" sz="1800" b="1" u="sng" dirty="0" smtClean="0"/>
          </a:p>
          <a:p>
            <a:pPr marL="800100" lvl="1" indent="-342900" algn="r" rtl="1"/>
            <a:r>
              <a:rPr lang="ar-EG" sz="1800" b="1" u="sng" dirty="0" smtClean="0"/>
              <a:t>3- </a:t>
            </a:r>
            <a:r>
              <a:rPr lang="ar-SA" sz="1800" b="1" u="sng" dirty="0" smtClean="0"/>
              <a:t>المونة المستخدمة في بناء</a:t>
            </a:r>
            <a:r>
              <a:rPr lang="en-US" sz="1800" b="1" u="sng" dirty="0" smtClean="0">
                <a:sym typeface="Symbol"/>
              </a:rPr>
              <a:t></a:t>
            </a:r>
            <a:r>
              <a:rPr lang="en-US" sz="1800" b="1" u="sng" dirty="0" smtClean="0"/>
              <a:t> </a:t>
            </a:r>
            <a:r>
              <a:rPr lang="ar-SA" sz="1800" b="1" u="sng" dirty="0" smtClean="0"/>
              <a:t>الطوب المفرغ</a:t>
            </a:r>
            <a:r>
              <a:rPr lang="en-US" sz="1800" b="1" u="sng" dirty="0" smtClean="0"/>
              <a:t>:</a:t>
            </a:r>
            <a:endParaRPr lang="ar-EG" sz="1800" b="1" u="sng" dirty="0" smtClean="0"/>
          </a:p>
          <a:p>
            <a:pPr marL="800100" lvl="1" indent="-342900" algn="r" rtl="1"/>
            <a:r>
              <a:rPr lang="ar-EG" sz="1800" b="1" u="sng" dirty="0" smtClean="0"/>
              <a:t>تتكون من:</a:t>
            </a:r>
            <a:endParaRPr lang="ar-SA" sz="1800" b="1" u="sng" dirty="0" smtClean="0"/>
          </a:p>
          <a:p>
            <a:pPr marL="1257300" lvl="2" indent="-342900" algn="r" rtl="1"/>
            <a:r>
              <a:rPr lang="ar-SA" sz="1800" b="1" u="sng" dirty="0" smtClean="0"/>
              <a:t>الأسمنت</a:t>
            </a:r>
            <a:r>
              <a:rPr lang="en-US" sz="1800" b="1" u="sng" dirty="0" smtClean="0"/>
              <a:t>:</a:t>
            </a:r>
            <a:r>
              <a:rPr lang="en-US" sz="1800" b="1" dirty="0" smtClean="0"/>
              <a:t/>
            </a:r>
            <a:br>
              <a:rPr lang="en-US" sz="1800" b="1" dirty="0" smtClean="0"/>
            </a:br>
            <a:r>
              <a:rPr lang="ar-SA" sz="1800" b="1" dirty="0" smtClean="0"/>
              <a:t>- هي المادة الرئيسية في التفاعل ومن أنواعه</a:t>
            </a:r>
            <a:r>
              <a:rPr lang="en-US" sz="1800" b="1" dirty="0" smtClean="0"/>
              <a:t> :</a:t>
            </a:r>
            <a:endParaRPr lang="ar-SA" sz="1800" b="1" dirty="0" smtClean="0"/>
          </a:p>
          <a:p>
            <a:pPr marL="1714500" lvl="3" indent="-342900" algn="r" rtl="1">
              <a:buFont typeface="Arial" pitchFamily="34" charset="0"/>
              <a:buChar char="•"/>
            </a:pPr>
            <a:r>
              <a:rPr lang="ar-SA" sz="1800" b="1" dirty="0" smtClean="0"/>
              <a:t>اسمنت بورتلاندي</a:t>
            </a:r>
          </a:p>
          <a:p>
            <a:pPr marL="1714500" lvl="3" indent="-342900" algn="r" rtl="1">
              <a:buFont typeface="Arial" pitchFamily="34" charset="0"/>
              <a:buChar char="•"/>
            </a:pPr>
            <a:r>
              <a:rPr lang="ar-SA" sz="1800" b="1" dirty="0" smtClean="0"/>
              <a:t>اسمنت مقاوم للكبريتات</a:t>
            </a:r>
          </a:p>
          <a:p>
            <a:pPr marL="1714500" lvl="3" indent="-342900" algn="r" rtl="1">
              <a:buFont typeface="Arial" pitchFamily="34" charset="0"/>
              <a:buChar char="•"/>
            </a:pPr>
            <a:r>
              <a:rPr lang="ar-SA" sz="1800" b="1" dirty="0" smtClean="0"/>
              <a:t>اسمنت ملون (لأعمال</a:t>
            </a:r>
            <a:r>
              <a:rPr lang="en-US" sz="1800" b="1" dirty="0" smtClean="0"/>
              <a:t> </a:t>
            </a:r>
            <a:r>
              <a:rPr lang="ar-SA" sz="1800" b="1" dirty="0" smtClean="0"/>
              <a:t>الديكور)</a:t>
            </a:r>
          </a:p>
          <a:p>
            <a:pPr marL="1257300" lvl="2" indent="-342900" algn="r" rtl="1">
              <a:buFont typeface="Wingdings" pitchFamily="2" charset="2"/>
              <a:buChar char="q"/>
            </a:pPr>
            <a:endParaRPr lang="ar-SA" sz="1800" b="1" dirty="0" smtClean="0"/>
          </a:p>
          <a:p>
            <a:pPr marL="1257300" lvl="2" indent="-342900" algn="r" rtl="1"/>
            <a:r>
              <a:rPr lang="ar-SA" sz="1800" b="1" u="sng" dirty="0" smtClean="0"/>
              <a:t>الرمل</a:t>
            </a:r>
            <a:r>
              <a:rPr lang="en-US" sz="1800" b="1" dirty="0" smtClean="0"/>
              <a:t> : </a:t>
            </a:r>
            <a:br>
              <a:rPr lang="en-US" sz="1800" b="1" dirty="0" smtClean="0"/>
            </a:br>
            <a:r>
              <a:rPr lang="ar-SA" sz="1800" b="1" dirty="0" smtClean="0"/>
              <a:t>- هو مادة مالئة ليس له أي وظيفة تفاعلية ويستخدم رمل السافية كما يستخدم لتقليل التغيرات الحجمية للأسمنت</a:t>
            </a:r>
            <a:r>
              <a:rPr lang="en-US" sz="1800" b="1" dirty="0" smtClean="0"/>
              <a:t> </a:t>
            </a:r>
            <a:endParaRPr lang="ar-SA" sz="1800" b="1" dirty="0" smtClean="0"/>
          </a:p>
          <a:p>
            <a:pPr marL="1257300" lvl="2" indent="-342900" algn="r" rtl="1">
              <a:buFont typeface="Wingdings" pitchFamily="2" charset="2"/>
              <a:buChar char="q"/>
            </a:pPr>
            <a:endParaRPr lang="ar-SA" sz="1800" b="1" u="sng" dirty="0" smtClean="0"/>
          </a:p>
          <a:p>
            <a:pPr marL="1257300" lvl="2" indent="-342900" algn="r" rtl="1"/>
            <a:r>
              <a:rPr lang="ar-EG" sz="1800" b="1" u="sng" dirty="0" smtClean="0"/>
              <a:t>ا</a:t>
            </a:r>
            <a:r>
              <a:rPr lang="ar-SA" sz="1800" b="1" u="sng" dirty="0" smtClean="0"/>
              <a:t>لماء:</a:t>
            </a:r>
            <a:r>
              <a:rPr lang="en-US" sz="1800" b="1" dirty="0" smtClean="0"/>
              <a:t/>
            </a:r>
            <a:br>
              <a:rPr lang="en-US" sz="1800" b="1" dirty="0" smtClean="0"/>
            </a:br>
            <a:r>
              <a:rPr lang="ar-SA" sz="1800" b="1" dirty="0" smtClean="0"/>
              <a:t>- وظيفته بدء التفاعل ويجب أن يكون</a:t>
            </a:r>
            <a:r>
              <a:rPr lang="en-US" sz="1800" b="1" dirty="0" smtClean="0"/>
              <a:t>:</a:t>
            </a:r>
            <a:endParaRPr lang="ar-SA" sz="1800" b="1" dirty="0" smtClean="0"/>
          </a:p>
          <a:p>
            <a:pPr marL="1714500" lvl="3" indent="-342900" algn="r" rtl="1">
              <a:buFont typeface="Arial" pitchFamily="34" charset="0"/>
              <a:buChar char="•"/>
            </a:pPr>
            <a:r>
              <a:rPr lang="ar-SA" sz="1800" b="1" dirty="0" smtClean="0"/>
              <a:t>مياه نظيفة صالحة للشرب</a:t>
            </a:r>
            <a:r>
              <a:rPr lang="en-US" sz="1800" b="1" dirty="0" smtClean="0"/>
              <a:t> </a:t>
            </a:r>
            <a:endParaRPr lang="ar-SA" sz="1800" b="1" dirty="0" smtClean="0"/>
          </a:p>
          <a:p>
            <a:pPr marL="1714500" lvl="3" indent="-342900" algn="r" rtl="1">
              <a:buFont typeface="Arial" pitchFamily="34" charset="0"/>
              <a:buChar char="•"/>
            </a:pPr>
            <a:r>
              <a:rPr lang="ar-SA" sz="1800" b="1" dirty="0" smtClean="0"/>
              <a:t>يمنع وجود مواد عضوية أو</a:t>
            </a:r>
            <a:r>
              <a:rPr lang="en-US" sz="1800" b="1" dirty="0" smtClean="0"/>
              <a:t> </a:t>
            </a:r>
            <a:r>
              <a:rPr lang="ar-SA" sz="1800" b="1" dirty="0" smtClean="0"/>
              <a:t>طينية في الماء أو في الرمل</a:t>
            </a:r>
          </a:p>
          <a:p>
            <a:pPr marL="1714500" lvl="3" indent="-342900" algn="r" rtl="1">
              <a:buFont typeface="Arial" pitchFamily="34" charset="0"/>
              <a:buChar char="•"/>
            </a:pPr>
            <a:r>
              <a:rPr lang="ar-SA" sz="1800" b="1" dirty="0" smtClean="0"/>
              <a:t>يسمح بوجود أملاح في مياه الخلطة في حالة إهمال  مساوئها المتمثلة في التزهير</a:t>
            </a:r>
            <a:r>
              <a:rPr lang="en-US" sz="1800" b="1" dirty="0" smtClean="0"/>
              <a:t/>
            </a:r>
            <a:br>
              <a:rPr lang="en-US" sz="1800" b="1" dirty="0" smtClean="0"/>
            </a:br>
            <a:endParaRPr lang="en-US" sz="1800" b="1" dirty="0"/>
          </a:p>
        </p:txBody>
      </p:sp>
      <p:pic>
        <p:nvPicPr>
          <p:cNvPr id="3" name="Picture 2" descr="C:\Documents and Settings\XPPRESP3\Desktop\nnn\pacora3.jpg"/>
          <p:cNvPicPr>
            <a:picLocks noChangeAspect="1" noChangeArrowheads="1"/>
          </p:cNvPicPr>
          <p:nvPr/>
        </p:nvPicPr>
        <p:blipFill>
          <a:blip r:embed="rId2" cstate="print"/>
          <a:srcRect l="9006" t="29445" r="15205"/>
          <a:stretch>
            <a:fillRect/>
          </a:stretch>
        </p:blipFill>
        <p:spPr bwMode="auto">
          <a:xfrm>
            <a:off x="621242" y="696144"/>
            <a:ext cx="3698222" cy="23042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3" descr="C:\Documents and Settings\XPPRESP3\Desktop\nnn\home01.jpg"/>
          <p:cNvPicPr>
            <a:picLocks noChangeAspect="1" noChangeArrowheads="1"/>
          </p:cNvPicPr>
          <p:nvPr/>
        </p:nvPicPr>
        <p:blipFill>
          <a:blip r:embed="rId3" cstate="print"/>
          <a:srcRect/>
          <a:stretch>
            <a:fillRect/>
          </a:stretch>
        </p:blipFill>
        <p:spPr bwMode="auto">
          <a:xfrm>
            <a:off x="640160" y="3504456"/>
            <a:ext cx="3702968" cy="25734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4" descr="C:\Documents and Settings\XPPRESP3\Desktop\nnn\mortar.jpg"/>
          <p:cNvPicPr>
            <a:picLocks noChangeAspect="1" noChangeArrowheads="1"/>
          </p:cNvPicPr>
          <p:nvPr/>
        </p:nvPicPr>
        <p:blipFill>
          <a:blip r:embed="rId4" cstate="print"/>
          <a:srcRect/>
          <a:stretch>
            <a:fillRect/>
          </a:stretch>
        </p:blipFill>
        <p:spPr bwMode="auto">
          <a:xfrm>
            <a:off x="712168" y="6384776"/>
            <a:ext cx="3580184" cy="24271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p:cNvSpPr txBox="1"/>
          <p:nvPr/>
        </p:nvSpPr>
        <p:spPr>
          <a:xfrm>
            <a:off x="712168" y="8977064"/>
            <a:ext cx="3742928" cy="369332"/>
          </a:xfrm>
          <a:prstGeom prst="rect">
            <a:avLst/>
          </a:prstGeom>
          <a:noFill/>
        </p:spPr>
        <p:txBody>
          <a:bodyPr wrap="square" rtlCol="0">
            <a:spAutoFit/>
          </a:bodyPr>
          <a:lstStyle/>
          <a:p>
            <a:pPr algn="ctr"/>
            <a:r>
              <a:rPr lang="ar-SA" sz="1800" b="1" dirty="0" smtClean="0"/>
              <a:t>ربط جميع قوالب الطوب </a:t>
            </a:r>
            <a:r>
              <a:rPr lang="ar-SA" sz="1800" b="1" dirty="0" smtClean="0"/>
              <a:t>عن </a:t>
            </a:r>
            <a:r>
              <a:rPr lang="ar-SA" sz="1800" b="1" dirty="0" smtClean="0"/>
              <a:t>طريق المونة</a:t>
            </a:r>
            <a:endParaRPr lang="en-US" sz="1800"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705600" y="0"/>
            <a:ext cx="6096000" cy="2339102"/>
          </a:xfrm>
          <a:prstGeom prst="rect">
            <a:avLst/>
          </a:prstGeom>
          <a:noFill/>
        </p:spPr>
        <p:txBody>
          <a:bodyPr wrap="square" rtlCol="0">
            <a:spAutoFit/>
          </a:bodyPr>
          <a:lstStyle/>
          <a:p>
            <a:pPr marL="342900" indent="-342900" algn="r" rtl="1"/>
            <a:endParaRPr lang="ar-SA" sz="1800" b="1" dirty="0" smtClean="0"/>
          </a:p>
          <a:p>
            <a:pPr algn="r" rtl="1"/>
            <a:r>
              <a:rPr lang="ar-EG" sz="2000" b="1" u="sng" dirty="0" smtClean="0">
                <a:solidFill>
                  <a:srgbClr val="C00000"/>
                </a:solidFill>
              </a:rPr>
              <a:t>* </a:t>
            </a:r>
            <a:r>
              <a:rPr lang="ar-SA" sz="2000" b="1" u="sng" dirty="0" smtClean="0">
                <a:solidFill>
                  <a:srgbClr val="C00000"/>
                </a:solidFill>
              </a:rPr>
              <a:t>فوائد </a:t>
            </a:r>
            <a:r>
              <a:rPr lang="ar-SA" sz="2000" b="1" u="sng" dirty="0" smtClean="0">
                <a:solidFill>
                  <a:srgbClr val="C00000"/>
                </a:solidFill>
              </a:rPr>
              <a:t>المونة</a:t>
            </a:r>
            <a:r>
              <a:rPr lang="en-US" sz="2000" b="1" u="sng" dirty="0" smtClean="0">
                <a:solidFill>
                  <a:srgbClr val="C00000"/>
                </a:solidFill>
              </a:rPr>
              <a:t>:</a:t>
            </a:r>
            <a:endParaRPr lang="ar-SA" sz="2000" b="1" u="sng" dirty="0" smtClean="0">
              <a:solidFill>
                <a:srgbClr val="C00000"/>
              </a:solidFill>
            </a:endParaRPr>
          </a:p>
          <a:p>
            <a:pPr lvl="1" algn="r" rtl="1">
              <a:buFont typeface="Arial" pitchFamily="34" charset="0"/>
              <a:buChar char="•"/>
            </a:pPr>
            <a:r>
              <a:rPr lang="ar-SA" sz="1800" b="1" dirty="0" smtClean="0"/>
              <a:t>ربط جميع قوالب الطوب وجعلها كتله متماسكة</a:t>
            </a:r>
          </a:p>
          <a:p>
            <a:pPr lvl="1" algn="r" rtl="1">
              <a:buFont typeface="Arial" pitchFamily="34" charset="0"/>
              <a:buChar char="•"/>
            </a:pPr>
            <a:r>
              <a:rPr lang="ar-SA" sz="1800" b="1" dirty="0" smtClean="0"/>
              <a:t>توزيع</a:t>
            </a:r>
            <a:r>
              <a:rPr lang="en-US" sz="1800" b="1" dirty="0" smtClean="0"/>
              <a:t> </a:t>
            </a:r>
            <a:r>
              <a:rPr lang="ar-SA" sz="1800" b="1" dirty="0" smtClean="0"/>
              <a:t>الأحمال الواقعة على الحائط</a:t>
            </a:r>
          </a:p>
          <a:p>
            <a:pPr lvl="1" algn="r" rtl="1">
              <a:buFont typeface="Arial" pitchFamily="34" charset="0"/>
              <a:buChar char="•"/>
            </a:pPr>
            <a:r>
              <a:rPr lang="ar-SA" sz="1800" b="1" dirty="0" smtClean="0"/>
              <a:t>تعمل كمادة عازلة للصوت والحرارة والرطوبة من خارج</a:t>
            </a:r>
            <a:r>
              <a:rPr lang="en-US" sz="1800" b="1" dirty="0" smtClean="0"/>
              <a:t> </a:t>
            </a:r>
            <a:r>
              <a:rPr lang="ar-SA" sz="1800" b="1" dirty="0" smtClean="0"/>
              <a:t>الى داخل المبنى</a:t>
            </a:r>
            <a:endParaRPr lang="en-US" sz="1800" b="1" dirty="0" smtClean="0"/>
          </a:p>
          <a:p>
            <a:pPr algn="r" rtl="1"/>
            <a:r>
              <a:rPr lang="ar-SA" sz="1800" b="1" dirty="0" smtClean="0"/>
              <a:t> </a:t>
            </a:r>
            <a:r>
              <a:rPr lang="en-US" sz="1800" b="1" dirty="0" smtClean="0"/>
              <a:t/>
            </a:r>
            <a:br>
              <a:rPr lang="en-US" sz="1800" b="1" dirty="0" smtClean="0"/>
            </a:br>
            <a:endParaRPr lang="en-US" sz="1800" b="1" dirty="0"/>
          </a:p>
        </p:txBody>
      </p:sp>
      <p:sp>
        <p:nvSpPr>
          <p:cNvPr id="10" name="TextBox 9"/>
          <p:cNvSpPr txBox="1"/>
          <p:nvPr/>
        </p:nvSpPr>
        <p:spPr>
          <a:xfrm>
            <a:off x="8614048" y="1632248"/>
            <a:ext cx="4187552" cy="2000548"/>
          </a:xfrm>
          <a:prstGeom prst="rect">
            <a:avLst/>
          </a:prstGeom>
          <a:noFill/>
        </p:spPr>
        <p:txBody>
          <a:bodyPr wrap="square" rtlCol="0">
            <a:spAutoFit/>
          </a:bodyPr>
          <a:lstStyle/>
          <a:p>
            <a:pPr algn="r" rtl="1">
              <a:spcBef>
                <a:spcPct val="50000"/>
              </a:spcBef>
            </a:pPr>
            <a:r>
              <a:rPr lang="ar-EG" sz="2000" b="1" u="sng" dirty="0" smtClean="0">
                <a:solidFill>
                  <a:srgbClr val="C00000"/>
                </a:solidFill>
              </a:rPr>
              <a:t>* </a:t>
            </a:r>
            <a:r>
              <a:rPr lang="ar-SA" sz="2000" b="1" u="sng" dirty="0" smtClean="0">
                <a:solidFill>
                  <a:srgbClr val="C00000"/>
                </a:solidFill>
              </a:rPr>
              <a:t>نسبة </a:t>
            </a:r>
            <a:r>
              <a:rPr lang="ar-SA" sz="2000" b="1" u="sng" dirty="0" smtClean="0">
                <a:solidFill>
                  <a:srgbClr val="C00000"/>
                </a:solidFill>
              </a:rPr>
              <a:t>المونة:-</a:t>
            </a:r>
          </a:p>
          <a:p>
            <a:pPr marL="800100" lvl="1" indent="-342900" algn="r" rtl="1">
              <a:spcBef>
                <a:spcPct val="50000"/>
              </a:spcBef>
            </a:pPr>
            <a:r>
              <a:rPr lang="ar-SA" sz="1800" b="1" dirty="0" smtClean="0"/>
              <a:t>1-الحائط سمك طوبة(250-300كجم أسمنت)للمتر المكعب رمل</a:t>
            </a:r>
          </a:p>
          <a:p>
            <a:pPr marL="800100" lvl="1" indent="-342900" algn="r" rtl="1">
              <a:spcBef>
                <a:spcPct val="50000"/>
              </a:spcBef>
            </a:pPr>
            <a:r>
              <a:rPr lang="ar-EG" sz="1800" b="1" dirty="0" smtClean="0"/>
              <a:t>2</a:t>
            </a:r>
            <a:r>
              <a:rPr lang="ar-SA" sz="1800" b="1" dirty="0" smtClean="0"/>
              <a:t>-الحائط </a:t>
            </a:r>
            <a:r>
              <a:rPr lang="ar-SA" sz="1800" b="1" dirty="0" smtClean="0"/>
              <a:t>سمك نصف طوبة(300-350كجم أسمنت</a:t>
            </a:r>
            <a:endParaRPr lang="en-US" sz="1800" b="1" dirty="0" smtClean="0"/>
          </a:p>
          <a:p>
            <a:pPr algn="r"/>
            <a:endParaRPr lang="en-US" sz="1400" b="1" dirty="0"/>
          </a:p>
        </p:txBody>
      </p:sp>
      <p:sp>
        <p:nvSpPr>
          <p:cNvPr id="13" name="TextBox 12"/>
          <p:cNvSpPr txBox="1"/>
          <p:nvPr/>
        </p:nvSpPr>
        <p:spPr>
          <a:xfrm>
            <a:off x="7040960" y="3432448"/>
            <a:ext cx="5760640" cy="461665"/>
          </a:xfrm>
          <a:prstGeom prst="rect">
            <a:avLst/>
          </a:prstGeom>
          <a:noFill/>
        </p:spPr>
        <p:txBody>
          <a:bodyPr wrap="square" rtlCol="1">
            <a:spAutoFit/>
          </a:bodyPr>
          <a:lstStyle/>
          <a:p>
            <a:r>
              <a:rPr lang="ar-EG" sz="2400" b="1" u="sng" dirty="0" smtClean="0">
                <a:solidFill>
                  <a:srgbClr val="C00000"/>
                </a:solidFill>
                <a:effectLst>
                  <a:outerShdw blurRad="38100" dist="38100" dir="2700000" algn="tl">
                    <a:srgbClr val="000000">
                      <a:alpha val="43137"/>
                    </a:srgbClr>
                  </a:outerShdw>
                </a:effectLst>
              </a:rPr>
              <a:t>سابعا: االبناء بالأحجار:.</a:t>
            </a:r>
            <a:endParaRPr lang="ar-EG" sz="2400" b="1" u="sng" dirty="0">
              <a:solidFill>
                <a:srgbClr val="C00000"/>
              </a:solidFill>
              <a:effectLst>
                <a:outerShdw blurRad="38100" dist="38100" dir="2700000" algn="tl">
                  <a:srgbClr val="000000">
                    <a:alpha val="43137"/>
                  </a:srgbClr>
                </a:outerShdw>
              </a:effectLst>
            </a:endParaRPr>
          </a:p>
        </p:txBody>
      </p:sp>
      <p:sp>
        <p:nvSpPr>
          <p:cNvPr id="15" name="Text Box 8"/>
          <p:cNvSpPr txBox="1">
            <a:spLocks noChangeArrowheads="1"/>
          </p:cNvSpPr>
          <p:nvPr/>
        </p:nvSpPr>
        <p:spPr bwMode="auto">
          <a:xfrm>
            <a:off x="7086600" y="3936504"/>
            <a:ext cx="5715000" cy="2308324"/>
          </a:xfrm>
          <a:prstGeom prst="rect">
            <a:avLst/>
          </a:prstGeom>
          <a:noFill/>
          <a:ln w="9525">
            <a:noFill/>
            <a:miter lim="800000"/>
            <a:headEnd/>
            <a:tailEnd/>
          </a:ln>
        </p:spPr>
        <p:txBody>
          <a:bodyPr wrap="square">
            <a:spAutoFit/>
          </a:bodyPr>
          <a:lstStyle/>
          <a:p>
            <a:pPr algn="r" rtl="1">
              <a:spcBef>
                <a:spcPct val="50000"/>
              </a:spcBef>
              <a:buFont typeface="Arial" pitchFamily="34" charset="0"/>
              <a:buChar char="•"/>
            </a:pPr>
            <a:r>
              <a:rPr lang="ar-SA" sz="1800" b="1" dirty="0" smtClean="0">
                <a:solidFill>
                  <a:srgbClr val="000000"/>
                </a:solidFill>
              </a:rPr>
              <a:t> </a:t>
            </a:r>
            <a:r>
              <a:rPr lang="en-US" sz="1800" b="1" dirty="0" err="1" smtClean="0">
                <a:solidFill>
                  <a:srgbClr val="000000"/>
                </a:solidFill>
              </a:rPr>
              <a:t>تنقسم</a:t>
            </a:r>
            <a:r>
              <a:rPr lang="en-US" sz="1800" b="1" dirty="0" smtClean="0">
                <a:solidFill>
                  <a:srgbClr val="000000"/>
                </a:solidFill>
              </a:rPr>
              <a:t> </a:t>
            </a:r>
            <a:r>
              <a:rPr lang="en-US" sz="1800" b="1" dirty="0" err="1">
                <a:solidFill>
                  <a:srgbClr val="000000"/>
                </a:solidFill>
              </a:rPr>
              <a:t>الأحجار</a:t>
            </a:r>
            <a:r>
              <a:rPr lang="en-US" sz="1800" b="1" dirty="0">
                <a:solidFill>
                  <a:srgbClr val="000000"/>
                </a:solidFill>
              </a:rPr>
              <a:t> </a:t>
            </a:r>
            <a:r>
              <a:rPr lang="en-US" sz="1800" b="1" dirty="0" err="1">
                <a:solidFill>
                  <a:srgbClr val="000000"/>
                </a:solidFill>
              </a:rPr>
              <a:t>من</a:t>
            </a:r>
            <a:r>
              <a:rPr lang="en-US" sz="1800" b="1" dirty="0">
                <a:solidFill>
                  <a:srgbClr val="000000"/>
                </a:solidFill>
              </a:rPr>
              <a:t> </a:t>
            </a:r>
            <a:r>
              <a:rPr lang="en-US" sz="1800" b="1" dirty="0" err="1">
                <a:solidFill>
                  <a:srgbClr val="000000"/>
                </a:solidFill>
              </a:rPr>
              <a:t>ناحية</a:t>
            </a:r>
            <a:r>
              <a:rPr lang="en-US" sz="1800" b="1" dirty="0">
                <a:solidFill>
                  <a:srgbClr val="000000"/>
                </a:solidFill>
              </a:rPr>
              <a:t> </a:t>
            </a:r>
            <a:r>
              <a:rPr lang="en-US" sz="1800" b="1" dirty="0" err="1">
                <a:solidFill>
                  <a:srgbClr val="000000"/>
                </a:solidFill>
              </a:rPr>
              <a:t>تكويناتها</a:t>
            </a:r>
            <a:r>
              <a:rPr lang="en-US" sz="1800" b="1" dirty="0">
                <a:solidFill>
                  <a:srgbClr val="000000"/>
                </a:solidFill>
              </a:rPr>
              <a:t> </a:t>
            </a:r>
            <a:r>
              <a:rPr lang="en-US" sz="1800" b="1" dirty="0" err="1">
                <a:solidFill>
                  <a:srgbClr val="000000"/>
                </a:solidFill>
              </a:rPr>
              <a:t>إلى</a:t>
            </a:r>
            <a:r>
              <a:rPr lang="en-US" sz="1800" b="1" dirty="0">
                <a:solidFill>
                  <a:srgbClr val="000000"/>
                </a:solidFill>
              </a:rPr>
              <a:t> </a:t>
            </a:r>
            <a:r>
              <a:rPr lang="en-US" sz="1800" b="1" dirty="0" err="1">
                <a:solidFill>
                  <a:srgbClr val="000000"/>
                </a:solidFill>
              </a:rPr>
              <a:t>احجار</a:t>
            </a:r>
            <a:r>
              <a:rPr lang="en-US" sz="1800" b="1" dirty="0">
                <a:solidFill>
                  <a:srgbClr val="000000"/>
                </a:solidFill>
              </a:rPr>
              <a:t> </a:t>
            </a:r>
            <a:r>
              <a:rPr lang="en-US" sz="1800" b="1" dirty="0" err="1">
                <a:solidFill>
                  <a:srgbClr val="000000"/>
                </a:solidFill>
              </a:rPr>
              <a:t>اصلها</a:t>
            </a:r>
            <a:r>
              <a:rPr lang="en-US" sz="1800" b="1" dirty="0">
                <a:solidFill>
                  <a:srgbClr val="000000"/>
                </a:solidFill>
              </a:rPr>
              <a:t> </a:t>
            </a:r>
            <a:r>
              <a:rPr lang="en-US" sz="1800" b="1" dirty="0" err="1">
                <a:solidFill>
                  <a:srgbClr val="000000"/>
                </a:solidFill>
              </a:rPr>
              <a:t>ناري</a:t>
            </a:r>
            <a:r>
              <a:rPr lang="en-US" sz="1800" b="1" dirty="0">
                <a:solidFill>
                  <a:srgbClr val="000000"/>
                </a:solidFill>
              </a:rPr>
              <a:t> </a:t>
            </a:r>
            <a:r>
              <a:rPr lang="en-US" sz="1800" b="1" dirty="0" err="1">
                <a:solidFill>
                  <a:srgbClr val="000000"/>
                </a:solidFill>
              </a:rPr>
              <a:t>مثل</a:t>
            </a:r>
            <a:r>
              <a:rPr lang="en-US" sz="1800" b="1" dirty="0">
                <a:solidFill>
                  <a:srgbClr val="000000"/>
                </a:solidFill>
              </a:rPr>
              <a:t> </a:t>
            </a:r>
            <a:r>
              <a:rPr lang="ar-SA" sz="1800" b="1" dirty="0">
                <a:solidFill>
                  <a:srgbClr val="000000"/>
                </a:solidFill>
              </a:rPr>
              <a:t>الجرانيت والبازلت</a:t>
            </a:r>
            <a:r>
              <a:rPr lang="en-US" sz="1800" b="1" dirty="0">
                <a:solidFill>
                  <a:srgbClr val="000000"/>
                </a:solidFill>
              </a:rPr>
              <a:t> </a:t>
            </a:r>
            <a:r>
              <a:rPr lang="en-US" sz="1800" b="1" dirty="0" err="1">
                <a:solidFill>
                  <a:srgbClr val="000000"/>
                </a:solidFill>
              </a:rPr>
              <a:t>او</a:t>
            </a:r>
            <a:r>
              <a:rPr lang="en-US" sz="1800" b="1" dirty="0">
                <a:solidFill>
                  <a:srgbClr val="000000"/>
                </a:solidFill>
              </a:rPr>
              <a:t> </a:t>
            </a:r>
            <a:r>
              <a:rPr lang="ar-SA" sz="1800" b="1" dirty="0">
                <a:solidFill>
                  <a:srgbClr val="000000"/>
                </a:solidFill>
              </a:rPr>
              <a:t>الرسوبى </a:t>
            </a:r>
            <a:r>
              <a:rPr lang="en-US" sz="1800" b="1" dirty="0" err="1">
                <a:solidFill>
                  <a:srgbClr val="000000"/>
                </a:solidFill>
              </a:rPr>
              <a:t>مثل</a:t>
            </a:r>
            <a:r>
              <a:rPr lang="en-US" sz="1800" b="1" dirty="0">
                <a:solidFill>
                  <a:srgbClr val="000000"/>
                </a:solidFill>
              </a:rPr>
              <a:t> </a:t>
            </a:r>
            <a:r>
              <a:rPr lang="ar-SA" sz="1800" b="1" dirty="0">
                <a:solidFill>
                  <a:srgbClr val="000000"/>
                </a:solidFill>
              </a:rPr>
              <a:t>الحجر الجيرى والحجر الرملى </a:t>
            </a:r>
            <a:r>
              <a:rPr lang="en-US" sz="1800" b="1" dirty="0">
                <a:solidFill>
                  <a:srgbClr val="000000"/>
                </a:solidFill>
              </a:rPr>
              <a:t> </a:t>
            </a:r>
            <a:r>
              <a:rPr lang="en-US" sz="1800" b="1" dirty="0" err="1">
                <a:solidFill>
                  <a:srgbClr val="000000"/>
                </a:solidFill>
              </a:rPr>
              <a:t>او</a:t>
            </a:r>
            <a:r>
              <a:rPr lang="en-US" sz="1800" b="1" dirty="0">
                <a:solidFill>
                  <a:srgbClr val="000000"/>
                </a:solidFill>
              </a:rPr>
              <a:t> </a:t>
            </a:r>
            <a:r>
              <a:rPr lang="ar-SA" sz="1800" b="1" dirty="0">
                <a:solidFill>
                  <a:srgbClr val="000000"/>
                </a:solidFill>
              </a:rPr>
              <a:t>الحجر المتحول </a:t>
            </a:r>
            <a:r>
              <a:rPr lang="en-US" sz="1800" b="1" dirty="0">
                <a:solidFill>
                  <a:srgbClr val="000000"/>
                </a:solidFill>
              </a:rPr>
              <a:t> </a:t>
            </a:r>
            <a:r>
              <a:rPr lang="en-US" sz="1800" b="1" dirty="0" err="1">
                <a:solidFill>
                  <a:srgbClr val="000000"/>
                </a:solidFill>
              </a:rPr>
              <a:t>مثل</a:t>
            </a:r>
            <a:r>
              <a:rPr lang="en-US" sz="1800" b="1" dirty="0">
                <a:solidFill>
                  <a:srgbClr val="000000"/>
                </a:solidFill>
              </a:rPr>
              <a:t> </a:t>
            </a:r>
            <a:r>
              <a:rPr lang="ar-SA" sz="1800" b="1" dirty="0">
                <a:solidFill>
                  <a:srgbClr val="000000"/>
                </a:solidFill>
              </a:rPr>
              <a:t>الرخام والإردواز </a:t>
            </a:r>
            <a:r>
              <a:rPr lang="en-US" sz="1800" b="1" dirty="0">
                <a:solidFill>
                  <a:srgbClr val="000000"/>
                </a:solidFill>
              </a:rPr>
              <a:t>. </a:t>
            </a:r>
            <a:r>
              <a:rPr lang="en-US" sz="1800" b="1" dirty="0" err="1">
                <a:solidFill>
                  <a:srgbClr val="000000"/>
                </a:solidFill>
              </a:rPr>
              <a:t>وتتميز</a:t>
            </a:r>
            <a:r>
              <a:rPr lang="en-US" sz="1800" b="1" dirty="0">
                <a:solidFill>
                  <a:srgbClr val="000000"/>
                </a:solidFill>
              </a:rPr>
              <a:t> </a:t>
            </a:r>
            <a:r>
              <a:rPr lang="ar-SA" sz="1800" b="1" dirty="0">
                <a:solidFill>
                  <a:srgbClr val="000000"/>
                </a:solidFill>
              </a:rPr>
              <a:t>الصخور الرسوبيه </a:t>
            </a:r>
            <a:r>
              <a:rPr lang="en-US" sz="1800" b="1" dirty="0">
                <a:solidFill>
                  <a:srgbClr val="000000"/>
                </a:solidFill>
              </a:rPr>
              <a:t> </a:t>
            </a:r>
            <a:r>
              <a:rPr lang="en-US" sz="1800" b="1" dirty="0" err="1">
                <a:solidFill>
                  <a:srgbClr val="000000"/>
                </a:solidFill>
              </a:rPr>
              <a:t>بوضوح</a:t>
            </a:r>
            <a:r>
              <a:rPr lang="en-US" sz="1800" b="1" dirty="0">
                <a:solidFill>
                  <a:srgbClr val="000000"/>
                </a:solidFill>
              </a:rPr>
              <a:t> </a:t>
            </a:r>
            <a:r>
              <a:rPr lang="en-US" sz="1800" b="1" dirty="0" err="1">
                <a:solidFill>
                  <a:srgbClr val="000000"/>
                </a:solidFill>
              </a:rPr>
              <a:t>طبقات</a:t>
            </a:r>
            <a:r>
              <a:rPr lang="en-US" sz="1800" b="1" dirty="0">
                <a:solidFill>
                  <a:srgbClr val="000000"/>
                </a:solidFill>
              </a:rPr>
              <a:t> </a:t>
            </a:r>
            <a:r>
              <a:rPr lang="en-US" sz="1800" b="1" dirty="0" err="1">
                <a:solidFill>
                  <a:srgbClr val="000000"/>
                </a:solidFill>
              </a:rPr>
              <a:t>التكوين</a:t>
            </a:r>
            <a:r>
              <a:rPr lang="en-US" sz="1800" b="1" dirty="0">
                <a:solidFill>
                  <a:srgbClr val="000000"/>
                </a:solidFill>
              </a:rPr>
              <a:t> </a:t>
            </a:r>
            <a:r>
              <a:rPr lang="en-US" sz="1800" b="1" dirty="0" err="1">
                <a:solidFill>
                  <a:srgbClr val="000000"/>
                </a:solidFill>
              </a:rPr>
              <a:t>او</a:t>
            </a:r>
            <a:r>
              <a:rPr lang="en-US" sz="1800" b="1" dirty="0">
                <a:solidFill>
                  <a:srgbClr val="000000"/>
                </a:solidFill>
              </a:rPr>
              <a:t> </a:t>
            </a:r>
            <a:r>
              <a:rPr lang="en-US" sz="1800" b="1" dirty="0" err="1">
                <a:solidFill>
                  <a:srgbClr val="000000"/>
                </a:solidFill>
              </a:rPr>
              <a:t>المرقد</a:t>
            </a:r>
            <a:r>
              <a:rPr lang="en-US" sz="1800" b="1" dirty="0">
                <a:solidFill>
                  <a:srgbClr val="000000"/>
                </a:solidFill>
              </a:rPr>
              <a:t> </a:t>
            </a:r>
            <a:r>
              <a:rPr lang="en-US" sz="1800" b="1" dirty="0" err="1">
                <a:solidFill>
                  <a:srgbClr val="000000"/>
                </a:solidFill>
              </a:rPr>
              <a:t>الطبيعية</a:t>
            </a:r>
            <a:r>
              <a:rPr lang="en-US" sz="1800" b="1" dirty="0">
                <a:solidFill>
                  <a:srgbClr val="000000"/>
                </a:solidFill>
              </a:rPr>
              <a:t> </a:t>
            </a:r>
            <a:r>
              <a:rPr lang="en-US" sz="1800" b="1" dirty="0" err="1">
                <a:solidFill>
                  <a:srgbClr val="000000"/>
                </a:solidFill>
              </a:rPr>
              <a:t>للاحجار</a:t>
            </a:r>
            <a:r>
              <a:rPr lang="en-US" sz="1800" b="1" dirty="0">
                <a:solidFill>
                  <a:srgbClr val="000000"/>
                </a:solidFill>
              </a:rPr>
              <a:t> </a:t>
            </a:r>
            <a:r>
              <a:rPr lang="en-US" sz="1800" b="1" dirty="0" err="1">
                <a:solidFill>
                  <a:srgbClr val="000000"/>
                </a:solidFill>
              </a:rPr>
              <a:t>وتتوقف</a:t>
            </a:r>
            <a:r>
              <a:rPr lang="en-US" sz="1800" b="1" dirty="0">
                <a:solidFill>
                  <a:srgbClr val="000000"/>
                </a:solidFill>
              </a:rPr>
              <a:t> </a:t>
            </a:r>
            <a:r>
              <a:rPr lang="en-US" sz="1800" b="1" dirty="0" err="1">
                <a:solidFill>
                  <a:srgbClr val="000000"/>
                </a:solidFill>
              </a:rPr>
              <a:t>مقاومة</a:t>
            </a:r>
            <a:r>
              <a:rPr lang="en-US" sz="1800" b="1" dirty="0">
                <a:solidFill>
                  <a:srgbClr val="000000"/>
                </a:solidFill>
              </a:rPr>
              <a:t> </a:t>
            </a:r>
            <a:r>
              <a:rPr lang="ar-SA" sz="1800" b="1" dirty="0">
                <a:solidFill>
                  <a:srgbClr val="000000"/>
                </a:solidFill>
              </a:rPr>
              <a:t>الحجر الجيرى</a:t>
            </a:r>
            <a:r>
              <a:rPr lang="en-US" sz="1800" b="1" dirty="0">
                <a:solidFill>
                  <a:srgbClr val="000000"/>
                </a:solidFill>
              </a:rPr>
              <a:t> </a:t>
            </a:r>
            <a:r>
              <a:rPr lang="en-US" sz="1800" b="1" dirty="0" err="1">
                <a:solidFill>
                  <a:srgbClr val="000000"/>
                </a:solidFill>
              </a:rPr>
              <a:t>على</a:t>
            </a:r>
            <a:r>
              <a:rPr lang="en-US" sz="1800" b="1" dirty="0">
                <a:solidFill>
                  <a:srgbClr val="000000"/>
                </a:solidFill>
              </a:rPr>
              <a:t> </a:t>
            </a:r>
            <a:r>
              <a:rPr lang="en-US" sz="1800" b="1" dirty="0" err="1">
                <a:solidFill>
                  <a:srgbClr val="000000"/>
                </a:solidFill>
              </a:rPr>
              <a:t>درجة</a:t>
            </a:r>
            <a:r>
              <a:rPr lang="en-US" sz="1800" b="1" dirty="0">
                <a:solidFill>
                  <a:srgbClr val="000000"/>
                </a:solidFill>
              </a:rPr>
              <a:t> </a:t>
            </a:r>
            <a:r>
              <a:rPr lang="en-US" sz="1800" b="1" dirty="0" err="1">
                <a:solidFill>
                  <a:srgbClr val="000000"/>
                </a:solidFill>
              </a:rPr>
              <a:t>اندماجه</a:t>
            </a:r>
            <a:r>
              <a:rPr lang="en-US" sz="1800" b="1" dirty="0">
                <a:solidFill>
                  <a:srgbClr val="000000"/>
                </a:solidFill>
              </a:rPr>
              <a:t> </a:t>
            </a:r>
            <a:r>
              <a:rPr lang="en-US" sz="1800" b="1" dirty="0" err="1">
                <a:solidFill>
                  <a:srgbClr val="000000"/>
                </a:solidFill>
              </a:rPr>
              <a:t>الداخلي</a:t>
            </a:r>
            <a:r>
              <a:rPr lang="en-US" sz="1800" b="1" dirty="0">
                <a:solidFill>
                  <a:srgbClr val="000000"/>
                </a:solidFill>
              </a:rPr>
              <a:t> </a:t>
            </a:r>
            <a:r>
              <a:rPr lang="en-US" sz="1800" b="1" dirty="0" err="1">
                <a:solidFill>
                  <a:srgbClr val="000000"/>
                </a:solidFill>
              </a:rPr>
              <a:t>فكلما</a:t>
            </a:r>
            <a:r>
              <a:rPr lang="en-US" sz="1800" b="1" dirty="0">
                <a:solidFill>
                  <a:srgbClr val="000000"/>
                </a:solidFill>
              </a:rPr>
              <a:t> </a:t>
            </a:r>
            <a:r>
              <a:rPr lang="en-US" sz="1800" b="1" dirty="0" err="1">
                <a:solidFill>
                  <a:srgbClr val="000000"/>
                </a:solidFill>
              </a:rPr>
              <a:t>زاد</a:t>
            </a:r>
            <a:r>
              <a:rPr lang="en-US" sz="1800" b="1" dirty="0">
                <a:solidFill>
                  <a:srgbClr val="000000"/>
                </a:solidFill>
              </a:rPr>
              <a:t> </a:t>
            </a:r>
            <a:r>
              <a:rPr lang="ar-SA" sz="1800" b="1" dirty="0">
                <a:solidFill>
                  <a:srgbClr val="000000"/>
                </a:solidFill>
              </a:rPr>
              <a:t>وزنه النوعى</a:t>
            </a:r>
            <a:r>
              <a:rPr lang="en-US" sz="1800" b="1" dirty="0">
                <a:solidFill>
                  <a:srgbClr val="000000"/>
                </a:solidFill>
              </a:rPr>
              <a:t> </a:t>
            </a:r>
            <a:r>
              <a:rPr lang="en-US" sz="1800" b="1" dirty="0" err="1">
                <a:solidFill>
                  <a:srgbClr val="000000"/>
                </a:solidFill>
              </a:rPr>
              <a:t>كلما</a:t>
            </a:r>
            <a:r>
              <a:rPr lang="en-US" sz="1800" b="1" dirty="0">
                <a:solidFill>
                  <a:srgbClr val="000000"/>
                </a:solidFill>
              </a:rPr>
              <a:t> </a:t>
            </a:r>
            <a:r>
              <a:rPr lang="en-US" sz="1800" b="1" dirty="0" err="1">
                <a:solidFill>
                  <a:srgbClr val="000000"/>
                </a:solidFill>
              </a:rPr>
              <a:t>زاد</a:t>
            </a:r>
            <a:r>
              <a:rPr lang="en-US" sz="1800" b="1" dirty="0">
                <a:solidFill>
                  <a:srgbClr val="000000"/>
                </a:solidFill>
              </a:rPr>
              <a:t> </a:t>
            </a:r>
            <a:r>
              <a:rPr lang="en-US" sz="1800" b="1" dirty="0" err="1">
                <a:solidFill>
                  <a:srgbClr val="000000"/>
                </a:solidFill>
              </a:rPr>
              <a:t>مقاومته</a:t>
            </a:r>
            <a:r>
              <a:rPr lang="en-US" sz="1800" b="1" dirty="0">
                <a:solidFill>
                  <a:srgbClr val="000000"/>
                </a:solidFill>
              </a:rPr>
              <a:t> </a:t>
            </a:r>
            <a:r>
              <a:rPr lang="ar-SA" sz="1800" b="1" dirty="0">
                <a:solidFill>
                  <a:srgbClr val="000000"/>
                </a:solidFill>
              </a:rPr>
              <a:t>الألومينا </a:t>
            </a:r>
            <a:r>
              <a:rPr lang="en-US" sz="1800" b="1" dirty="0">
                <a:solidFill>
                  <a:srgbClr val="000000"/>
                </a:solidFill>
              </a:rPr>
              <a:t>. </a:t>
            </a:r>
            <a:r>
              <a:rPr lang="en-US" sz="1800" b="1" dirty="0" err="1">
                <a:solidFill>
                  <a:srgbClr val="000000"/>
                </a:solidFill>
              </a:rPr>
              <a:t>وتتوقف</a:t>
            </a:r>
            <a:r>
              <a:rPr lang="en-US" sz="1800" b="1" dirty="0">
                <a:solidFill>
                  <a:srgbClr val="000000"/>
                </a:solidFill>
              </a:rPr>
              <a:t> </a:t>
            </a:r>
            <a:r>
              <a:rPr lang="en-US" sz="1800" b="1" dirty="0" err="1">
                <a:solidFill>
                  <a:srgbClr val="000000"/>
                </a:solidFill>
              </a:rPr>
              <a:t>مقاومة</a:t>
            </a:r>
            <a:r>
              <a:rPr lang="en-US" sz="1800" b="1" dirty="0">
                <a:solidFill>
                  <a:srgbClr val="000000"/>
                </a:solidFill>
              </a:rPr>
              <a:t> </a:t>
            </a:r>
            <a:r>
              <a:rPr lang="en-US" sz="1800" b="1" dirty="0" err="1">
                <a:solidFill>
                  <a:srgbClr val="000000"/>
                </a:solidFill>
              </a:rPr>
              <a:t>الحجر</a:t>
            </a:r>
            <a:r>
              <a:rPr lang="en-US" sz="1800" b="1" dirty="0">
                <a:solidFill>
                  <a:srgbClr val="000000"/>
                </a:solidFill>
              </a:rPr>
              <a:t> </a:t>
            </a:r>
            <a:r>
              <a:rPr lang="en-US" sz="1800" b="1" dirty="0" err="1">
                <a:solidFill>
                  <a:srgbClr val="000000"/>
                </a:solidFill>
              </a:rPr>
              <a:t>الرملي</a:t>
            </a:r>
            <a:r>
              <a:rPr lang="en-US" sz="1800" b="1" dirty="0">
                <a:solidFill>
                  <a:srgbClr val="000000"/>
                </a:solidFill>
              </a:rPr>
              <a:t> </a:t>
            </a:r>
            <a:r>
              <a:rPr lang="en-US" sz="1800" b="1" dirty="0" err="1">
                <a:solidFill>
                  <a:srgbClr val="000000"/>
                </a:solidFill>
              </a:rPr>
              <a:t>على</a:t>
            </a:r>
            <a:r>
              <a:rPr lang="en-US" sz="1800" b="1" dirty="0">
                <a:solidFill>
                  <a:srgbClr val="000000"/>
                </a:solidFill>
              </a:rPr>
              <a:t> </a:t>
            </a:r>
            <a:r>
              <a:rPr lang="en-US" sz="1800" b="1" dirty="0" err="1">
                <a:solidFill>
                  <a:srgbClr val="000000"/>
                </a:solidFill>
              </a:rPr>
              <a:t>نوع</a:t>
            </a:r>
            <a:r>
              <a:rPr lang="en-US" sz="1800" b="1" dirty="0">
                <a:solidFill>
                  <a:srgbClr val="000000"/>
                </a:solidFill>
              </a:rPr>
              <a:t> </a:t>
            </a:r>
            <a:r>
              <a:rPr lang="en-US" sz="1800" b="1" dirty="0" err="1">
                <a:solidFill>
                  <a:srgbClr val="000000"/>
                </a:solidFill>
              </a:rPr>
              <a:t>المادة</a:t>
            </a:r>
            <a:r>
              <a:rPr lang="en-US" sz="1800" b="1" dirty="0">
                <a:solidFill>
                  <a:srgbClr val="000000"/>
                </a:solidFill>
              </a:rPr>
              <a:t> </a:t>
            </a:r>
            <a:r>
              <a:rPr lang="en-US" sz="1800" b="1" dirty="0" err="1">
                <a:solidFill>
                  <a:srgbClr val="000000"/>
                </a:solidFill>
              </a:rPr>
              <a:t>الرابطة</a:t>
            </a:r>
            <a:r>
              <a:rPr lang="en-US" sz="1800" b="1" dirty="0">
                <a:solidFill>
                  <a:srgbClr val="000000"/>
                </a:solidFill>
              </a:rPr>
              <a:t> </a:t>
            </a:r>
            <a:r>
              <a:rPr lang="en-US" sz="1800" b="1" dirty="0" err="1">
                <a:solidFill>
                  <a:srgbClr val="000000"/>
                </a:solidFill>
              </a:rPr>
              <a:t>له</a:t>
            </a:r>
            <a:r>
              <a:rPr lang="en-US" sz="1800" b="1" dirty="0">
                <a:solidFill>
                  <a:srgbClr val="000000"/>
                </a:solidFill>
              </a:rPr>
              <a:t> </a:t>
            </a:r>
            <a:r>
              <a:rPr lang="en-US" sz="1800" b="1" dirty="0" err="1">
                <a:solidFill>
                  <a:srgbClr val="000000"/>
                </a:solidFill>
              </a:rPr>
              <a:t>والتي</a:t>
            </a:r>
            <a:r>
              <a:rPr lang="en-US" sz="1800" b="1" dirty="0">
                <a:solidFill>
                  <a:srgbClr val="000000"/>
                </a:solidFill>
              </a:rPr>
              <a:t> </a:t>
            </a:r>
            <a:r>
              <a:rPr lang="en-US" sz="1800" b="1" dirty="0" err="1">
                <a:solidFill>
                  <a:srgbClr val="000000"/>
                </a:solidFill>
              </a:rPr>
              <a:t>تتكون</a:t>
            </a:r>
            <a:r>
              <a:rPr lang="en-US" sz="1800" b="1" dirty="0">
                <a:solidFill>
                  <a:srgbClr val="000000"/>
                </a:solidFill>
              </a:rPr>
              <a:t> </a:t>
            </a:r>
            <a:r>
              <a:rPr lang="en-US" sz="1800" b="1" dirty="0" err="1">
                <a:solidFill>
                  <a:srgbClr val="000000"/>
                </a:solidFill>
              </a:rPr>
              <a:t>من</a:t>
            </a:r>
            <a:r>
              <a:rPr lang="en-US" sz="1800" b="1" dirty="0">
                <a:solidFill>
                  <a:srgbClr val="000000"/>
                </a:solidFill>
              </a:rPr>
              <a:t> </a:t>
            </a:r>
            <a:r>
              <a:rPr lang="ar-SA" sz="1800" b="1" dirty="0">
                <a:solidFill>
                  <a:srgbClr val="000000"/>
                </a:solidFill>
              </a:rPr>
              <a:t>السليكا والألومينا والجير</a:t>
            </a:r>
            <a:r>
              <a:rPr lang="en-US" sz="1800" b="1" dirty="0">
                <a:solidFill>
                  <a:srgbClr val="000000"/>
                </a:solidFill>
              </a:rPr>
              <a:t> </a:t>
            </a:r>
            <a:r>
              <a:rPr lang="en-US" sz="1800" b="1" dirty="0" err="1">
                <a:solidFill>
                  <a:srgbClr val="000000"/>
                </a:solidFill>
              </a:rPr>
              <a:t>وكلما</a:t>
            </a:r>
            <a:r>
              <a:rPr lang="en-US" sz="1800" b="1" dirty="0">
                <a:solidFill>
                  <a:srgbClr val="000000"/>
                </a:solidFill>
              </a:rPr>
              <a:t> </a:t>
            </a:r>
            <a:r>
              <a:rPr lang="en-US" sz="1800" b="1" dirty="0" err="1">
                <a:solidFill>
                  <a:srgbClr val="000000"/>
                </a:solidFill>
              </a:rPr>
              <a:t>زادت</a:t>
            </a:r>
            <a:r>
              <a:rPr lang="en-US" sz="1800" b="1" dirty="0">
                <a:solidFill>
                  <a:srgbClr val="000000"/>
                </a:solidFill>
              </a:rPr>
              <a:t> </a:t>
            </a:r>
            <a:r>
              <a:rPr lang="en-US" sz="1800" b="1" dirty="0" err="1">
                <a:solidFill>
                  <a:srgbClr val="000000"/>
                </a:solidFill>
              </a:rPr>
              <a:t>نسبة</a:t>
            </a:r>
            <a:r>
              <a:rPr lang="en-US" sz="1800" b="1" dirty="0">
                <a:solidFill>
                  <a:srgbClr val="000000"/>
                </a:solidFill>
              </a:rPr>
              <a:t> </a:t>
            </a:r>
            <a:r>
              <a:rPr lang="ar-SA" sz="1800" b="1" dirty="0">
                <a:solidFill>
                  <a:srgbClr val="000000"/>
                </a:solidFill>
              </a:rPr>
              <a:t>السليكا</a:t>
            </a:r>
            <a:r>
              <a:rPr lang="en-US" sz="1800" b="1" dirty="0">
                <a:solidFill>
                  <a:srgbClr val="000000"/>
                </a:solidFill>
              </a:rPr>
              <a:t> </a:t>
            </a:r>
            <a:r>
              <a:rPr lang="en-US" sz="1800" b="1" dirty="0" err="1">
                <a:solidFill>
                  <a:srgbClr val="000000"/>
                </a:solidFill>
              </a:rPr>
              <a:t>في</a:t>
            </a:r>
            <a:r>
              <a:rPr lang="en-US" sz="1800" b="1" dirty="0">
                <a:solidFill>
                  <a:srgbClr val="000000"/>
                </a:solidFill>
              </a:rPr>
              <a:t> </a:t>
            </a:r>
            <a:r>
              <a:rPr lang="en-US" sz="1800" b="1" dirty="0" err="1">
                <a:solidFill>
                  <a:srgbClr val="000000"/>
                </a:solidFill>
              </a:rPr>
              <a:t>المادة</a:t>
            </a:r>
            <a:r>
              <a:rPr lang="en-US" sz="1800" b="1" dirty="0">
                <a:solidFill>
                  <a:srgbClr val="000000"/>
                </a:solidFill>
              </a:rPr>
              <a:t> </a:t>
            </a:r>
            <a:r>
              <a:rPr lang="en-US" sz="1800" b="1" dirty="0" err="1">
                <a:solidFill>
                  <a:srgbClr val="000000"/>
                </a:solidFill>
              </a:rPr>
              <a:t>الرابطة</a:t>
            </a:r>
            <a:r>
              <a:rPr lang="en-US" sz="1800" b="1" dirty="0">
                <a:solidFill>
                  <a:srgbClr val="000000"/>
                </a:solidFill>
              </a:rPr>
              <a:t> </a:t>
            </a:r>
            <a:r>
              <a:rPr lang="en-US" sz="1800" b="1" dirty="0" err="1">
                <a:solidFill>
                  <a:srgbClr val="000000"/>
                </a:solidFill>
              </a:rPr>
              <a:t>كلما</a:t>
            </a:r>
            <a:r>
              <a:rPr lang="en-US" sz="1800" b="1" dirty="0">
                <a:solidFill>
                  <a:srgbClr val="000000"/>
                </a:solidFill>
              </a:rPr>
              <a:t> </a:t>
            </a:r>
            <a:r>
              <a:rPr lang="en-US" sz="1800" b="1" dirty="0" err="1">
                <a:solidFill>
                  <a:srgbClr val="000000"/>
                </a:solidFill>
              </a:rPr>
              <a:t>كانت</a:t>
            </a:r>
            <a:r>
              <a:rPr lang="en-US" sz="1800" b="1" dirty="0">
                <a:solidFill>
                  <a:srgbClr val="000000"/>
                </a:solidFill>
              </a:rPr>
              <a:t> </a:t>
            </a:r>
            <a:r>
              <a:rPr lang="en-US" sz="1800" b="1" dirty="0" err="1">
                <a:solidFill>
                  <a:srgbClr val="000000"/>
                </a:solidFill>
              </a:rPr>
              <a:t>مقاومة</a:t>
            </a:r>
            <a:r>
              <a:rPr lang="en-US" sz="1800" b="1" dirty="0">
                <a:solidFill>
                  <a:srgbClr val="000000"/>
                </a:solidFill>
              </a:rPr>
              <a:t> </a:t>
            </a:r>
            <a:r>
              <a:rPr lang="en-US" sz="1800" b="1" dirty="0" err="1">
                <a:solidFill>
                  <a:srgbClr val="000000"/>
                </a:solidFill>
              </a:rPr>
              <a:t>الحجر</a:t>
            </a:r>
            <a:r>
              <a:rPr lang="en-US" sz="1800" b="1" dirty="0">
                <a:solidFill>
                  <a:srgbClr val="000000"/>
                </a:solidFill>
              </a:rPr>
              <a:t> </a:t>
            </a:r>
            <a:r>
              <a:rPr lang="en-US" sz="1800" b="1" dirty="0" err="1">
                <a:solidFill>
                  <a:srgbClr val="000000"/>
                </a:solidFill>
              </a:rPr>
              <a:t>الرملي</a:t>
            </a:r>
            <a:r>
              <a:rPr lang="en-US" sz="1800" b="1" dirty="0">
                <a:solidFill>
                  <a:srgbClr val="000000"/>
                </a:solidFill>
              </a:rPr>
              <a:t> </a:t>
            </a:r>
            <a:r>
              <a:rPr lang="en-US" sz="1800" b="1" dirty="0" err="1">
                <a:solidFill>
                  <a:srgbClr val="000000"/>
                </a:solidFill>
              </a:rPr>
              <a:t>عالية</a:t>
            </a:r>
            <a:r>
              <a:rPr lang="en-US" sz="1800" b="1" dirty="0">
                <a:solidFill>
                  <a:srgbClr val="000000"/>
                </a:solidFill>
              </a:rPr>
              <a:t> .</a:t>
            </a:r>
          </a:p>
        </p:txBody>
      </p:sp>
      <p:pic>
        <p:nvPicPr>
          <p:cNvPr id="16" name="Picture 15" descr="l_stons1.jpg"/>
          <p:cNvPicPr>
            <a:picLocks noChangeAspect="1"/>
          </p:cNvPicPr>
          <p:nvPr/>
        </p:nvPicPr>
        <p:blipFill>
          <a:blip r:embed="rId2" cstate="print"/>
          <a:stretch>
            <a:fillRect/>
          </a:stretch>
        </p:blipFill>
        <p:spPr>
          <a:xfrm>
            <a:off x="3664496" y="4296544"/>
            <a:ext cx="2362200" cy="17452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7" name="Picture 16" descr="l_stons2.jpg"/>
          <p:cNvPicPr>
            <a:picLocks noChangeAspect="1"/>
          </p:cNvPicPr>
          <p:nvPr/>
        </p:nvPicPr>
        <p:blipFill>
          <a:blip r:embed="rId3" cstate="print"/>
          <a:stretch>
            <a:fillRect/>
          </a:stretch>
        </p:blipFill>
        <p:spPr>
          <a:xfrm>
            <a:off x="1072208" y="4296544"/>
            <a:ext cx="2279312" cy="17478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9" name="Rectangle 2"/>
          <p:cNvSpPr txBox="1">
            <a:spLocks noChangeArrowheads="1"/>
          </p:cNvSpPr>
          <p:nvPr/>
        </p:nvSpPr>
        <p:spPr bwMode="auto">
          <a:xfrm>
            <a:off x="7048872" y="7176864"/>
            <a:ext cx="6629400" cy="2041525"/>
          </a:xfrm>
          <a:prstGeom prst="rect">
            <a:avLst/>
          </a:prstGeom>
          <a:noFill/>
          <a:ln w="9525">
            <a:noFill/>
            <a:miter lim="800000"/>
            <a:headEnd/>
            <a:tailEnd/>
          </a:ln>
        </p:spPr>
        <p:txBody>
          <a:bodyPr anchor="ctr"/>
          <a:lstStyle/>
          <a:p>
            <a:pPr marL="838200" indent="-838200" algn="r" rtl="1" eaLnBrk="0" hangingPunct="0">
              <a:defRPr/>
            </a:pPr>
            <a:r>
              <a:rPr lang="ar-SA" sz="1800" b="1" kern="0" dirty="0">
                <a:solidFill>
                  <a:srgbClr val="000000"/>
                </a:solidFill>
                <a:latin typeface="+mj-lt"/>
                <a:ea typeface="+mj-ea"/>
              </a:rPr>
              <a:t>                 1-  </a:t>
            </a:r>
            <a:r>
              <a:rPr lang="en-US" sz="1800" b="1" kern="0" dirty="0" err="1">
                <a:solidFill>
                  <a:srgbClr val="000000"/>
                </a:solidFill>
                <a:latin typeface="+mj-lt"/>
                <a:ea typeface="+mj-ea"/>
              </a:rPr>
              <a:t>المدماك</a:t>
            </a:r>
            <a:r>
              <a:rPr lang="en-US" sz="1800" b="1" kern="0" dirty="0">
                <a:solidFill>
                  <a:srgbClr val="000000"/>
                </a:solidFill>
                <a:latin typeface="+mj-lt"/>
                <a:ea typeface="+mj-ea"/>
              </a:rPr>
              <a:t>: </a:t>
            </a:r>
            <a:r>
              <a:rPr lang="en-US" sz="1800" b="1" kern="0" dirty="0" err="1">
                <a:solidFill>
                  <a:srgbClr val="000000"/>
                </a:solidFill>
                <a:latin typeface="+mj-lt"/>
                <a:ea typeface="+mj-ea"/>
              </a:rPr>
              <a:t>هو</a:t>
            </a:r>
            <a:r>
              <a:rPr lang="en-US" sz="1800" b="1" kern="0" dirty="0">
                <a:solidFill>
                  <a:srgbClr val="000000"/>
                </a:solidFill>
                <a:latin typeface="+mj-lt"/>
                <a:ea typeface="+mj-ea"/>
              </a:rPr>
              <a:t> </a:t>
            </a:r>
            <a:r>
              <a:rPr lang="en-US" sz="1800" b="1" kern="0" dirty="0" err="1">
                <a:solidFill>
                  <a:srgbClr val="000000"/>
                </a:solidFill>
                <a:latin typeface="+mj-lt"/>
                <a:ea typeface="+mj-ea"/>
              </a:rPr>
              <a:t>الطبقة</a:t>
            </a:r>
            <a:r>
              <a:rPr lang="en-US" sz="1800" b="1" kern="0" dirty="0">
                <a:solidFill>
                  <a:srgbClr val="000000"/>
                </a:solidFill>
                <a:latin typeface="+mj-lt"/>
                <a:ea typeface="+mj-ea"/>
              </a:rPr>
              <a:t> </a:t>
            </a:r>
            <a:r>
              <a:rPr lang="en-US" sz="1800" b="1" kern="0" dirty="0" err="1">
                <a:solidFill>
                  <a:srgbClr val="000000"/>
                </a:solidFill>
                <a:latin typeface="+mj-lt"/>
                <a:ea typeface="+mj-ea"/>
              </a:rPr>
              <a:t>الافقية</a:t>
            </a:r>
            <a:r>
              <a:rPr lang="en-US" sz="1800" b="1" kern="0" dirty="0">
                <a:solidFill>
                  <a:srgbClr val="000000"/>
                </a:solidFill>
                <a:latin typeface="+mj-lt"/>
                <a:ea typeface="+mj-ea"/>
              </a:rPr>
              <a:t> </a:t>
            </a:r>
            <a:r>
              <a:rPr lang="en-US" sz="1800" b="1" kern="0" dirty="0" err="1">
                <a:solidFill>
                  <a:srgbClr val="000000"/>
                </a:solidFill>
                <a:latin typeface="+mj-lt"/>
                <a:ea typeface="+mj-ea"/>
              </a:rPr>
              <a:t>المتكونة</a:t>
            </a:r>
            <a:r>
              <a:rPr lang="en-US" sz="1800" b="1" kern="0" dirty="0">
                <a:solidFill>
                  <a:srgbClr val="000000"/>
                </a:solidFill>
                <a:latin typeface="+mj-lt"/>
                <a:ea typeface="+mj-ea"/>
              </a:rPr>
              <a:t> </a:t>
            </a:r>
            <a:r>
              <a:rPr lang="en-US" sz="1800" b="1" kern="0" dirty="0" err="1">
                <a:solidFill>
                  <a:srgbClr val="000000"/>
                </a:solidFill>
                <a:latin typeface="+mj-lt"/>
                <a:ea typeface="+mj-ea"/>
              </a:rPr>
              <a:t>من</a:t>
            </a:r>
            <a:r>
              <a:rPr lang="en-US" sz="1800" b="1" kern="0" dirty="0">
                <a:solidFill>
                  <a:srgbClr val="000000"/>
                </a:solidFill>
                <a:latin typeface="+mj-lt"/>
                <a:ea typeface="+mj-ea"/>
              </a:rPr>
              <a:t> </a:t>
            </a:r>
            <a:r>
              <a:rPr lang="en-US" sz="1800" b="1" kern="0" dirty="0" err="1">
                <a:solidFill>
                  <a:srgbClr val="000000"/>
                </a:solidFill>
                <a:latin typeface="+mj-lt"/>
                <a:ea typeface="+mj-ea"/>
              </a:rPr>
              <a:t>الاحجار</a:t>
            </a:r>
            <a:r>
              <a:rPr lang="en-US" sz="1800" b="1" kern="0" dirty="0">
                <a:solidFill>
                  <a:srgbClr val="000000"/>
                </a:solidFill>
                <a:latin typeface="+mj-lt"/>
                <a:ea typeface="+mj-ea"/>
              </a:rPr>
              <a:t> </a:t>
            </a:r>
            <a:r>
              <a:rPr lang="en-US" sz="1800" b="1" kern="0" dirty="0" err="1">
                <a:solidFill>
                  <a:srgbClr val="000000"/>
                </a:solidFill>
                <a:latin typeface="+mj-lt"/>
                <a:ea typeface="+mj-ea"/>
              </a:rPr>
              <a:t>المرصوصة</a:t>
            </a:r>
            <a:r>
              <a:rPr lang="en-US" sz="1800" b="1" kern="0" dirty="0">
                <a:solidFill>
                  <a:srgbClr val="000000"/>
                </a:solidFill>
                <a:latin typeface="+mj-lt"/>
                <a:ea typeface="+mj-ea"/>
              </a:rPr>
              <a:t> </a:t>
            </a:r>
            <a:r>
              <a:rPr lang="en-US" sz="1800" b="1" kern="0" dirty="0" err="1">
                <a:solidFill>
                  <a:srgbClr val="000000"/>
                </a:solidFill>
                <a:latin typeface="+mj-lt"/>
                <a:ea typeface="+mj-ea"/>
              </a:rPr>
              <a:t>التي</a:t>
            </a:r>
            <a:r>
              <a:rPr lang="en-US" sz="1800" b="1" kern="0" dirty="0">
                <a:solidFill>
                  <a:srgbClr val="000000"/>
                </a:solidFill>
                <a:latin typeface="+mj-lt"/>
                <a:ea typeface="+mj-ea"/>
              </a:rPr>
              <a:t> </a:t>
            </a:r>
            <a:r>
              <a:rPr lang="en-US" sz="1800" b="1" kern="0" dirty="0" err="1">
                <a:solidFill>
                  <a:srgbClr val="000000"/>
                </a:solidFill>
                <a:latin typeface="+mj-lt"/>
                <a:ea typeface="+mj-ea"/>
              </a:rPr>
              <a:t>يجب</a:t>
            </a:r>
            <a:r>
              <a:rPr lang="en-US" sz="1800" b="1" kern="0" dirty="0">
                <a:solidFill>
                  <a:srgbClr val="000000"/>
                </a:solidFill>
                <a:latin typeface="+mj-lt"/>
                <a:ea typeface="+mj-ea"/>
              </a:rPr>
              <a:t> </a:t>
            </a:r>
            <a:r>
              <a:rPr lang="en-US" sz="1800" b="1" kern="0" dirty="0" err="1">
                <a:solidFill>
                  <a:srgbClr val="000000"/>
                </a:solidFill>
                <a:latin typeface="+mj-lt"/>
                <a:ea typeface="+mj-ea"/>
              </a:rPr>
              <a:t>ان</a:t>
            </a:r>
            <a:r>
              <a:rPr lang="en-US" sz="1800" b="1" kern="0" dirty="0">
                <a:solidFill>
                  <a:srgbClr val="000000"/>
                </a:solidFill>
                <a:latin typeface="+mj-lt"/>
                <a:ea typeface="+mj-ea"/>
              </a:rPr>
              <a:t> </a:t>
            </a:r>
            <a:r>
              <a:rPr lang="en-US" sz="1800" b="1" kern="0" dirty="0" err="1">
                <a:solidFill>
                  <a:srgbClr val="000000"/>
                </a:solidFill>
                <a:latin typeface="+mj-lt"/>
                <a:ea typeface="+mj-ea"/>
              </a:rPr>
              <a:t>يكون</a:t>
            </a:r>
            <a:r>
              <a:rPr lang="en-US" sz="1800" b="1" kern="0" dirty="0">
                <a:solidFill>
                  <a:srgbClr val="000000"/>
                </a:solidFill>
                <a:latin typeface="+mj-lt"/>
                <a:ea typeface="+mj-ea"/>
              </a:rPr>
              <a:t> </a:t>
            </a:r>
            <a:r>
              <a:rPr lang="en-US" sz="1800" b="1" kern="0" dirty="0" err="1">
                <a:solidFill>
                  <a:srgbClr val="000000"/>
                </a:solidFill>
                <a:latin typeface="+mj-lt"/>
                <a:ea typeface="+mj-ea"/>
              </a:rPr>
              <a:t>ارتفاعها</a:t>
            </a:r>
            <a:r>
              <a:rPr lang="en-US" sz="1800" b="1" kern="0" dirty="0">
                <a:solidFill>
                  <a:srgbClr val="000000"/>
                </a:solidFill>
                <a:latin typeface="+mj-lt"/>
                <a:ea typeface="+mj-ea"/>
              </a:rPr>
              <a:t> </a:t>
            </a:r>
            <a:r>
              <a:rPr lang="en-US" sz="1800" b="1" kern="0" dirty="0" err="1">
                <a:solidFill>
                  <a:srgbClr val="000000"/>
                </a:solidFill>
                <a:latin typeface="+mj-lt"/>
                <a:ea typeface="+mj-ea"/>
              </a:rPr>
              <a:t>موحد</a:t>
            </a:r>
            <a:r>
              <a:rPr lang="en-US" sz="1800" b="1" kern="0" dirty="0">
                <a:solidFill>
                  <a:srgbClr val="000000"/>
                </a:solidFill>
                <a:latin typeface="+mj-lt"/>
                <a:ea typeface="+mj-ea"/>
              </a:rPr>
              <a:t> </a:t>
            </a:r>
            <a:br>
              <a:rPr lang="en-US" sz="1800" b="1" kern="0" dirty="0">
                <a:solidFill>
                  <a:srgbClr val="000000"/>
                </a:solidFill>
                <a:latin typeface="+mj-lt"/>
                <a:ea typeface="+mj-ea"/>
              </a:rPr>
            </a:br>
            <a:r>
              <a:rPr lang="ar-SA" sz="1800" b="1" kern="0" dirty="0">
                <a:solidFill>
                  <a:srgbClr val="000000"/>
                </a:solidFill>
                <a:latin typeface="+mj-lt"/>
                <a:ea typeface="+mj-ea"/>
              </a:rPr>
              <a:t>2- </a:t>
            </a:r>
            <a:r>
              <a:rPr lang="en-US" sz="1800" b="1" kern="0" dirty="0" err="1">
                <a:solidFill>
                  <a:srgbClr val="000000"/>
                </a:solidFill>
                <a:latin typeface="+mj-lt"/>
                <a:ea typeface="+mj-ea"/>
              </a:rPr>
              <a:t>العرموس</a:t>
            </a:r>
            <a:r>
              <a:rPr lang="en-US" sz="1800" b="1" kern="0" dirty="0">
                <a:solidFill>
                  <a:srgbClr val="000000"/>
                </a:solidFill>
                <a:latin typeface="+mj-lt"/>
                <a:ea typeface="+mj-ea"/>
              </a:rPr>
              <a:t> :</a:t>
            </a:r>
            <a:r>
              <a:rPr lang="en-US" sz="1800" b="1" kern="0" dirty="0" err="1">
                <a:solidFill>
                  <a:srgbClr val="000000"/>
                </a:solidFill>
                <a:latin typeface="+mj-lt"/>
                <a:ea typeface="+mj-ea"/>
              </a:rPr>
              <a:t>ويسمى</a:t>
            </a:r>
            <a:r>
              <a:rPr lang="en-US" sz="1800" b="1" kern="0" dirty="0">
                <a:solidFill>
                  <a:srgbClr val="000000"/>
                </a:solidFill>
                <a:latin typeface="+mj-lt"/>
                <a:ea typeface="+mj-ea"/>
              </a:rPr>
              <a:t> </a:t>
            </a:r>
            <a:r>
              <a:rPr lang="en-US" sz="1800" b="1" kern="0" dirty="0" err="1">
                <a:solidFill>
                  <a:srgbClr val="000000"/>
                </a:solidFill>
                <a:latin typeface="+mj-lt"/>
                <a:ea typeface="+mj-ea"/>
              </a:rPr>
              <a:t>ايضا</a:t>
            </a:r>
            <a:r>
              <a:rPr lang="en-US" sz="1800" b="1" kern="0" dirty="0">
                <a:solidFill>
                  <a:srgbClr val="000000"/>
                </a:solidFill>
                <a:latin typeface="+mj-lt"/>
                <a:ea typeface="+mj-ea"/>
              </a:rPr>
              <a:t> </a:t>
            </a:r>
            <a:r>
              <a:rPr lang="en-US" sz="1800" b="1" kern="0" dirty="0" err="1">
                <a:solidFill>
                  <a:srgbClr val="000000"/>
                </a:solidFill>
                <a:latin typeface="+mj-lt"/>
                <a:ea typeface="+mj-ea"/>
              </a:rPr>
              <a:t>باللحام</a:t>
            </a:r>
            <a:r>
              <a:rPr lang="en-US" sz="1800" b="1" kern="0" dirty="0">
                <a:solidFill>
                  <a:srgbClr val="000000"/>
                </a:solidFill>
                <a:latin typeface="+mj-lt"/>
                <a:ea typeface="+mj-ea"/>
              </a:rPr>
              <a:t> </a:t>
            </a:r>
            <a:r>
              <a:rPr lang="en-US" sz="1800" b="1" kern="0" dirty="0" err="1">
                <a:solidFill>
                  <a:srgbClr val="000000"/>
                </a:solidFill>
                <a:latin typeface="+mj-lt"/>
                <a:ea typeface="+mj-ea"/>
              </a:rPr>
              <a:t>او</a:t>
            </a:r>
            <a:r>
              <a:rPr lang="en-US" sz="1800" b="1" kern="0" dirty="0">
                <a:solidFill>
                  <a:srgbClr val="000000"/>
                </a:solidFill>
                <a:latin typeface="+mj-lt"/>
                <a:ea typeface="+mj-ea"/>
              </a:rPr>
              <a:t> </a:t>
            </a:r>
            <a:r>
              <a:rPr lang="en-US" sz="1800" b="1" kern="0" dirty="0" err="1">
                <a:solidFill>
                  <a:srgbClr val="000000"/>
                </a:solidFill>
                <a:latin typeface="+mj-lt"/>
                <a:ea typeface="+mj-ea"/>
              </a:rPr>
              <a:t>الحل</a:t>
            </a:r>
            <a:r>
              <a:rPr lang="en-US" sz="1800" b="1" kern="0" dirty="0">
                <a:solidFill>
                  <a:srgbClr val="000000"/>
                </a:solidFill>
                <a:latin typeface="+mj-lt"/>
                <a:ea typeface="+mj-ea"/>
              </a:rPr>
              <a:t> </a:t>
            </a:r>
            <a:r>
              <a:rPr lang="en-US" sz="1800" b="1" kern="0" dirty="0" err="1">
                <a:solidFill>
                  <a:srgbClr val="000000"/>
                </a:solidFill>
                <a:latin typeface="+mj-lt"/>
                <a:ea typeface="+mj-ea"/>
              </a:rPr>
              <a:t>ويجب</a:t>
            </a:r>
            <a:r>
              <a:rPr lang="en-US" sz="1800" b="1" kern="0" dirty="0">
                <a:solidFill>
                  <a:srgbClr val="000000"/>
                </a:solidFill>
                <a:latin typeface="+mj-lt"/>
                <a:ea typeface="+mj-ea"/>
              </a:rPr>
              <a:t> </a:t>
            </a:r>
            <a:r>
              <a:rPr lang="en-US" sz="1800" b="1" kern="0" dirty="0" err="1">
                <a:solidFill>
                  <a:srgbClr val="000000"/>
                </a:solidFill>
                <a:latin typeface="+mj-lt"/>
                <a:ea typeface="+mj-ea"/>
              </a:rPr>
              <a:t>الا</a:t>
            </a:r>
            <a:r>
              <a:rPr lang="en-US" sz="1800" b="1" kern="0" dirty="0">
                <a:solidFill>
                  <a:srgbClr val="000000"/>
                </a:solidFill>
                <a:latin typeface="+mj-lt"/>
                <a:ea typeface="+mj-ea"/>
              </a:rPr>
              <a:t> </a:t>
            </a:r>
            <a:r>
              <a:rPr lang="en-US" sz="1800" b="1" kern="0" dirty="0" err="1">
                <a:solidFill>
                  <a:srgbClr val="000000"/>
                </a:solidFill>
                <a:latin typeface="+mj-lt"/>
                <a:ea typeface="+mj-ea"/>
              </a:rPr>
              <a:t>يستمر</a:t>
            </a:r>
            <a:r>
              <a:rPr lang="en-US" sz="1800" b="1" kern="0" dirty="0">
                <a:solidFill>
                  <a:srgbClr val="000000"/>
                </a:solidFill>
                <a:latin typeface="+mj-lt"/>
                <a:ea typeface="+mj-ea"/>
              </a:rPr>
              <a:t> </a:t>
            </a:r>
            <a:r>
              <a:rPr lang="en-US" sz="1800" b="1" kern="0" dirty="0" err="1">
                <a:solidFill>
                  <a:srgbClr val="000000"/>
                </a:solidFill>
                <a:latin typeface="+mj-lt"/>
                <a:ea typeface="+mj-ea"/>
              </a:rPr>
              <a:t>في</a:t>
            </a:r>
            <a:r>
              <a:rPr lang="en-US" sz="1800" b="1" kern="0" dirty="0">
                <a:solidFill>
                  <a:srgbClr val="000000"/>
                </a:solidFill>
                <a:latin typeface="+mj-lt"/>
                <a:ea typeface="+mj-ea"/>
              </a:rPr>
              <a:t> </a:t>
            </a:r>
            <a:r>
              <a:rPr lang="en-US" sz="1800" b="1" kern="0" dirty="0" err="1">
                <a:solidFill>
                  <a:srgbClr val="000000"/>
                </a:solidFill>
                <a:latin typeface="+mj-lt"/>
                <a:ea typeface="+mj-ea"/>
              </a:rPr>
              <a:t>الحوائط</a:t>
            </a:r>
            <a:r>
              <a:rPr lang="en-US" sz="1800" b="1" kern="0" dirty="0">
                <a:solidFill>
                  <a:srgbClr val="000000"/>
                </a:solidFill>
                <a:latin typeface="+mj-lt"/>
                <a:ea typeface="+mj-ea"/>
              </a:rPr>
              <a:t> </a:t>
            </a:r>
            <a:r>
              <a:rPr lang="en-US" sz="1800" b="1" kern="0" dirty="0" err="1">
                <a:solidFill>
                  <a:srgbClr val="000000"/>
                </a:solidFill>
                <a:latin typeface="+mj-lt"/>
                <a:ea typeface="+mj-ea"/>
              </a:rPr>
              <a:t>بل</a:t>
            </a:r>
            <a:r>
              <a:rPr lang="en-US" sz="1800" b="1" kern="0" dirty="0">
                <a:solidFill>
                  <a:srgbClr val="000000"/>
                </a:solidFill>
                <a:latin typeface="+mj-lt"/>
                <a:ea typeface="+mj-ea"/>
              </a:rPr>
              <a:t> </a:t>
            </a:r>
            <a:r>
              <a:rPr lang="en-US" sz="1800" b="1" kern="0" dirty="0" err="1">
                <a:solidFill>
                  <a:srgbClr val="000000"/>
                </a:solidFill>
                <a:latin typeface="+mj-lt"/>
                <a:ea typeface="+mj-ea"/>
              </a:rPr>
              <a:t>يقطع</a:t>
            </a:r>
            <a:r>
              <a:rPr lang="en-US" sz="1800" b="1" kern="0" dirty="0">
                <a:solidFill>
                  <a:srgbClr val="000000"/>
                </a:solidFill>
                <a:latin typeface="+mj-lt"/>
                <a:ea typeface="+mj-ea"/>
              </a:rPr>
              <a:t> </a:t>
            </a:r>
            <a:r>
              <a:rPr lang="en-US" sz="1800" b="1" kern="0" dirty="0" err="1">
                <a:solidFill>
                  <a:srgbClr val="000000"/>
                </a:solidFill>
                <a:latin typeface="+mj-lt"/>
                <a:ea typeface="+mj-ea"/>
              </a:rPr>
              <a:t>الحل</a:t>
            </a:r>
            <a:r>
              <a:rPr lang="en-US" sz="1800" b="1" kern="0" dirty="0">
                <a:solidFill>
                  <a:srgbClr val="000000"/>
                </a:solidFill>
                <a:latin typeface="+mj-lt"/>
                <a:ea typeface="+mj-ea"/>
              </a:rPr>
              <a:t> </a:t>
            </a:r>
            <a:r>
              <a:rPr lang="en-US" sz="1800" b="1" kern="0" dirty="0" err="1">
                <a:solidFill>
                  <a:srgbClr val="000000"/>
                </a:solidFill>
                <a:latin typeface="+mj-lt"/>
                <a:ea typeface="+mj-ea"/>
              </a:rPr>
              <a:t>في</a:t>
            </a:r>
            <a:r>
              <a:rPr lang="en-US" sz="1800" b="1" kern="0" dirty="0">
                <a:solidFill>
                  <a:srgbClr val="000000"/>
                </a:solidFill>
                <a:latin typeface="+mj-lt"/>
                <a:ea typeface="+mj-ea"/>
              </a:rPr>
              <a:t> </a:t>
            </a:r>
            <a:r>
              <a:rPr lang="en-US" sz="1800" b="1" kern="0" dirty="0" err="1">
                <a:solidFill>
                  <a:srgbClr val="000000"/>
                </a:solidFill>
                <a:latin typeface="+mj-lt"/>
                <a:ea typeface="+mj-ea"/>
              </a:rPr>
              <a:t>الاتجاه</a:t>
            </a:r>
            <a:r>
              <a:rPr lang="en-US" sz="1800" b="1" kern="0" dirty="0">
                <a:solidFill>
                  <a:srgbClr val="000000"/>
                </a:solidFill>
                <a:latin typeface="+mj-lt"/>
                <a:ea typeface="+mj-ea"/>
              </a:rPr>
              <a:t> </a:t>
            </a:r>
            <a:r>
              <a:rPr lang="en-US" sz="1800" b="1" kern="0" dirty="0" err="1">
                <a:solidFill>
                  <a:srgbClr val="000000"/>
                </a:solidFill>
                <a:latin typeface="+mj-lt"/>
                <a:ea typeface="+mj-ea"/>
              </a:rPr>
              <a:t>الراسي</a:t>
            </a:r>
            <a:r>
              <a:rPr lang="en-US" sz="1800" b="1" kern="0" dirty="0">
                <a:solidFill>
                  <a:srgbClr val="000000"/>
                </a:solidFill>
                <a:latin typeface="+mj-lt"/>
                <a:ea typeface="+mj-ea"/>
              </a:rPr>
              <a:t> </a:t>
            </a:r>
            <a:r>
              <a:rPr lang="en-US" sz="1800" b="1" kern="0" dirty="0" err="1">
                <a:solidFill>
                  <a:srgbClr val="000000"/>
                </a:solidFill>
                <a:latin typeface="+mj-lt"/>
                <a:ea typeface="+mj-ea"/>
              </a:rPr>
              <a:t>خاصة</a:t>
            </a:r>
            <a:r>
              <a:rPr lang="en-US" sz="1800" b="1" kern="0" dirty="0">
                <a:solidFill>
                  <a:srgbClr val="000000"/>
                </a:solidFill>
                <a:latin typeface="+mj-lt"/>
                <a:ea typeface="+mj-ea"/>
              </a:rPr>
              <a:t>. </a:t>
            </a:r>
            <a:br>
              <a:rPr lang="en-US" sz="1800" b="1" kern="0" dirty="0">
                <a:solidFill>
                  <a:srgbClr val="000000"/>
                </a:solidFill>
                <a:latin typeface="+mj-lt"/>
                <a:ea typeface="+mj-ea"/>
              </a:rPr>
            </a:br>
            <a:r>
              <a:rPr lang="ar-SA" sz="1800" b="1" kern="0" dirty="0">
                <a:solidFill>
                  <a:srgbClr val="000000"/>
                </a:solidFill>
                <a:latin typeface="+mj-lt"/>
                <a:ea typeface="+mj-ea"/>
              </a:rPr>
              <a:t>3- </a:t>
            </a:r>
            <a:r>
              <a:rPr lang="en-US" sz="1800" b="1" kern="0" dirty="0" err="1">
                <a:solidFill>
                  <a:srgbClr val="000000"/>
                </a:solidFill>
                <a:latin typeface="+mj-lt"/>
                <a:ea typeface="+mj-ea"/>
              </a:rPr>
              <a:t>روم</a:t>
            </a:r>
            <a:r>
              <a:rPr lang="en-US" sz="1800" b="1" kern="0" dirty="0">
                <a:solidFill>
                  <a:srgbClr val="000000"/>
                </a:solidFill>
                <a:latin typeface="+mj-lt"/>
                <a:ea typeface="+mj-ea"/>
              </a:rPr>
              <a:t> </a:t>
            </a:r>
            <a:r>
              <a:rPr lang="en-US" sz="1800" b="1" kern="0" dirty="0" err="1">
                <a:solidFill>
                  <a:srgbClr val="000000"/>
                </a:solidFill>
                <a:latin typeface="+mj-lt"/>
                <a:ea typeface="+mj-ea"/>
              </a:rPr>
              <a:t>الحجر</a:t>
            </a:r>
            <a:r>
              <a:rPr lang="en-US" sz="1800" b="1" kern="0" dirty="0">
                <a:solidFill>
                  <a:srgbClr val="000000"/>
                </a:solidFill>
                <a:latin typeface="+mj-lt"/>
                <a:ea typeface="+mj-ea"/>
              </a:rPr>
              <a:t>: </a:t>
            </a:r>
            <a:r>
              <a:rPr lang="en-US" sz="1800" b="1" kern="0" dirty="0" err="1">
                <a:solidFill>
                  <a:srgbClr val="000000"/>
                </a:solidFill>
                <a:latin typeface="+mj-lt"/>
                <a:ea typeface="+mj-ea"/>
              </a:rPr>
              <a:t>عبارة</a:t>
            </a:r>
            <a:r>
              <a:rPr lang="en-US" sz="1800" b="1" kern="0" dirty="0">
                <a:solidFill>
                  <a:srgbClr val="000000"/>
                </a:solidFill>
                <a:latin typeface="+mj-lt"/>
                <a:ea typeface="+mj-ea"/>
              </a:rPr>
              <a:t> </a:t>
            </a:r>
            <a:r>
              <a:rPr lang="en-US" sz="1800" b="1" kern="0" dirty="0" err="1">
                <a:solidFill>
                  <a:srgbClr val="000000"/>
                </a:solidFill>
                <a:latin typeface="+mj-lt"/>
                <a:ea typeface="+mj-ea"/>
              </a:rPr>
              <a:t>عن</a:t>
            </a:r>
            <a:r>
              <a:rPr lang="en-US" sz="1800" b="1" kern="0" dirty="0">
                <a:solidFill>
                  <a:srgbClr val="000000"/>
                </a:solidFill>
                <a:latin typeface="+mj-lt"/>
                <a:ea typeface="+mj-ea"/>
              </a:rPr>
              <a:t> </a:t>
            </a:r>
            <a:r>
              <a:rPr lang="en-US" sz="1800" b="1" kern="0" dirty="0" err="1">
                <a:solidFill>
                  <a:srgbClr val="000000"/>
                </a:solidFill>
                <a:latin typeface="+mj-lt"/>
                <a:ea typeface="+mj-ea"/>
              </a:rPr>
              <a:t>ارتفاع</a:t>
            </a:r>
            <a:r>
              <a:rPr lang="en-US" sz="1800" b="1" kern="0" dirty="0">
                <a:solidFill>
                  <a:srgbClr val="000000"/>
                </a:solidFill>
                <a:latin typeface="+mj-lt"/>
                <a:ea typeface="+mj-ea"/>
              </a:rPr>
              <a:t> </a:t>
            </a:r>
            <a:r>
              <a:rPr lang="en-US" sz="1800" b="1" kern="0" dirty="0" err="1">
                <a:solidFill>
                  <a:srgbClr val="000000"/>
                </a:solidFill>
                <a:latin typeface="+mj-lt"/>
                <a:ea typeface="+mj-ea"/>
              </a:rPr>
              <a:t>الحجر</a:t>
            </a:r>
            <a:r>
              <a:rPr lang="en-US" sz="1800" b="1" kern="0" dirty="0">
                <a:solidFill>
                  <a:srgbClr val="000000"/>
                </a:solidFill>
                <a:latin typeface="+mj-lt"/>
                <a:ea typeface="+mj-ea"/>
              </a:rPr>
              <a:t> </a:t>
            </a:r>
            <a:r>
              <a:rPr lang="en-US" sz="1800" b="1" kern="0" dirty="0" err="1">
                <a:solidFill>
                  <a:srgbClr val="000000"/>
                </a:solidFill>
                <a:latin typeface="+mj-lt"/>
                <a:ea typeface="+mj-ea"/>
              </a:rPr>
              <a:t>الداخل</a:t>
            </a:r>
            <a:r>
              <a:rPr lang="en-US" sz="1800" b="1" kern="0" dirty="0">
                <a:solidFill>
                  <a:srgbClr val="000000"/>
                </a:solidFill>
                <a:latin typeface="+mj-lt"/>
                <a:ea typeface="+mj-ea"/>
              </a:rPr>
              <a:t> </a:t>
            </a:r>
            <a:r>
              <a:rPr lang="en-US" sz="1800" b="1" kern="0" dirty="0" err="1">
                <a:solidFill>
                  <a:srgbClr val="000000"/>
                </a:solidFill>
                <a:latin typeface="+mj-lt"/>
                <a:ea typeface="+mj-ea"/>
              </a:rPr>
              <a:t>في</a:t>
            </a:r>
            <a:r>
              <a:rPr lang="en-US" sz="1800" b="1" kern="0" dirty="0">
                <a:solidFill>
                  <a:srgbClr val="000000"/>
                </a:solidFill>
                <a:latin typeface="+mj-lt"/>
                <a:ea typeface="+mj-ea"/>
              </a:rPr>
              <a:t> </a:t>
            </a:r>
            <a:r>
              <a:rPr lang="en-US" sz="1800" b="1" kern="0" dirty="0" err="1">
                <a:solidFill>
                  <a:srgbClr val="000000"/>
                </a:solidFill>
                <a:latin typeface="+mj-lt"/>
                <a:ea typeface="+mj-ea"/>
              </a:rPr>
              <a:t>المدماك</a:t>
            </a:r>
            <a:r>
              <a:rPr lang="en-US" sz="1800" b="1" kern="0" dirty="0">
                <a:solidFill>
                  <a:srgbClr val="000000"/>
                </a:solidFill>
                <a:latin typeface="+mj-lt"/>
                <a:ea typeface="+mj-ea"/>
              </a:rPr>
              <a:t>. </a:t>
            </a:r>
            <a:br>
              <a:rPr lang="en-US" sz="1800" b="1" kern="0" dirty="0">
                <a:solidFill>
                  <a:srgbClr val="000000"/>
                </a:solidFill>
                <a:latin typeface="+mj-lt"/>
                <a:ea typeface="+mj-ea"/>
              </a:rPr>
            </a:br>
            <a:r>
              <a:rPr lang="ar-SA" sz="1800" b="1" kern="0" dirty="0">
                <a:solidFill>
                  <a:srgbClr val="000000"/>
                </a:solidFill>
                <a:latin typeface="+mj-lt"/>
                <a:ea typeface="+mj-ea"/>
              </a:rPr>
              <a:t>4- </a:t>
            </a:r>
            <a:r>
              <a:rPr lang="en-US" sz="1800" b="1" kern="0" dirty="0" err="1">
                <a:solidFill>
                  <a:srgbClr val="000000"/>
                </a:solidFill>
                <a:latin typeface="+mj-lt"/>
                <a:ea typeface="+mj-ea"/>
              </a:rPr>
              <a:t>الحمل</a:t>
            </a:r>
            <a:r>
              <a:rPr lang="en-US" sz="1800" b="1" kern="0" dirty="0">
                <a:solidFill>
                  <a:srgbClr val="000000"/>
                </a:solidFill>
                <a:latin typeface="+mj-lt"/>
                <a:ea typeface="+mj-ea"/>
              </a:rPr>
              <a:t>: </a:t>
            </a:r>
            <a:r>
              <a:rPr lang="en-US" sz="1800" b="1" kern="0" dirty="0" err="1">
                <a:solidFill>
                  <a:srgbClr val="000000"/>
                </a:solidFill>
                <a:latin typeface="+mj-lt"/>
                <a:ea typeface="+mj-ea"/>
              </a:rPr>
              <a:t>عبارة</a:t>
            </a:r>
            <a:r>
              <a:rPr lang="en-US" sz="1800" b="1" kern="0" dirty="0">
                <a:solidFill>
                  <a:srgbClr val="000000"/>
                </a:solidFill>
                <a:latin typeface="+mj-lt"/>
                <a:ea typeface="+mj-ea"/>
              </a:rPr>
              <a:t> </a:t>
            </a:r>
            <a:r>
              <a:rPr lang="en-US" sz="1800" b="1" kern="0" dirty="0" err="1">
                <a:solidFill>
                  <a:srgbClr val="000000"/>
                </a:solidFill>
                <a:latin typeface="+mj-lt"/>
                <a:ea typeface="+mj-ea"/>
              </a:rPr>
              <a:t>عن</a:t>
            </a:r>
            <a:r>
              <a:rPr lang="en-US" sz="1800" b="1" kern="0" dirty="0">
                <a:solidFill>
                  <a:srgbClr val="000000"/>
                </a:solidFill>
                <a:latin typeface="+mj-lt"/>
                <a:ea typeface="+mj-ea"/>
              </a:rPr>
              <a:t> </a:t>
            </a:r>
            <a:r>
              <a:rPr lang="en-US" sz="1800" b="1" kern="0" dirty="0" err="1">
                <a:solidFill>
                  <a:srgbClr val="000000"/>
                </a:solidFill>
                <a:latin typeface="+mj-lt"/>
                <a:ea typeface="+mj-ea"/>
              </a:rPr>
              <a:t>طول</a:t>
            </a:r>
            <a:r>
              <a:rPr lang="en-US" sz="1800" b="1" kern="0" dirty="0">
                <a:solidFill>
                  <a:srgbClr val="000000"/>
                </a:solidFill>
                <a:latin typeface="+mj-lt"/>
                <a:ea typeface="+mj-ea"/>
              </a:rPr>
              <a:t> </a:t>
            </a:r>
            <a:r>
              <a:rPr lang="en-US" sz="1800" b="1" kern="0" dirty="0" err="1">
                <a:solidFill>
                  <a:srgbClr val="000000"/>
                </a:solidFill>
                <a:latin typeface="+mj-lt"/>
                <a:ea typeface="+mj-ea"/>
              </a:rPr>
              <a:t>الحجر</a:t>
            </a:r>
            <a:r>
              <a:rPr lang="en-US" sz="1800" b="1" kern="0" dirty="0">
                <a:solidFill>
                  <a:srgbClr val="000000"/>
                </a:solidFill>
                <a:latin typeface="+mj-lt"/>
                <a:ea typeface="+mj-ea"/>
              </a:rPr>
              <a:t> </a:t>
            </a:r>
            <a:r>
              <a:rPr lang="en-US" sz="1800" b="1" kern="0" dirty="0" err="1">
                <a:solidFill>
                  <a:srgbClr val="000000"/>
                </a:solidFill>
                <a:latin typeface="+mj-lt"/>
                <a:ea typeface="+mj-ea"/>
              </a:rPr>
              <a:t>مع</a:t>
            </a:r>
            <a:r>
              <a:rPr lang="en-US" sz="1800" b="1" kern="0" dirty="0">
                <a:solidFill>
                  <a:srgbClr val="000000"/>
                </a:solidFill>
                <a:latin typeface="+mj-lt"/>
                <a:ea typeface="+mj-ea"/>
              </a:rPr>
              <a:t> </a:t>
            </a:r>
            <a:r>
              <a:rPr lang="en-US" sz="1800" b="1" kern="0" dirty="0" err="1">
                <a:solidFill>
                  <a:srgbClr val="000000"/>
                </a:solidFill>
                <a:latin typeface="+mj-lt"/>
                <a:ea typeface="+mj-ea"/>
              </a:rPr>
              <a:t>طول</a:t>
            </a:r>
            <a:r>
              <a:rPr lang="en-US" sz="1800" b="1" kern="0" dirty="0">
                <a:solidFill>
                  <a:srgbClr val="000000"/>
                </a:solidFill>
                <a:latin typeface="+mj-lt"/>
                <a:ea typeface="+mj-ea"/>
              </a:rPr>
              <a:t> </a:t>
            </a:r>
            <a:r>
              <a:rPr lang="en-US" sz="1800" b="1" kern="0" dirty="0" err="1">
                <a:solidFill>
                  <a:srgbClr val="000000"/>
                </a:solidFill>
                <a:latin typeface="+mj-lt"/>
                <a:ea typeface="+mj-ea"/>
              </a:rPr>
              <a:t>الحائط</a:t>
            </a:r>
            <a:r>
              <a:rPr lang="en-US" sz="1800" b="1" kern="0" dirty="0">
                <a:solidFill>
                  <a:srgbClr val="000000"/>
                </a:solidFill>
                <a:latin typeface="+mj-lt"/>
                <a:ea typeface="+mj-ea"/>
              </a:rPr>
              <a:t>. </a:t>
            </a:r>
            <a:br>
              <a:rPr lang="en-US" sz="1800" b="1" kern="0" dirty="0">
                <a:solidFill>
                  <a:srgbClr val="000000"/>
                </a:solidFill>
                <a:latin typeface="+mj-lt"/>
                <a:ea typeface="+mj-ea"/>
              </a:rPr>
            </a:br>
            <a:r>
              <a:rPr lang="ar-SA" sz="1800" b="1" kern="0" dirty="0">
                <a:solidFill>
                  <a:srgbClr val="000000"/>
                </a:solidFill>
                <a:latin typeface="+mj-lt"/>
                <a:ea typeface="+mj-ea"/>
              </a:rPr>
              <a:t>5- </a:t>
            </a:r>
            <a:r>
              <a:rPr lang="en-US" sz="1800" b="1" kern="0" dirty="0" err="1">
                <a:solidFill>
                  <a:srgbClr val="000000"/>
                </a:solidFill>
                <a:latin typeface="+mj-lt"/>
                <a:ea typeface="+mj-ea"/>
              </a:rPr>
              <a:t>الصورة</a:t>
            </a:r>
            <a:r>
              <a:rPr lang="en-US" sz="1800" b="1" kern="0" dirty="0">
                <a:solidFill>
                  <a:srgbClr val="000000"/>
                </a:solidFill>
                <a:latin typeface="+mj-lt"/>
                <a:ea typeface="+mj-ea"/>
              </a:rPr>
              <a:t> : </a:t>
            </a:r>
            <a:r>
              <a:rPr lang="en-US" sz="1800" b="1" kern="0" dirty="0" err="1">
                <a:solidFill>
                  <a:srgbClr val="000000"/>
                </a:solidFill>
                <a:latin typeface="+mj-lt"/>
                <a:ea typeface="+mj-ea"/>
              </a:rPr>
              <a:t>وتعرف</a:t>
            </a:r>
            <a:r>
              <a:rPr lang="en-US" sz="1800" b="1" kern="0" dirty="0">
                <a:solidFill>
                  <a:srgbClr val="000000"/>
                </a:solidFill>
                <a:latin typeface="+mj-lt"/>
                <a:ea typeface="+mj-ea"/>
              </a:rPr>
              <a:t> </a:t>
            </a:r>
            <a:r>
              <a:rPr lang="en-US" sz="1800" b="1" kern="0" dirty="0" err="1">
                <a:solidFill>
                  <a:srgbClr val="000000"/>
                </a:solidFill>
                <a:latin typeface="+mj-lt"/>
                <a:ea typeface="+mj-ea"/>
              </a:rPr>
              <a:t>ايضا</a:t>
            </a:r>
            <a:r>
              <a:rPr lang="en-US" sz="1800" b="1" kern="0" dirty="0">
                <a:solidFill>
                  <a:srgbClr val="000000"/>
                </a:solidFill>
                <a:latin typeface="+mj-lt"/>
                <a:ea typeface="+mj-ea"/>
              </a:rPr>
              <a:t> </a:t>
            </a:r>
            <a:r>
              <a:rPr lang="en-US" sz="1800" b="1" kern="0" dirty="0" err="1">
                <a:solidFill>
                  <a:srgbClr val="000000"/>
                </a:solidFill>
                <a:latin typeface="+mj-lt"/>
                <a:ea typeface="+mj-ea"/>
              </a:rPr>
              <a:t>بالسهل</a:t>
            </a:r>
            <a:r>
              <a:rPr lang="en-US" sz="1800" b="1" kern="0" dirty="0">
                <a:solidFill>
                  <a:srgbClr val="000000"/>
                </a:solidFill>
                <a:latin typeface="+mj-lt"/>
                <a:ea typeface="+mj-ea"/>
              </a:rPr>
              <a:t> </a:t>
            </a:r>
            <a:r>
              <a:rPr lang="en-US" sz="1800" b="1" kern="0" dirty="0" err="1">
                <a:solidFill>
                  <a:srgbClr val="000000"/>
                </a:solidFill>
                <a:latin typeface="+mj-lt"/>
                <a:ea typeface="+mj-ea"/>
              </a:rPr>
              <a:t>وهو</a:t>
            </a:r>
            <a:r>
              <a:rPr lang="en-US" sz="1800" b="1" kern="0" dirty="0">
                <a:solidFill>
                  <a:srgbClr val="000000"/>
                </a:solidFill>
                <a:latin typeface="+mj-lt"/>
                <a:ea typeface="+mj-ea"/>
              </a:rPr>
              <a:t> </a:t>
            </a:r>
            <a:r>
              <a:rPr lang="en-US" sz="1800" b="1" kern="0" dirty="0" err="1">
                <a:solidFill>
                  <a:srgbClr val="000000"/>
                </a:solidFill>
                <a:latin typeface="+mj-lt"/>
                <a:ea typeface="+mj-ea"/>
              </a:rPr>
              <a:t>عرض</a:t>
            </a:r>
            <a:r>
              <a:rPr lang="en-US" sz="1800" b="1" kern="0" dirty="0">
                <a:solidFill>
                  <a:srgbClr val="000000"/>
                </a:solidFill>
                <a:latin typeface="+mj-lt"/>
                <a:ea typeface="+mj-ea"/>
              </a:rPr>
              <a:t> </a:t>
            </a:r>
            <a:r>
              <a:rPr lang="en-US" sz="1800" b="1" kern="0" dirty="0" err="1">
                <a:solidFill>
                  <a:srgbClr val="000000"/>
                </a:solidFill>
                <a:latin typeface="+mj-lt"/>
                <a:ea typeface="+mj-ea"/>
              </a:rPr>
              <a:t>الحجر</a:t>
            </a:r>
            <a:r>
              <a:rPr lang="en-US" sz="1800" b="1" kern="0" dirty="0">
                <a:solidFill>
                  <a:srgbClr val="000000"/>
                </a:solidFill>
                <a:latin typeface="+mj-lt"/>
                <a:ea typeface="+mj-ea"/>
              </a:rPr>
              <a:t> </a:t>
            </a:r>
            <a:r>
              <a:rPr lang="en-US" sz="1800" b="1" kern="0" dirty="0" err="1">
                <a:solidFill>
                  <a:srgbClr val="000000"/>
                </a:solidFill>
                <a:latin typeface="+mj-lt"/>
                <a:ea typeface="+mj-ea"/>
              </a:rPr>
              <a:t>مع</a:t>
            </a:r>
            <a:r>
              <a:rPr lang="en-US" sz="1800" b="1" kern="0" dirty="0">
                <a:solidFill>
                  <a:srgbClr val="000000"/>
                </a:solidFill>
                <a:latin typeface="+mj-lt"/>
                <a:ea typeface="+mj-ea"/>
              </a:rPr>
              <a:t> </a:t>
            </a:r>
            <a:r>
              <a:rPr lang="en-US" sz="1800" b="1" kern="0" dirty="0" err="1">
                <a:solidFill>
                  <a:srgbClr val="000000"/>
                </a:solidFill>
                <a:latin typeface="+mj-lt"/>
                <a:ea typeface="+mj-ea"/>
              </a:rPr>
              <a:t>طول</a:t>
            </a:r>
            <a:r>
              <a:rPr lang="en-US" sz="1800" b="1" kern="0" dirty="0">
                <a:solidFill>
                  <a:srgbClr val="000000"/>
                </a:solidFill>
                <a:latin typeface="+mj-lt"/>
                <a:ea typeface="+mj-ea"/>
              </a:rPr>
              <a:t> </a:t>
            </a:r>
            <a:r>
              <a:rPr lang="en-US" sz="1800" b="1" kern="0" dirty="0" err="1">
                <a:solidFill>
                  <a:srgbClr val="000000"/>
                </a:solidFill>
                <a:latin typeface="+mj-lt"/>
                <a:ea typeface="+mj-ea"/>
              </a:rPr>
              <a:t>الحائط</a:t>
            </a:r>
            <a:r>
              <a:rPr lang="en-US" sz="1800" b="1" kern="0" dirty="0">
                <a:solidFill>
                  <a:srgbClr val="000000"/>
                </a:solidFill>
                <a:latin typeface="+mj-lt"/>
                <a:ea typeface="+mj-ea"/>
              </a:rPr>
              <a:t> </a:t>
            </a:r>
            <a:r>
              <a:rPr lang="en-US" sz="1800" b="1" kern="0" dirty="0" err="1">
                <a:solidFill>
                  <a:srgbClr val="000000"/>
                </a:solidFill>
                <a:latin typeface="+mj-lt"/>
                <a:ea typeface="+mj-ea"/>
              </a:rPr>
              <a:t>او</a:t>
            </a:r>
            <a:r>
              <a:rPr lang="en-US" sz="1800" b="1" kern="0" dirty="0">
                <a:solidFill>
                  <a:srgbClr val="000000"/>
                </a:solidFill>
                <a:latin typeface="+mj-lt"/>
                <a:ea typeface="+mj-ea"/>
              </a:rPr>
              <a:t> </a:t>
            </a:r>
            <a:r>
              <a:rPr lang="en-US" sz="1800" b="1" kern="0" dirty="0" err="1">
                <a:solidFill>
                  <a:srgbClr val="000000"/>
                </a:solidFill>
                <a:latin typeface="+mj-lt"/>
                <a:ea typeface="+mj-ea"/>
              </a:rPr>
              <a:t>طول</a:t>
            </a:r>
            <a:r>
              <a:rPr lang="en-US" sz="1800" b="1" kern="0" dirty="0">
                <a:solidFill>
                  <a:srgbClr val="000000"/>
                </a:solidFill>
                <a:latin typeface="+mj-lt"/>
                <a:ea typeface="+mj-ea"/>
              </a:rPr>
              <a:t> </a:t>
            </a:r>
            <a:r>
              <a:rPr lang="en-US" sz="1800" b="1" kern="0" dirty="0" err="1">
                <a:solidFill>
                  <a:srgbClr val="000000"/>
                </a:solidFill>
                <a:latin typeface="+mj-lt"/>
                <a:ea typeface="+mj-ea"/>
              </a:rPr>
              <a:t>الحجر</a:t>
            </a:r>
            <a:r>
              <a:rPr lang="en-US" sz="1800" b="1" kern="0" dirty="0">
                <a:solidFill>
                  <a:srgbClr val="000000"/>
                </a:solidFill>
                <a:latin typeface="+mj-lt"/>
                <a:ea typeface="+mj-ea"/>
              </a:rPr>
              <a:t> </a:t>
            </a:r>
            <a:r>
              <a:rPr lang="en-US" sz="1800" b="1" kern="0" dirty="0" err="1">
                <a:solidFill>
                  <a:srgbClr val="000000"/>
                </a:solidFill>
                <a:latin typeface="+mj-lt"/>
                <a:ea typeface="+mj-ea"/>
              </a:rPr>
              <a:t>مع</a:t>
            </a:r>
            <a:r>
              <a:rPr lang="en-US" sz="1800" b="1" kern="0" dirty="0">
                <a:solidFill>
                  <a:srgbClr val="000000"/>
                </a:solidFill>
                <a:latin typeface="+mj-lt"/>
                <a:ea typeface="+mj-ea"/>
              </a:rPr>
              <a:t> </a:t>
            </a:r>
            <a:r>
              <a:rPr lang="en-US" sz="1800" b="1" kern="0" dirty="0" err="1">
                <a:solidFill>
                  <a:srgbClr val="000000"/>
                </a:solidFill>
                <a:latin typeface="+mj-lt"/>
                <a:ea typeface="+mj-ea"/>
              </a:rPr>
              <a:t>سمك</a:t>
            </a:r>
            <a:r>
              <a:rPr lang="en-US" sz="1800" b="1" kern="0" dirty="0">
                <a:solidFill>
                  <a:srgbClr val="000000"/>
                </a:solidFill>
                <a:latin typeface="+mj-lt"/>
                <a:ea typeface="+mj-ea"/>
              </a:rPr>
              <a:t> </a:t>
            </a:r>
            <a:r>
              <a:rPr lang="en-US" sz="1800" b="1" kern="0" dirty="0" err="1">
                <a:solidFill>
                  <a:srgbClr val="000000"/>
                </a:solidFill>
                <a:latin typeface="+mj-lt"/>
                <a:ea typeface="+mj-ea"/>
              </a:rPr>
              <a:t>الحائط</a:t>
            </a:r>
            <a:r>
              <a:rPr lang="en-US" sz="1800" b="1" kern="0" dirty="0">
                <a:solidFill>
                  <a:srgbClr val="000000"/>
                </a:solidFill>
                <a:latin typeface="+mj-lt"/>
                <a:ea typeface="+mj-ea"/>
              </a:rPr>
              <a:t>. </a:t>
            </a:r>
            <a:br>
              <a:rPr lang="en-US" sz="1800" b="1" kern="0" dirty="0">
                <a:solidFill>
                  <a:srgbClr val="000000"/>
                </a:solidFill>
                <a:latin typeface="+mj-lt"/>
                <a:ea typeface="+mj-ea"/>
              </a:rPr>
            </a:br>
            <a:r>
              <a:rPr lang="ar-SA" sz="1800" b="1" kern="0" dirty="0">
                <a:solidFill>
                  <a:srgbClr val="000000"/>
                </a:solidFill>
                <a:latin typeface="+mj-lt"/>
                <a:ea typeface="+mj-ea"/>
              </a:rPr>
              <a:t>6- </a:t>
            </a:r>
            <a:r>
              <a:rPr lang="en-US" sz="1800" b="1" kern="0" dirty="0" err="1">
                <a:solidFill>
                  <a:srgbClr val="000000"/>
                </a:solidFill>
                <a:latin typeface="+mj-lt"/>
                <a:ea typeface="+mj-ea"/>
              </a:rPr>
              <a:t>النبوصية</a:t>
            </a:r>
            <a:r>
              <a:rPr lang="en-US" sz="1800" b="1" kern="0" dirty="0">
                <a:solidFill>
                  <a:srgbClr val="000000"/>
                </a:solidFill>
                <a:latin typeface="+mj-lt"/>
                <a:ea typeface="+mj-ea"/>
              </a:rPr>
              <a:t>: </a:t>
            </a:r>
            <a:r>
              <a:rPr lang="en-US" sz="1800" b="1" kern="0" dirty="0" err="1">
                <a:solidFill>
                  <a:srgbClr val="000000"/>
                </a:solidFill>
                <a:latin typeface="+mj-lt"/>
                <a:ea typeface="+mj-ea"/>
              </a:rPr>
              <a:t>وهي</a:t>
            </a:r>
            <a:r>
              <a:rPr lang="en-US" sz="1800" b="1" kern="0" dirty="0">
                <a:solidFill>
                  <a:srgbClr val="000000"/>
                </a:solidFill>
                <a:latin typeface="+mj-lt"/>
                <a:ea typeface="+mj-ea"/>
              </a:rPr>
              <a:t> </a:t>
            </a:r>
            <a:r>
              <a:rPr lang="en-US" sz="1800" b="1" kern="0" dirty="0" err="1">
                <a:solidFill>
                  <a:srgbClr val="000000"/>
                </a:solidFill>
                <a:latin typeface="+mj-lt"/>
                <a:ea typeface="+mj-ea"/>
              </a:rPr>
              <a:t>البرواز</a:t>
            </a:r>
            <a:r>
              <a:rPr lang="en-US" sz="1800" b="1" kern="0" dirty="0">
                <a:solidFill>
                  <a:srgbClr val="000000"/>
                </a:solidFill>
                <a:latin typeface="+mj-lt"/>
                <a:ea typeface="+mj-ea"/>
              </a:rPr>
              <a:t> </a:t>
            </a:r>
            <a:r>
              <a:rPr lang="en-US" sz="1800" b="1" kern="0" dirty="0" err="1">
                <a:solidFill>
                  <a:srgbClr val="000000"/>
                </a:solidFill>
                <a:latin typeface="+mj-lt"/>
                <a:ea typeface="+mj-ea"/>
              </a:rPr>
              <a:t>المحدد</a:t>
            </a:r>
            <a:r>
              <a:rPr lang="en-US" sz="1800" b="1" kern="0" dirty="0">
                <a:solidFill>
                  <a:srgbClr val="000000"/>
                </a:solidFill>
                <a:latin typeface="+mj-lt"/>
                <a:ea typeface="+mj-ea"/>
              </a:rPr>
              <a:t> </a:t>
            </a:r>
            <a:r>
              <a:rPr lang="en-US" sz="1800" b="1" kern="0" dirty="0" err="1">
                <a:solidFill>
                  <a:srgbClr val="000000"/>
                </a:solidFill>
                <a:latin typeface="+mj-lt"/>
                <a:ea typeface="+mj-ea"/>
              </a:rPr>
              <a:t>لوجه</a:t>
            </a:r>
            <a:r>
              <a:rPr lang="en-US" sz="1800" b="1" kern="0" dirty="0">
                <a:solidFill>
                  <a:srgbClr val="000000"/>
                </a:solidFill>
                <a:latin typeface="+mj-lt"/>
                <a:ea typeface="+mj-ea"/>
              </a:rPr>
              <a:t> </a:t>
            </a:r>
            <a:r>
              <a:rPr lang="en-US" sz="1800" b="1" kern="0" dirty="0" err="1">
                <a:solidFill>
                  <a:srgbClr val="000000"/>
                </a:solidFill>
                <a:latin typeface="+mj-lt"/>
                <a:ea typeface="+mj-ea"/>
              </a:rPr>
              <a:t>الحجر</a:t>
            </a:r>
            <a:r>
              <a:rPr lang="en-US" sz="1800" b="1" kern="0" dirty="0">
                <a:solidFill>
                  <a:srgbClr val="000000"/>
                </a:solidFill>
                <a:latin typeface="+mj-lt"/>
                <a:ea typeface="+mj-ea"/>
              </a:rPr>
              <a:t> </a:t>
            </a:r>
            <a:r>
              <a:rPr lang="en-US" sz="1800" b="1" kern="0" dirty="0" err="1">
                <a:solidFill>
                  <a:srgbClr val="000000"/>
                </a:solidFill>
                <a:latin typeface="+mj-lt"/>
                <a:ea typeface="+mj-ea"/>
              </a:rPr>
              <a:t>ويكون</a:t>
            </a:r>
            <a:r>
              <a:rPr lang="en-US" sz="1800" b="1" kern="0" dirty="0">
                <a:solidFill>
                  <a:srgbClr val="000000"/>
                </a:solidFill>
                <a:latin typeface="+mj-lt"/>
                <a:ea typeface="+mj-ea"/>
              </a:rPr>
              <a:t> </a:t>
            </a:r>
            <a:r>
              <a:rPr lang="en-US" sz="1800" b="1" kern="0" dirty="0" err="1">
                <a:solidFill>
                  <a:srgbClr val="000000"/>
                </a:solidFill>
                <a:latin typeface="+mj-lt"/>
                <a:ea typeface="+mj-ea"/>
              </a:rPr>
              <a:t>غاطسا</a:t>
            </a:r>
            <a:r>
              <a:rPr lang="en-US" sz="1800" b="1" kern="0" dirty="0">
                <a:solidFill>
                  <a:srgbClr val="000000"/>
                </a:solidFill>
                <a:latin typeface="+mj-lt"/>
                <a:ea typeface="+mj-ea"/>
              </a:rPr>
              <a:t> </a:t>
            </a:r>
            <a:r>
              <a:rPr lang="en-US" sz="1800" b="1" kern="0" dirty="0" err="1">
                <a:solidFill>
                  <a:srgbClr val="000000"/>
                </a:solidFill>
                <a:latin typeface="+mj-lt"/>
                <a:ea typeface="+mj-ea"/>
              </a:rPr>
              <a:t>عن</a:t>
            </a:r>
            <a:r>
              <a:rPr lang="en-US" sz="1800" b="1" kern="0" dirty="0">
                <a:solidFill>
                  <a:srgbClr val="000000"/>
                </a:solidFill>
                <a:latin typeface="+mj-lt"/>
                <a:ea typeface="+mj-ea"/>
              </a:rPr>
              <a:t> </a:t>
            </a:r>
            <a:r>
              <a:rPr lang="en-US" sz="1800" b="1" kern="0" dirty="0" err="1">
                <a:solidFill>
                  <a:srgbClr val="000000"/>
                </a:solidFill>
                <a:latin typeface="+mj-lt"/>
                <a:ea typeface="+mj-ea"/>
              </a:rPr>
              <a:t>وجه</a:t>
            </a:r>
            <a:r>
              <a:rPr lang="en-US" sz="1800" b="1" kern="0" dirty="0">
                <a:solidFill>
                  <a:srgbClr val="000000"/>
                </a:solidFill>
                <a:latin typeface="+mj-lt"/>
                <a:ea typeface="+mj-ea"/>
              </a:rPr>
              <a:t> </a:t>
            </a:r>
            <a:r>
              <a:rPr lang="en-US" sz="1800" b="1" kern="0" dirty="0" err="1">
                <a:solidFill>
                  <a:srgbClr val="000000"/>
                </a:solidFill>
                <a:latin typeface="+mj-lt"/>
                <a:ea typeface="+mj-ea"/>
              </a:rPr>
              <a:t>الحجر</a:t>
            </a:r>
            <a:r>
              <a:rPr lang="en-US" sz="1800" b="1" kern="0" dirty="0">
                <a:solidFill>
                  <a:srgbClr val="000000"/>
                </a:solidFill>
                <a:latin typeface="+mj-lt"/>
                <a:ea typeface="+mj-ea"/>
              </a:rPr>
              <a:t> </a:t>
            </a:r>
            <a:r>
              <a:rPr lang="en-US" sz="1800" b="1" kern="0" dirty="0" err="1">
                <a:solidFill>
                  <a:srgbClr val="000000"/>
                </a:solidFill>
                <a:latin typeface="+mj-lt"/>
                <a:ea typeface="+mj-ea"/>
              </a:rPr>
              <a:t>ومقطوعا</a:t>
            </a:r>
            <a:r>
              <a:rPr lang="en-US" sz="1800" b="1" kern="0" dirty="0">
                <a:solidFill>
                  <a:srgbClr val="000000"/>
                </a:solidFill>
                <a:latin typeface="+mj-lt"/>
                <a:ea typeface="+mj-ea"/>
              </a:rPr>
              <a:t> </a:t>
            </a:r>
          </a:p>
        </p:txBody>
      </p:sp>
      <p:pic>
        <p:nvPicPr>
          <p:cNvPr id="20" name="Picture 19" descr="boulder.jpg"/>
          <p:cNvPicPr>
            <a:picLocks noChangeAspect="1"/>
          </p:cNvPicPr>
          <p:nvPr/>
        </p:nvPicPr>
        <p:blipFill>
          <a:blip r:embed="rId4" cstate="print"/>
          <a:stretch>
            <a:fillRect/>
          </a:stretch>
        </p:blipFill>
        <p:spPr>
          <a:xfrm>
            <a:off x="928192" y="7320880"/>
            <a:ext cx="2723393" cy="17965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1" name="Picture 20" descr="018.jpg"/>
          <p:cNvPicPr>
            <a:picLocks noChangeAspect="1"/>
          </p:cNvPicPr>
          <p:nvPr/>
        </p:nvPicPr>
        <p:blipFill>
          <a:blip r:embed="rId5" cstate="print">
            <a:clrChange>
              <a:clrFrom>
                <a:srgbClr val="FFFFDB"/>
              </a:clrFrom>
              <a:clrTo>
                <a:srgbClr val="FFFFDB">
                  <a:alpha val="0"/>
                </a:srgbClr>
              </a:clrTo>
            </a:clrChange>
          </a:blip>
          <a:stretch>
            <a:fillRect/>
          </a:stretch>
        </p:blipFill>
        <p:spPr>
          <a:xfrm>
            <a:off x="4096544" y="7176864"/>
            <a:ext cx="1837720" cy="21050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3" name="Rectangle 22"/>
          <p:cNvSpPr/>
          <p:nvPr/>
        </p:nvSpPr>
        <p:spPr>
          <a:xfrm>
            <a:off x="9021399" y="6456784"/>
            <a:ext cx="3780201" cy="400110"/>
          </a:xfrm>
          <a:prstGeom prst="rect">
            <a:avLst/>
          </a:prstGeom>
        </p:spPr>
        <p:txBody>
          <a:bodyPr wrap="none">
            <a:spAutoFit/>
          </a:bodyPr>
          <a:lstStyle/>
          <a:p>
            <a:pPr>
              <a:spcBef>
                <a:spcPct val="50000"/>
              </a:spcBef>
            </a:pPr>
            <a:r>
              <a:rPr lang="ar-EG" sz="2000" b="1" u="sng" dirty="0" smtClean="0">
                <a:solidFill>
                  <a:srgbClr val="C00000"/>
                </a:solidFill>
                <a:effectLst>
                  <a:outerShdw blurRad="38100" dist="38100" dir="2700000" algn="tl">
                    <a:srgbClr val="000000">
                      <a:alpha val="43137"/>
                    </a:srgbClr>
                  </a:outerShdw>
                </a:effectLst>
              </a:rPr>
              <a:t>المصطلحات المستعملة فى البناء بالأحجار</a:t>
            </a:r>
            <a:r>
              <a:rPr lang="ar-SA" sz="2000" b="1" u="sng" dirty="0" smtClean="0">
                <a:solidFill>
                  <a:srgbClr val="C00000"/>
                </a:solidFill>
                <a:effectLst>
                  <a:outerShdw blurRad="38100" dist="38100" dir="2700000" algn="tl">
                    <a:srgbClr val="000000">
                      <a:alpha val="43137"/>
                    </a:srgbClr>
                  </a:outerShdw>
                </a:effectLst>
              </a:rPr>
              <a:t>:-</a:t>
            </a:r>
            <a:endParaRPr lang="ar-SA" sz="2000" b="1" u="sng" dirty="0" smtClean="0">
              <a:solidFill>
                <a:srgbClr val="C00000"/>
              </a:solidFill>
              <a:effectLst>
                <a:outerShdw blurRad="38100" dist="38100" dir="2700000" algn="tl">
                  <a:srgbClr val="000000">
                    <a:alpha val="43137"/>
                  </a:srgbClr>
                </a:outerShdw>
              </a:effectLst>
            </a:endParaRPr>
          </a:p>
        </p:txBody>
      </p:sp>
      <p:pic>
        <p:nvPicPr>
          <p:cNvPr id="24" name="Picture 3" descr="C:\Documents and Settings\XPPRESP3\Desktop\nnn\home01.jpg"/>
          <p:cNvPicPr>
            <a:picLocks noChangeAspect="1" noChangeArrowheads="1"/>
          </p:cNvPicPr>
          <p:nvPr/>
        </p:nvPicPr>
        <p:blipFill>
          <a:blip r:embed="rId6" cstate="print"/>
          <a:srcRect/>
          <a:stretch>
            <a:fillRect/>
          </a:stretch>
        </p:blipFill>
        <p:spPr bwMode="auto">
          <a:xfrm>
            <a:off x="1720280" y="696144"/>
            <a:ext cx="3702968" cy="25734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all_Cladding.jpg"/>
          <p:cNvPicPr>
            <a:picLocks noChangeAspect="1"/>
          </p:cNvPicPr>
          <p:nvPr/>
        </p:nvPicPr>
        <p:blipFill>
          <a:blip r:embed="rId2" cstate="print"/>
          <a:stretch>
            <a:fillRect/>
          </a:stretch>
        </p:blipFill>
        <p:spPr>
          <a:xfrm>
            <a:off x="7048872" y="1200200"/>
            <a:ext cx="3190497" cy="22746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Stone_Wall_Cladding.jpg"/>
          <p:cNvPicPr>
            <a:picLocks noChangeAspect="1"/>
          </p:cNvPicPr>
          <p:nvPr/>
        </p:nvPicPr>
        <p:blipFill>
          <a:blip r:embed="rId3" cstate="print"/>
          <a:srcRect t="11840"/>
          <a:stretch>
            <a:fillRect/>
          </a:stretch>
        </p:blipFill>
        <p:spPr>
          <a:xfrm>
            <a:off x="1936304" y="1128192"/>
            <a:ext cx="4278409" cy="23762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p:cNvSpPr txBox="1">
            <a:spLocks noChangeArrowheads="1"/>
          </p:cNvSpPr>
          <p:nvPr/>
        </p:nvSpPr>
        <p:spPr bwMode="auto">
          <a:xfrm>
            <a:off x="856184" y="3720480"/>
            <a:ext cx="5181600" cy="369332"/>
          </a:xfrm>
          <a:prstGeom prst="rect">
            <a:avLst/>
          </a:prstGeom>
          <a:noFill/>
          <a:ln w="9525">
            <a:noFill/>
            <a:miter lim="800000"/>
            <a:headEnd/>
            <a:tailEnd/>
          </a:ln>
        </p:spPr>
        <p:txBody>
          <a:bodyPr>
            <a:spAutoFit/>
          </a:bodyPr>
          <a:lstStyle/>
          <a:p>
            <a:r>
              <a:rPr lang="ar-SA" sz="1800" b="1" dirty="0"/>
              <a:t>بعض الأشكال المختلفة من الاحجار بألوانها المختلفة</a:t>
            </a:r>
            <a:endParaRPr lang="en-US" sz="1800" b="1" dirty="0"/>
          </a:p>
        </p:txBody>
      </p:sp>
      <p:sp>
        <p:nvSpPr>
          <p:cNvPr id="8" name="Rectangle 7"/>
          <p:cNvSpPr/>
          <p:nvPr/>
        </p:nvSpPr>
        <p:spPr>
          <a:xfrm>
            <a:off x="4312568" y="3648472"/>
            <a:ext cx="6232748" cy="369332"/>
          </a:xfrm>
          <a:prstGeom prst="rect">
            <a:avLst/>
          </a:prstGeom>
        </p:spPr>
        <p:txBody>
          <a:bodyPr wrap="square">
            <a:spAutoFit/>
          </a:bodyPr>
          <a:lstStyle/>
          <a:p>
            <a:pPr algn="r" rtl="1"/>
            <a:r>
              <a:rPr lang="ar-SA" sz="1800" b="1" dirty="0" smtClean="0"/>
              <a:t>الحجرالسوري - الحجر الاردني - الحجر المقدس </a:t>
            </a:r>
            <a:endParaRPr lang="en-US" sz="1800" b="1" dirty="0"/>
          </a:p>
        </p:txBody>
      </p:sp>
      <p:sp>
        <p:nvSpPr>
          <p:cNvPr id="9" name="Rectangle 8"/>
          <p:cNvSpPr/>
          <p:nvPr/>
        </p:nvSpPr>
        <p:spPr>
          <a:xfrm>
            <a:off x="10433248" y="408112"/>
            <a:ext cx="2000869" cy="400110"/>
          </a:xfrm>
          <a:prstGeom prst="rect">
            <a:avLst/>
          </a:prstGeom>
        </p:spPr>
        <p:txBody>
          <a:bodyPr wrap="none">
            <a:spAutoFit/>
          </a:bodyPr>
          <a:lstStyle/>
          <a:p>
            <a:pPr>
              <a:spcBef>
                <a:spcPct val="50000"/>
              </a:spcBef>
            </a:pPr>
            <a:r>
              <a:rPr lang="ar-EG" sz="2000" b="1" u="sng" dirty="0" smtClean="0">
                <a:solidFill>
                  <a:srgbClr val="C00000"/>
                </a:solidFill>
                <a:effectLst>
                  <a:outerShdw blurRad="38100" dist="38100" dir="2700000" algn="tl">
                    <a:srgbClr val="000000">
                      <a:alpha val="43137"/>
                    </a:srgbClr>
                  </a:outerShdw>
                </a:effectLst>
              </a:rPr>
              <a:t>أفضل أنواع الأحجار</a:t>
            </a:r>
            <a:r>
              <a:rPr lang="ar-SA" sz="2000" b="1" u="sng" dirty="0" smtClean="0">
                <a:solidFill>
                  <a:srgbClr val="C00000"/>
                </a:solidFill>
                <a:effectLst>
                  <a:outerShdw blurRad="38100" dist="38100" dir="2700000" algn="tl">
                    <a:srgbClr val="000000">
                      <a:alpha val="43137"/>
                    </a:srgbClr>
                  </a:outerShdw>
                </a:effectLst>
              </a:rPr>
              <a:t>:-</a:t>
            </a:r>
            <a:endParaRPr lang="ar-SA" sz="2000" b="1" u="sng" dirty="0" smtClean="0">
              <a:solidFill>
                <a:srgbClr val="C00000"/>
              </a:solidFill>
              <a:effectLst>
                <a:outerShdw blurRad="38100" dist="38100" dir="2700000" algn="tl">
                  <a:srgbClr val="000000">
                    <a:alpha val="43137"/>
                  </a:srgbClr>
                </a:outerShdw>
              </a:effectLst>
            </a:endParaRPr>
          </a:p>
        </p:txBody>
      </p:sp>
      <p:sp>
        <p:nvSpPr>
          <p:cNvPr id="10" name="Text Box 11"/>
          <p:cNvSpPr>
            <a:spLocks noGrp="1" noChangeArrowheads="1"/>
          </p:cNvSpPr>
          <p:nvPr>
            <p:ph idx="1"/>
          </p:nvPr>
        </p:nvSpPr>
        <p:spPr>
          <a:xfrm>
            <a:off x="2296344" y="4941463"/>
            <a:ext cx="10505256" cy="4339650"/>
          </a:xfrm>
        </p:spPr>
        <p:txBody>
          <a:bodyPr wrap="square">
            <a:spAutoFit/>
          </a:bodyPr>
          <a:lstStyle/>
          <a:p>
            <a:pPr>
              <a:buNone/>
            </a:pPr>
            <a:r>
              <a:rPr lang="ar-SA" sz="1800" b="1" dirty="0" smtClean="0">
                <a:solidFill>
                  <a:srgbClr val="000000"/>
                </a:solidFill>
              </a:rPr>
              <a:t>1- </a:t>
            </a:r>
            <a:r>
              <a:rPr lang="en-US" sz="1800" b="1" dirty="0" err="1" smtClean="0">
                <a:solidFill>
                  <a:srgbClr val="000000"/>
                </a:solidFill>
              </a:rPr>
              <a:t>يلاحظ</a:t>
            </a:r>
            <a:r>
              <a:rPr lang="en-US" sz="1800" b="1" dirty="0" smtClean="0">
                <a:solidFill>
                  <a:srgbClr val="000000"/>
                </a:solidFill>
              </a:rPr>
              <a:t> </a:t>
            </a:r>
            <a:r>
              <a:rPr lang="en-US" sz="1800" b="1" dirty="0" err="1" smtClean="0">
                <a:solidFill>
                  <a:srgbClr val="000000"/>
                </a:solidFill>
              </a:rPr>
              <a:t>عند</a:t>
            </a:r>
            <a:r>
              <a:rPr lang="en-US" sz="1800" b="1" dirty="0" smtClean="0">
                <a:solidFill>
                  <a:srgbClr val="000000"/>
                </a:solidFill>
              </a:rPr>
              <a:t> </a:t>
            </a:r>
            <a:r>
              <a:rPr lang="en-US" sz="1800" b="1" dirty="0" err="1" smtClean="0">
                <a:solidFill>
                  <a:srgbClr val="000000"/>
                </a:solidFill>
              </a:rPr>
              <a:t>استعمال</a:t>
            </a:r>
            <a:r>
              <a:rPr lang="en-US" sz="1800" b="1" dirty="0" smtClean="0">
                <a:solidFill>
                  <a:srgbClr val="000000"/>
                </a:solidFill>
              </a:rPr>
              <a:t> </a:t>
            </a:r>
            <a:r>
              <a:rPr lang="ar-SA" sz="1800" b="1" dirty="0" smtClean="0">
                <a:solidFill>
                  <a:srgbClr val="000000"/>
                </a:solidFill>
              </a:rPr>
              <a:t>الأحجار الرسوبيه</a:t>
            </a:r>
            <a:r>
              <a:rPr lang="en-US" sz="1800" b="1" dirty="0" smtClean="0">
                <a:solidFill>
                  <a:srgbClr val="000000"/>
                </a:solidFill>
              </a:rPr>
              <a:t> </a:t>
            </a:r>
            <a:r>
              <a:rPr lang="en-US" sz="1800" b="1" dirty="0" err="1" smtClean="0">
                <a:solidFill>
                  <a:srgbClr val="000000"/>
                </a:solidFill>
              </a:rPr>
              <a:t>أن</a:t>
            </a:r>
            <a:r>
              <a:rPr lang="en-US" sz="1800" b="1" dirty="0" smtClean="0">
                <a:solidFill>
                  <a:srgbClr val="000000"/>
                </a:solidFill>
              </a:rPr>
              <a:t> </a:t>
            </a:r>
            <a:r>
              <a:rPr lang="en-US" sz="1800" b="1" dirty="0" err="1" smtClean="0">
                <a:solidFill>
                  <a:srgbClr val="000000"/>
                </a:solidFill>
              </a:rPr>
              <a:t>توضع</a:t>
            </a:r>
            <a:r>
              <a:rPr lang="en-US" sz="1800" b="1" dirty="0" smtClean="0">
                <a:solidFill>
                  <a:srgbClr val="000000"/>
                </a:solidFill>
              </a:rPr>
              <a:t> </a:t>
            </a:r>
            <a:r>
              <a:rPr lang="en-US" sz="1800" b="1" dirty="0" err="1" smtClean="0">
                <a:solidFill>
                  <a:srgbClr val="000000"/>
                </a:solidFill>
              </a:rPr>
              <a:t>بحيث</a:t>
            </a:r>
            <a:r>
              <a:rPr lang="en-US" sz="1800" b="1" dirty="0" smtClean="0">
                <a:solidFill>
                  <a:srgbClr val="000000"/>
                </a:solidFill>
              </a:rPr>
              <a:t> </a:t>
            </a:r>
            <a:r>
              <a:rPr lang="en-US" sz="1800" b="1" dirty="0" err="1" smtClean="0">
                <a:solidFill>
                  <a:srgbClr val="000000"/>
                </a:solidFill>
              </a:rPr>
              <a:t>تكون</a:t>
            </a:r>
            <a:r>
              <a:rPr lang="en-US" sz="1800" b="1" dirty="0" smtClean="0">
                <a:solidFill>
                  <a:srgbClr val="000000"/>
                </a:solidFill>
              </a:rPr>
              <a:t> </a:t>
            </a:r>
            <a:r>
              <a:rPr lang="en-US" sz="1800" b="1" dirty="0" err="1" smtClean="0">
                <a:solidFill>
                  <a:srgbClr val="000000"/>
                </a:solidFill>
              </a:rPr>
              <a:t>الضغوط</a:t>
            </a:r>
            <a:r>
              <a:rPr lang="en-US" sz="1800" b="1" dirty="0" smtClean="0">
                <a:solidFill>
                  <a:srgbClr val="000000"/>
                </a:solidFill>
              </a:rPr>
              <a:t> </a:t>
            </a:r>
            <a:r>
              <a:rPr lang="en-US" sz="1800" b="1" dirty="0" err="1" smtClean="0">
                <a:solidFill>
                  <a:srgbClr val="000000"/>
                </a:solidFill>
              </a:rPr>
              <a:t>الواقعة</a:t>
            </a:r>
            <a:r>
              <a:rPr lang="en-US" sz="1800" b="1" dirty="0" smtClean="0">
                <a:solidFill>
                  <a:srgbClr val="000000"/>
                </a:solidFill>
              </a:rPr>
              <a:t> </a:t>
            </a:r>
            <a:r>
              <a:rPr lang="en-US" sz="1800" b="1" dirty="0" err="1" smtClean="0">
                <a:solidFill>
                  <a:srgbClr val="000000"/>
                </a:solidFill>
              </a:rPr>
              <a:t>عليها</a:t>
            </a:r>
            <a:r>
              <a:rPr lang="en-US" sz="1800" b="1" dirty="0" smtClean="0">
                <a:solidFill>
                  <a:srgbClr val="000000"/>
                </a:solidFill>
              </a:rPr>
              <a:t> </a:t>
            </a:r>
            <a:r>
              <a:rPr lang="en-US" sz="1800" b="1" dirty="0" err="1" smtClean="0">
                <a:solidFill>
                  <a:srgbClr val="000000"/>
                </a:solidFill>
              </a:rPr>
              <a:t>عمودية</a:t>
            </a:r>
            <a:r>
              <a:rPr lang="en-US" sz="1800" b="1" dirty="0" smtClean="0">
                <a:solidFill>
                  <a:srgbClr val="000000"/>
                </a:solidFill>
              </a:rPr>
              <a:t> </a:t>
            </a:r>
            <a:r>
              <a:rPr lang="en-US" sz="1800" b="1" dirty="0" err="1" smtClean="0">
                <a:solidFill>
                  <a:srgbClr val="000000"/>
                </a:solidFill>
              </a:rPr>
              <a:t>على</a:t>
            </a:r>
            <a:r>
              <a:rPr lang="en-US" sz="1800" b="1" dirty="0" smtClean="0">
                <a:solidFill>
                  <a:srgbClr val="000000"/>
                </a:solidFill>
              </a:rPr>
              <a:t> </a:t>
            </a:r>
            <a:r>
              <a:rPr lang="en-US" sz="1800" b="1" dirty="0" err="1" smtClean="0">
                <a:solidFill>
                  <a:srgbClr val="000000"/>
                </a:solidFill>
              </a:rPr>
              <a:t>مستوى</a:t>
            </a:r>
            <a:r>
              <a:rPr lang="en-US" sz="1800" b="1" dirty="0" smtClean="0">
                <a:solidFill>
                  <a:srgbClr val="000000"/>
                </a:solidFill>
              </a:rPr>
              <a:t> </a:t>
            </a:r>
            <a:r>
              <a:rPr lang="en-US" sz="1800" b="1" dirty="0" err="1" smtClean="0">
                <a:solidFill>
                  <a:srgbClr val="000000"/>
                </a:solidFill>
              </a:rPr>
              <a:t>المرقد</a:t>
            </a:r>
            <a:r>
              <a:rPr lang="en-US" sz="1800" b="1" dirty="0" smtClean="0">
                <a:solidFill>
                  <a:srgbClr val="000000"/>
                </a:solidFill>
              </a:rPr>
              <a:t> </a:t>
            </a:r>
            <a:r>
              <a:rPr lang="en-US" sz="1800" b="1" dirty="0" err="1" smtClean="0">
                <a:solidFill>
                  <a:srgbClr val="000000"/>
                </a:solidFill>
              </a:rPr>
              <a:t>الطبيعي</a:t>
            </a:r>
            <a:r>
              <a:rPr lang="en-US" sz="1800" b="1" dirty="0" smtClean="0">
                <a:solidFill>
                  <a:srgbClr val="000000"/>
                </a:solidFill>
              </a:rPr>
              <a:t> </a:t>
            </a:r>
            <a:r>
              <a:rPr lang="en-US" sz="1800" b="1" dirty="0" err="1" smtClean="0">
                <a:solidFill>
                  <a:srgbClr val="000000"/>
                </a:solidFill>
              </a:rPr>
              <a:t>للاحجار</a:t>
            </a:r>
            <a:r>
              <a:rPr lang="en-US" sz="1800" b="1" dirty="0" smtClean="0">
                <a:solidFill>
                  <a:srgbClr val="000000"/>
                </a:solidFill>
              </a:rPr>
              <a:t> </a:t>
            </a:r>
            <a:r>
              <a:rPr lang="en-US" sz="1800" b="1" dirty="0" err="1" smtClean="0">
                <a:solidFill>
                  <a:srgbClr val="000000"/>
                </a:solidFill>
              </a:rPr>
              <a:t>ففي</a:t>
            </a:r>
            <a:r>
              <a:rPr lang="en-US" sz="1800" b="1" dirty="0" smtClean="0">
                <a:solidFill>
                  <a:srgbClr val="000000"/>
                </a:solidFill>
              </a:rPr>
              <a:t> </a:t>
            </a:r>
            <a:r>
              <a:rPr lang="en-US" sz="1800" b="1" dirty="0" err="1" smtClean="0">
                <a:solidFill>
                  <a:srgbClr val="000000"/>
                </a:solidFill>
              </a:rPr>
              <a:t>الحوائط</a:t>
            </a:r>
            <a:r>
              <a:rPr lang="en-US" sz="1800" b="1" dirty="0" smtClean="0">
                <a:solidFill>
                  <a:srgbClr val="000000"/>
                </a:solidFill>
              </a:rPr>
              <a:t> </a:t>
            </a:r>
            <a:r>
              <a:rPr lang="en-US" sz="1800" b="1" dirty="0" err="1" smtClean="0">
                <a:solidFill>
                  <a:srgbClr val="000000"/>
                </a:solidFill>
              </a:rPr>
              <a:t>عادة</a:t>
            </a:r>
            <a:r>
              <a:rPr lang="en-US" sz="1800" b="1" dirty="0" smtClean="0">
                <a:solidFill>
                  <a:srgbClr val="000000"/>
                </a:solidFill>
              </a:rPr>
              <a:t> </a:t>
            </a:r>
            <a:r>
              <a:rPr lang="en-US" sz="1800" b="1" dirty="0" err="1" smtClean="0">
                <a:solidFill>
                  <a:srgbClr val="000000"/>
                </a:solidFill>
              </a:rPr>
              <a:t>توضع</a:t>
            </a:r>
            <a:r>
              <a:rPr lang="en-US" sz="1800" b="1" dirty="0" smtClean="0">
                <a:solidFill>
                  <a:srgbClr val="000000"/>
                </a:solidFill>
              </a:rPr>
              <a:t> </a:t>
            </a:r>
            <a:r>
              <a:rPr lang="en-US" sz="1800" b="1" dirty="0" err="1" smtClean="0">
                <a:solidFill>
                  <a:srgbClr val="000000"/>
                </a:solidFill>
              </a:rPr>
              <a:t>الأحجار</a:t>
            </a:r>
            <a:r>
              <a:rPr lang="en-US" sz="1800" b="1" dirty="0" smtClean="0">
                <a:solidFill>
                  <a:srgbClr val="000000"/>
                </a:solidFill>
              </a:rPr>
              <a:t> </a:t>
            </a:r>
            <a:r>
              <a:rPr lang="en-US" sz="1800" b="1" dirty="0" err="1" smtClean="0">
                <a:solidFill>
                  <a:srgbClr val="000000"/>
                </a:solidFill>
              </a:rPr>
              <a:t>بحيث</a:t>
            </a:r>
            <a:r>
              <a:rPr lang="en-US" sz="1800" b="1" dirty="0" smtClean="0">
                <a:solidFill>
                  <a:srgbClr val="000000"/>
                </a:solidFill>
              </a:rPr>
              <a:t> </a:t>
            </a:r>
            <a:r>
              <a:rPr lang="en-US" sz="1800" b="1" dirty="0" err="1" smtClean="0">
                <a:solidFill>
                  <a:srgbClr val="000000"/>
                </a:solidFill>
              </a:rPr>
              <a:t>تكون</a:t>
            </a:r>
            <a:r>
              <a:rPr lang="en-US" sz="1800" b="1" dirty="0" smtClean="0">
                <a:solidFill>
                  <a:srgbClr val="000000"/>
                </a:solidFill>
              </a:rPr>
              <a:t> </a:t>
            </a:r>
            <a:r>
              <a:rPr lang="en-US" sz="1800" b="1" dirty="0" err="1" smtClean="0">
                <a:solidFill>
                  <a:srgbClr val="000000"/>
                </a:solidFill>
              </a:rPr>
              <a:t>مراقدها</a:t>
            </a:r>
            <a:r>
              <a:rPr lang="en-US" sz="1800" b="1" dirty="0" smtClean="0">
                <a:solidFill>
                  <a:srgbClr val="000000"/>
                </a:solidFill>
              </a:rPr>
              <a:t> </a:t>
            </a:r>
            <a:r>
              <a:rPr lang="en-US" sz="1800" b="1" dirty="0" err="1" smtClean="0">
                <a:solidFill>
                  <a:srgbClr val="000000"/>
                </a:solidFill>
              </a:rPr>
              <a:t>أفقية</a:t>
            </a:r>
            <a:r>
              <a:rPr lang="en-US" sz="1800" b="1" dirty="0" smtClean="0">
                <a:solidFill>
                  <a:srgbClr val="000000"/>
                </a:solidFill>
              </a:rPr>
              <a:t> </a:t>
            </a:r>
            <a:r>
              <a:rPr lang="en-US" sz="1800" b="1" dirty="0" err="1" smtClean="0">
                <a:solidFill>
                  <a:srgbClr val="000000"/>
                </a:solidFill>
              </a:rPr>
              <a:t>وفي</a:t>
            </a:r>
            <a:r>
              <a:rPr lang="en-US" sz="1800" b="1" dirty="0" smtClean="0">
                <a:solidFill>
                  <a:srgbClr val="000000"/>
                </a:solidFill>
              </a:rPr>
              <a:t> </a:t>
            </a:r>
            <a:r>
              <a:rPr lang="ar-SA" sz="1800" b="1" dirty="0" smtClean="0">
                <a:solidFill>
                  <a:srgbClr val="000000"/>
                </a:solidFill>
              </a:rPr>
              <a:t>العقود</a:t>
            </a:r>
            <a:r>
              <a:rPr lang="en-US" sz="1800" b="1" dirty="0" smtClean="0">
                <a:solidFill>
                  <a:srgbClr val="000000"/>
                </a:solidFill>
              </a:rPr>
              <a:t> </a:t>
            </a:r>
            <a:r>
              <a:rPr lang="en-US" sz="1800" b="1" dirty="0" err="1" smtClean="0">
                <a:solidFill>
                  <a:srgbClr val="000000"/>
                </a:solidFill>
              </a:rPr>
              <a:t>يجب</a:t>
            </a:r>
            <a:r>
              <a:rPr lang="en-US" sz="1800" b="1" dirty="0" smtClean="0">
                <a:solidFill>
                  <a:srgbClr val="000000"/>
                </a:solidFill>
              </a:rPr>
              <a:t> </a:t>
            </a:r>
            <a:r>
              <a:rPr lang="en-US" sz="1800" b="1" dirty="0" err="1" smtClean="0">
                <a:solidFill>
                  <a:srgbClr val="000000"/>
                </a:solidFill>
              </a:rPr>
              <a:t>ان</a:t>
            </a:r>
            <a:r>
              <a:rPr lang="en-US" sz="1800" b="1" dirty="0" smtClean="0">
                <a:solidFill>
                  <a:srgbClr val="000000"/>
                </a:solidFill>
              </a:rPr>
              <a:t> </a:t>
            </a:r>
            <a:r>
              <a:rPr lang="en-US" sz="1800" b="1" dirty="0" err="1" smtClean="0">
                <a:solidFill>
                  <a:srgbClr val="000000"/>
                </a:solidFill>
              </a:rPr>
              <a:t>يكون</a:t>
            </a:r>
            <a:r>
              <a:rPr lang="en-US" sz="1800" b="1" dirty="0" smtClean="0">
                <a:solidFill>
                  <a:srgbClr val="000000"/>
                </a:solidFill>
              </a:rPr>
              <a:t> </a:t>
            </a:r>
            <a:r>
              <a:rPr lang="en-US" sz="1800" b="1" dirty="0" err="1" smtClean="0">
                <a:solidFill>
                  <a:srgbClr val="000000"/>
                </a:solidFill>
              </a:rPr>
              <a:t>مستوى</a:t>
            </a:r>
            <a:r>
              <a:rPr lang="en-US" sz="1800" b="1" dirty="0" smtClean="0">
                <a:solidFill>
                  <a:srgbClr val="000000"/>
                </a:solidFill>
              </a:rPr>
              <a:t> </a:t>
            </a:r>
            <a:r>
              <a:rPr lang="en-US" sz="1800" b="1" dirty="0" err="1" smtClean="0">
                <a:solidFill>
                  <a:srgbClr val="000000"/>
                </a:solidFill>
              </a:rPr>
              <a:t>المرقد</a:t>
            </a:r>
            <a:r>
              <a:rPr lang="en-US" sz="1800" b="1" dirty="0" smtClean="0">
                <a:solidFill>
                  <a:srgbClr val="000000"/>
                </a:solidFill>
              </a:rPr>
              <a:t> </a:t>
            </a:r>
            <a:r>
              <a:rPr lang="en-US" sz="1800" b="1" dirty="0" err="1" smtClean="0">
                <a:solidFill>
                  <a:srgbClr val="000000"/>
                </a:solidFill>
              </a:rPr>
              <a:t>مارا</a:t>
            </a:r>
            <a:r>
              <a:rPr lang="en-US" sz="1800" b="1" dirty="0" smtClean="0">
                <a:solidFill>
                  <a:srgbClr val="000000"/>
                </a:solidFill>
              </a:rPr>
              <a:t> </a:t>
            </a:r>
            <a:r>
              <a:rPr lang="en-US" sz="1800" b="1" dirty="0" err="1" smtClean="0">
                <a:solidFill>
                  <a:srgbClr val="000000"/>
                </a:solidFill>
              </a:rPr>
              <a:t>بمركز</a:t>
            </a:r>
            <a:r>
              <a:rPr lang="en-US" sz="1800" b="1" dirty="0" smtClean="0">
                <a:solidFill>
                  <a:srgbClr val="000000"/>
                </a:solidFill>
              </a:rPr>
              <a:t> </a:t>
            </a:r>
            <a:r>
              <a:rPr lang="ar-SA" sz="1800" b="1" dirty="0" smtClean="0">
                <a:solidFill>
                  <a:srgbClr val="000000"/>
                </a:solidFill>
              </a:rPr>
              <a:t>العقد</a:t>
            </a:r>
            <a:r>
              <a:rPr lang="en-US" sz="1800" b="1" dirty="0" smtClean="0">
                <a:solidFill>
                  <a:srgbClr val="000000"/>
                </a:solidFill>
              </a:rPr>
              <a:t> </a:t>
            </a:r>
          </a:p>
          <a:p>
            <a:pPr>
              <a:buNone/>
            </a:pPr>
            <a:r>
              <a:rPr lang="ar-SA" sz="1800" b="1" dirty="0" smtClean="0">
                <a:solidFill>
                  <a:srgbClr val="000000"/>
                </a:solidFill>
              </a:rPr>
              <a:t> 2- </a:t>
            </a:r>
            <a:r>
              <a:rPr lang="en-US" sz="1800" b="1" dirty="0" err="1" smtClean="0">
                <a:solidFill>
                  <a:srgbClr val="000000"/>
                </a:solidFill>
              </a:rPr>
              <a:t>يجب</a:t>
            </a:r>
            <a:r>
              <a:rPr lang="en-US" sz="1800" b="1" dirty="0" smtClean="0">
                <a:solidFill>
                  <a:srgbClr val="000000"/>
                </a:solidFill>
              </a:rPr>
              <a:t> </a:t>
            </a:r>
            <a:r>
              <a:rPr lang="en-US" sz="1800" b="1" dirty="0" err="1" smtClean="0">
                <a:solidFill>
                  <a:srgbClr val="000000"/>
                </a:solidFill>
              </a:rPr>
              <a:t>ان</a:t>
            </a:r>
            <a:r>
              <a:rPr lang="en-US" sz="1800" b="1" dirty="0" smtClean="0">
                <a:solidFill>
                  <a:srgbClr val="000000"/>
                </a:solidFill>
              </a:rPr>
              <a:t> </a:t>
            </a:r>
            <a:r>
              <a:rPr lang="en-US" sz="1800" b="1" dirty="0" err="1" smtClean="0">
                <a:solidFill>
                  <a:srgbClr val="000000"/>
                </a:solidFill>
              </a:rPr>
              <a:t>تكون</a:t>
            </a:r>
            <a:r>
              <a:rPr lang="en-US" sz="1800" b="1" dirty="0" smtClean="0">
                <a:solidFill>
                  <a:srgbClr val="000000"/>
                </a:solidFill>
              </a:rPr>
              <a:t> </a:t>
            </a:r>
            <a:r>
              <a:rPr lang="en-US" sz="1800" b="1" dirty="0" err="1" smtClean="0">
                <a:solidFill>
                  <a:srgbClr val="000000"/>
                </a:solidFill>
              </a:rPr>
              <a:t>الحجارة</a:t>
            </a:r>
            <a:r>
              <a:rPr lang="en-US" sz="1800" b="1" dirty="0" smtClean="0">
                <a:solidFill>
                  <a:srgbClr val="000000"/>
                </a:solidFill>
              </a:rPr>
              <a:t> </a:t>
            </a:r>
            <a:r>
              <a:rPr lang="en-US" sz="1800" b="1" dirty="0" err="1" smtClean="0">
                <a:solidFill>
                  <a:srgbClr val="000000"/>
                </a:solidFill>
              </a:rPr>
              <a:t>مرتيطة</a:t>
            </a:r>
            <a:r>
              <a:rPr lang="en-US" sz="1800" b="1" dirty="0" smtClean="0">
                <a:solidFill>
                  <a:srgbClr val="000000"/>
                </a:solidFill>
              </a:rPr>
              <a:t> </a:t>
            </a:r>
            <a:r>
              <a:rPr lang="en-US" sz="1800" b="1" dirty="0" err="1" smtClean="0">
                <a:solidFill>
                  <a:srgbClr val="000000"/>
                </a:solidFill>
              </a:rPr>
              <a:t>بعضها</a:t>
            </a:r>
            <a:r>
              <a:rPr lang="en-US" sz="1800" b="1" dirty="0" smtClean="0">
                <a:solidFill>
                  <a:srgbClr val="000000"/>
                </a:solidFill>
              </a:rPr>
              <a:t> </a:t>
            </a:r>
            <a:r>
              <a:rPr lang="en-US" sz="1800" b="1" dirty="0" err="1" smtClean="0">
                <a:solidFill>
                  <a:srgbClr val="000000"/>
                </a:solidFill>
              </a:rPr>
              <a:t>ببعض</a:t>
            </a:r>
            <a:r>
              <a:rPr lang="en-US" sz="1800" b="1" dirty="0" smtClean="0">
                <a:solidFill>
                  <a:srgbClr val="000000"/>
                </a:solidFill>
              </a:rPr>
              <a:t> </a:t>
            </a:r>
            <a:r>
              <a:rPr lang="en-US" sz="1800" b="1" dirty="0" err="1" smtClean="0">
                <a:solidFill>
                  <a:srgbClr val="000000"/>
                </a:solidFill>
              </a:rPr>
              <a:t>وان</a:t>
            </a:r>
            <a:r>
              <a:rPr lang="en-US" sz="1800" b="1" dirty="0" smtClean="0">
                <a:solidFill>
                  <a:srgbClr val="000000"/>
                </a:solidFill>
              </a:rPr>
              <a:t> </a:t>
            </a:r>
            <a:r>
              <a:rPr lang="en-US" sz="1800" b="1" dirty="0" err="1" smtClean="0">
                <a:solidFill>
                  <a:srgbClr val="000000"/>
                </a:solidFill>
              </a:rPr>
              <a:t>تكون</a:t>
            </a:r>
            <a:r>
              <a:rPr lang="en-US" sz="1800" b="1" dirty="0" smtClean="0">
                <a:solidFill>
                  <a:srgbClr val="000000"/>
                </a:solidFill>
              </a:rPr>
              <a:t> </a:t>
            </a:r>
            <a:r>
              <a:rPr lang="en-US" sz="1800" b="1" dirty="0" err="1" smtClean="0">
                <a:solidFill>
                  <a:srgbClr val="000000"/>
                </a:solidFill>
              </a:rPr>
              <a:t>متينة</a:t>
            </a:r>
            <a:r>
              <a:rPr lang="en-US" sz="1800" b="1" dirty="0" smtClean="0">
                <a:solidFill>
                  <a:srgbClr val="000000"/>
                </a:solidFill>
              </a:rPr>
              <a:t> </a:t>
            </a:r>
            <a:r>
              <a:rPr lang="en-US" sz="1800" b="1" dirty="0" err="1" smtClean="0">
                <a:solidFill>
                  <a:srgbClr val="000000"/>
                </a:solidFill>
              </a:rPr>
              <a:t>بحيث</a:t>
            </a:r>
            <a:r>
              <a:rPr lang="en-US" sz="1800" b="1" dirty="0" smtClean="0">
                <a:solidFill>
                  <a:srgbClr val="000000"/>
                </a:solidFill>
              </a:rPr>
              <a:t> </a:t>
            </a:r>
            <a:r>
              <a:rPr lang="en-US" sz="1800" b="1" dirty="0" err="1" smtClean="0">
                <a:solidFill>
                  <a:srgbClr val="000000"/>
                </a:solidFill>
              </a:rPr>
              <a:t>تتحمل</a:t>
            </a:r>
            <a:r>
              <a:rPr lang="en-US" sz="1800" b="1" dirty="0" smtClean="0">
                <a:solidFill>
                  <a:srgbClr val="000000"/>
                </a:solidFill>
              </a:rPr>
              <a:t> </a:t>
            </a:r>
            <a:r>
              <a:rPr lang="en-US" sz="1800" b="1" dirty="0" err="1" smtClean="0">
                <a:solidFill>
                  <a:srgbClr val="000000"/>
                </a:solidFill>
              </a:rPr>
              <a:t>الاحمال</a:t>
            </a:r>
            <a:r>
              <a:rPr lang="en-US" sz="1800" b="1" dirty="0" smtClean="0">
                <a:solidFill>
                  <a:srgbClr val="000000"/>
                </a:solidFill>
              </a:rPr>
              <a:t> </a:t>
            </a:r>
            <a:r>
              <a:rPr lang="en-US" sz="1800" b="1" dirty="0" err="1" smtClean="0">
                <a:solidFill>
                  <a:srgbClr val="000000"/>
                </a:solidFill>
              </a:rPr>
              <a:t>الواقعة</a:t>
            </a:r>
            <a:r>
              <a:rPr lang="en-US" sz="1800" b="1" dirty="0" smtClean="0">
                <a:solidFill>
                  <a:srgbClr val="000000"/>
                </a:solidFill>
              </a:rPr>
              <a:t> </a:t>
            </a:r>
            <a:r>
              <a:rPr lang="en-US" sz="1800" b="1" dirty="0" err="1" smtClean="0">
                <a:solidFill>
                  <a:srgbClr val="000000"/>
                </a:solidFill>
              </a:rPr>
              <a:t>عليها</a:t>
            </a:r>
            <a:r>
              <a:rPr lang="en-US" sz="1800" b="1" dirty="0" smtClean="0">
                <a:solidFill>
                  <a:srgbClr val="000000"/>
                </a:solidFill>
              </a:rPr>
              <a:t> </a:t>
            </a:r>
            <a:r>
              <a:rPr lang="en-US" sz="1800" b="1" dirty="0" err="1" smtClean="0">
                <a:solidFill>
                  <a:srgbClr val="000000"/>
                </a:solidFill>
              </a:rPr>
              <a:t>بامان</a:t>
            </a:r>
            <a:r>
              <a:rPr lang="en-US" sz="1800" b="1" dirty="0" smtClean="0">
                <a:solidFill>
                  <a:srgbClr val="000000"/>
                </a:solidFill>
              </a:rPr>
              <a:t>. </a:t>
            </a:r>
          </a:p>
          <a:p>
            <a:pPr>
              <a:buNone/>
            </a:pPr>
            <a:r>
              <a:rPr lang="ar-SA" sz="1800" b="1" dirty="0" smtClean="0">
                <a:solidFill>
                  <a:srgbClr val="000000"/>
                </a:solidFill>
              </a:rPr>
              <a:t> 3- </a:t>
            </a:r>
            <a:r>
              <a:rPr lang="en-US" sz="1800" b="1" dirty="0" err="1" smtClean="0">
                <a:solidFill>
                  <a:srgbClr val="000000"/>
                </a:solidFill>
              </a:rPr>
              <a:t>تتوقف</a:t>
            </a:r>
            <a:r>
              <a:rPr lang="en-US" sz="1800" b="1" dirty="0" smtClean="0">
                <a:solidFill>
                  <a:srgbClr val="000000"/>
                </a:solidFill>
              </a:rPr>
              <a:t> </a:t>
            </a:r>
            <a:r>
              <a:rPr lang="en-US" sz="1800" b="1" dirty="0" err="1" smtClean="0">
                <a:solidFill>
                  <a:srgbClr val="000000"/>
                </a:solidFill>
              </a:rPr>
              <a:t>متانة</a:t>
            </a:r>
            <a:r>
              <a:rPr lang="en-US" sz="1800" b="1" dirty="0" smtClean="0">
                <a:solidFill>
                  <a:srgbClr val="000000"/>
                </a:solidFill>
              </a:rPr>
              <a:t> </a:t>
            </a:r>
            <a:r>
              <a:rPr lang="en-US" sz="1800" b="1" dirty="0" err="1" smtClean="0">
                <a:solidFill>
                  <a:srgbClr val="000000"/>
                </a:solidFill>
              </a:rPr>
              <a:t>البناء</a:t>
            </a:r>
            <a:r>
              <a:rPr lang="en-US" sz="1800" b="1" dirty="0" smtClean="0">
                <a:solidFill>
                  <a:srgbClr val="000000"/>
                </a:solidFill>
              </a:rPr>
              <a:t> </a:t>
            </a:r>
            <a:r>
              <a:rPr lang="en-US" sz="1800" b="1" dirty="0" err="1" smtClean="0">
                <a:solidFill>
                  <a:srgbClr val="000000"/>
                </a:solidFill>
              </a:rPr>
              <a:t>على</a:t>
            </a:r>
            <a:r>
              <a:rPr lang="en-US" sz="1800" b="1" dirty="0" smtClean="0">
                <a:solidFill>
                  <a:srgbClr val="000000"/>
                </a:solidFill>
              </a:rPr>
              <a:t> </a:t>
            </a:r>
            <a:r>
              <a:rPr lang="en-US" sz="1800" b="1" dirty="0" err="1" smtClean="0">
                <a:solidFill>
                  <a:srgbClr val="000000"/>
                </a:solidFill>
              </a:rPr>
              <a:t>النوع</a:t>
            </a:r>
            <a:r>
              <a:rPr lang="en-US" sz="1800" b="1" dirty="0" smtClean="0">
                <a:solidFill>
                  <a:srgbClr val="000000"/>
                </a:solidFill>
              </a:rPr>
              <a:t> </a:t>
            </a:r>
            <a:r>
              <a:rPr lang="en-US" sz="1800" b="1" dirty="0" err="1" smtClean="0">
                <a:solidFill>
                  <a:srgbClr val="000000"/>
                </a:solidFill>
              </a:rPr>
              <a:t>وحجم</a:t>
            </a:r>
            <a:r>
              <a:rPr lang="en-US" sz="1800" b="1" dirty="0" smtClean="0">
                <a:solidFill>
                  <a:srgbClr val="000000"/>
                </a:solidFill>
              </a:rPr>
              <a:t> </a:t>
            </a:r>
            <a:r>
              <a:rPr lang="en-US" sz="1800" b="1" dirty="0" err="1" smtClean="0">
                <a:solidFill>
                  <a:srgbClr val="000000"/>
                </a:solidFill>
              </a:rPr>
              <a:t>المستعمل</a:t>
            </a:r>
            <a:r>
              <a:rPr lang="en-US" sz="1800" b="1" dirty="0" smtClean="0">
                <a:solidFill>
                  <a:srgbClr val="000000"/>
                </a:solidFill>
              </a:rPr>
              <a:t> </a:t>
            </a:r>
            <a:r>
              <a:rPr lang="en-US" sz="1800" b="1" dirty="0" err="1" smtClean="0">
                <a:solidFill>
                  <a:srgbClr val="000000"/>
                </a:solidFill>
              </a:rPr>
              <a:t>وعلى</a:t>
            </a:r>
            <a:r>
              <a:rPr lang="en-US" sz="1800" b="1" dirty="0" smtClean="0">
                <a:solidFill>
                  <a:srgbClr val="000000"/>
                </a:solidFill>
              </a:rPr>
              <a:t> </a:t>
            </a:r>
            <a:r>
              <a:rPr lang="en-US" sz="1800" b="1" dirty="0" err="1" smtClean="0">
                <a:solidFill>
                  <a:srgbClr val="000000"/>
                </a:solidFill>
              </a:rPr>
              <a:t>سمك</a:t>
            </a:r>
            <a:r>
              <a:rPr lang="en-US" sz="1800" b="1" dirty="0" smtClean="0">
                <a:solidFill>
                  <a:srgbClr val="000000"/>
                </a:solidFill>
              </a:rPr>
              <a:t> </a:t>
            </a:r>
            <a:r>
              <a:rPr lang="en-US" sz="1800" b="1" dirty="0" err="1" smtClean="0">
                <a:solidFill>
                  <a:srgbClr val="000000"/>
                </a:solidFill>
              </a:rPr>
              <a:t>ونوع</a:t>
            </a:r>
            <a:r>
              <a:rPr lang="en-US" sz="1800" b="1" dirty="0" smtClean="0">
                <a:solidFill>
                  <a:srgbClr val="000000"/>
                </a:solidFill>
              </a:rPr>
              <a:t> </a:t>
            </a:r>
            <a:r>
              <a:rPr lang="ar-SA" sz="1800" b="1" dirty="0" smtClean="0">
                <a:solidFill>
                  <a:srgbClr val="000000"/>
                </a:solidFill>
              </a:rPr>
              <a:t>المونة</a:t>
            </a:r>
            <a:r>
              <a:rPr lang="en-US" sz="1800" b="1" dirty="0" smtClean="0">
                <a:solidFill>
                  <a:srgbClr val="000000"/>
                </a:solidFill>
              </a:rPr>
              <a:t> </a:t>
            </a:r>
            <a:r>
              <a:rPr lang="en-US" sz="1800" b="1" dirty="0" err="1" smtClean="0">
                <a:solidFill>
                  <a:srgbClr val="000000"/>
                </a:solidFill>
              </a:rPr>
              <a:t>المستعمله</a:t>
            </a:r>
            <a:r>
              <a:rPr lang="en-US" sz="1800" b="1" dirty="0" smtClean="0">
                <a:solidFill>
                  <a:srgbClr val="000000"/>
                </a:solidFill>
              </a:rPr>
              <a:t> </a:t>
            </a:r>
            <a:r>
              <a:rPr lang="en-US" sz="1800" b="1" dirty="0" err="1" smtClean="0">
                <a:solidFill>
                  <a:srgbClr val="000000"/>
                </a:solidFill>
              </a:rPr>
              <a:t>كذلك</a:t>
            </a:r>
            <a:r>
              <a:rPr lang="en-US" sz="1800" b="1" dirty="0" smtClean="0">
                <a:solidFill>
                  <a:srgbClr val="000000"/>
                </a:solidFill>
              </a:rPr>
              <a:t> </a:t>
            </a:r>
            <a:r>
              <a:rPr lang="en-US" sz="1800" b="1" dirty="0" err="1" smtClean="0">
                <a:solidFill>
                  <a:srgbClr val="000000"/>
                </a:solidFill>
              </a:rPr>
              <a:t>فكلما</a:t>
            </a:r>
            <a:r>
              <a:rPr lang="en-US" sz="1800" b="1" dirty="0" smtClean="0">
                <a:solidFill>
                  <a:srgbClr val="000000"/>
                </a:solidFill>
              </a:rPr>
              <a:t> </a:t>
            </a:r>
            <a:r>
              <a:rPr lang="en-US" sz="1800" b="1" dirty="0" err="1" smtClean="0">
                <a:solidFill>
                  <a:srgbClr val="000000"/>
                </a:solidFill>
              </a:rPr>
              <a:t>كانت</a:t>
            </a:r>
            <a:r>
              <a:rPr lang="en-US" sz="1800" b="1" dirty="0" smtClean="0">
                <a:solidFill>
                  <a:srgbClr val="000000"/>
                </a:solidFill>
              </a:rPr>
              <a:t> </a:t>
            </a:r>
            <a:r>
              <a:rPr lang="en-US" sz="1800" b="1" dirty="0" err="1" smtClean="0">
                <a:solidFill>
                  <a:srgbClr val="000000"/>
                </a:solidFill>
              </a:rPr>
              <a:t>الاحجار</a:t>
            </a:r>
            <a:r>
              <a:rPr lang="en-US" sz="1800" b="1" dirty="0" smtClean="0">
                <a:solidFill>
                  <a:srgbClr val="000000"/>
                </a:solidFill>
              </a:rPr>
              <a:t> </a:t>
            </a:r>
            <a:r>
              <a:rPr lang="en-US" sz="1800" b="1" dirty="0" err="1" smtClean="0">
                <a:solidFill>
                  <a:srgbClr val="000000"/>
                </a:solidFill>
              </a:rPr>
              <a:t>المستعمله</a:t>
            </a:r>
            <a:r>
              <a:rPr lang="en-US" sz="1800" b="1" dirty="0" smtClean="0">
                <a:solidFill>
                  <a:srgbClr val="000000"/>
                </a:solidFill>
              </a:rPr>
              <a:t> </a:t>
            </a:r>
            <a:r>
              <a:rPr lang="en-US" sz="1800" b="1" dirty="0" err="1" smtClean="0">
                <a:solidFill>
                  <a:srgbClr val="000000"/>
                </a:solidFill>
              </a:rPr>
              <a:t>غشيمة</a:t>
            </a:r>
            <a:r>
              <a:rPr lang="en-US" sz="1800" b="1" dirty="0" smtClean="0">
                <a:solidFill>
                  <a:srgbClr val="000000"/>
                </a:solidFill>
              </a:rPr>
              <a:t> </a:t>
            </a:r>
            <a:r>
              <a:rPr lang="en-US" sz="1800" b="1" dirty="0" err="1" smtClean="0">
                <a:solidFill>
                  <a:srgbClr val="000000"/>
                </a:solidFill>
              </a:rPr>
              <a:t>وصغيرة</a:t>
            </a:r>
            <a:r>
              <a:rPr lang="en-US" sz="1800" b="1" dirty="0" smtClean="0">
                <a:solidFill>
                  <a:srgbClr val="000000"/>
                </a:solidFill>
              </a:rPr>
              <a:t> </a:t>
            </a:r>
            <a:r>
              <a:rPr lang="en-US" sz="1800" b="1" dirty="0" err="1" smtClean="0">
                <a:solidFill>
                  <a:srgbClr val="000000"/>
                </a:solidFill>
              </a:rPr>
              <a:t>كلما</a:t>
            </a:r>
            <a:r>
              <a:rPr lang="en-US" sz="1800" b="1" dirty="0" smtClean="0">
                <a:solidFill>
                  <a:srgbClr val="000000"/>
                </a:solidFill>
              </a:rPr>
              <a:t> </a:t>
            </a:r>
            <a:r>
              <a:rPr lang="en-US" sz="1800" b="1" dirty="0" err="1" smtClean="0">
                <a:solidFill>
                  <a:srgbClr val="000000"/>
                </a:solidFill>
              </a:rPr>
              <a:t>كان</a:t>
            </a:r>
            <a:r>
              <a:rPr lang="en-US" sz="1800" b="1" dirty="0" smtClean="0">
                <a:solidFill>
                  <a:srgbClr val="000000"/>
                </a:solidFill>
              </a:rPr>
              <a:t> </a:t>
            </a:r>
            <a:r>
              <a:rPr lang="en-US" sz="1800" b="1" dirty="0" err="1" smtClean="0">
                <a:solidFill>
                  <a:srgbClr val="000000"/>
                </a:solidFill>
              </a:rPr>
              <a:t>تحمل</a:t>
            </a:r>
            <a:r>
              <a:rPr lang="en-US" sz="1800" b="1" dirty="0" smtClean="0">
                <a:solidFill>
                  <a:srgbClr val="000000"/>
                </a:solidFill>
              </a:rPr>
              <a:t> </a:t>
            </a:r>
            <a:r>
              <a:rPr lang="en-US" sz="1800" b="1" dirty="0" err="1" smtClean="0">
                <a:solidFill>
                  <a:srgbClr val="000000"/>
                </a:solidFill>
              </a:rPr>
              <a:t>الحائط</a:t>
            </a:r>
            <a:r>
              <a:rPr lang="en-US" sz="1800" b="1" dirty="0" smtClean="0">
                <a:solidFill>
                  <a:srgbClr val="000000"/>
                </a:solidFill>
              </a:rPr>
              <a:t> </a:t>
            </a:r>
            <a:r>
              <a:rPr lang="en-US" sz="1800" b="1" dirty="0" err="1" smtClean="0">
                <a:solidFill>
                  <a:srgbClr val="000000"/>
                </a:solidFill>
              </a:rPr>
              <a:t>يتوقف</a:t>
            </a:r>
            <a:r>
              <a:rPr lang="en-US" sz="1800" b="1" dirty="0" smtClean="0">
                <a:solidFill>
                  <a:srgbClr val="000000"/>
                </a:solidFill>
              </a:rPr>
              <a:t> </a:t>
            </a:r>
            <a:r>
              <a:rPr lang="en-US" sz="1800" b="1" dirty="0" err="1" smtClean="0">
                <a:solidFill>
                  <a:srgbClr val="000000"/>
                </a:solidFill>
              </a:rPr>
              <a:t>على</a:t>
            </a:r>
            <a:r>
              <a:rPr lang="en-US" sz="1800" b="1" dirty="0" smtClean="0">
                <a:solidFill>
                  <a:srgbClr val="000000"/>
                </a:solidFill>
              </a:rPr>
              <a:t> </a:t>
            </a:r>
            <a:r>
              <a:rPr lang="en-US" sz="1800" b="1" dirty="0" err="1" smtClean="0">
                <a:solidFill>
                  <a:srgbClr val="000000"/>
                </a:solidFill>
              </a:rPr>
              <a:t>قوة</a:t>
            </a:r>
            <a:r>
              <a:rPr lang="en-US" sz="1800" b="1" dirty="0" smtClean="0">
                <a:solidFill>
                  <a:srgbClr val="000000"/>
                </a:solidFill>
              </a:rPr>
              <a:t> </a:t>
            </a:r>
            <a:r>
              <a:rPr lang="en-US" sz="1800" b="1" dirty="0" err="1" smtClean="0">
                <a:solidFill>
                  <a:srgbClr val="000000"/>
                </a:solidFill>
              </a:rPr>
              <a:t>المونة</a:t>
            </a:r>
            <a:r>
              <a:rPr lang="en-US" sz="1800" b="1" dirty="0" smtClean="0">
                <a:solidFill>
                  <a:srgbClr val="000000"/>
                </a:solidFill>
              </a:rPr>
              <a:t> </a:t>
            </a:r>
            <a:r>
              <a:rPr lang="en-US" sz="1800" b="1" dirty="0" err="1" smtClean="0">
                <a:solidFill>
                  <a:srgbClr val="000000"/>
                </a:solidFill>
              </a:rPr>
              <a:t>وكلما</a:t>
            </a:r>
            <a:r>
              <a:rPr lang="en-US" sz="1800" b="1" dirty="0" smtClean="0">
                <a:solidFill>
                  <a:srgbClr val="000000"/>
                </a:solidFill>
              </a:rPr>
              <a:t> </a:t>
            </a:r>
            <a:r>
              <a:rPr lang="en-US" sz="1800" b="1" dirty="0" err="1" smtClean="0">
                <a:solidFill>
                  <a:srgbClr val="000000"/>
                </a:solidFill>
              </a:rPr>
              <a:t>كانت</a:t>
            </a:r>
            <a:r>
              <a:rPr lang="en-US" sz="1800" b="1" dirty="0" smtClean="0">
                <a:solidFill>
                  <a:srgbClr val="000000"/>
                </a:solidFill>
              </a:rPr>
              <a:t> </a:t>
            </a:r>
            <a:r>
              <a:rPr lang="en-US" sz="1800" b="1" dirty="0" err="1" smtClean="0">
                <a:solidFill>
                  <a:srgbClr val="000000"/>
                </a:solidFill>
              </a:rPr>
              <a:t>الاحجار</a:t>
            </a:r>
            <a:r>
              <a:rPr lang="en-US" sz="1800" b="1" dirty="0" smtClean="0">
                <a:solidFill>
                  <a:srgbClr val="000000"/>
                </a:solidFill>
              </a:rPr>
              <a:t> </a:t>
            </a:r>
            <a:r>
              <a:rPr lang="en-US" sz="1800" b="1" dirty="0" err="1" smtClean="0">
                <a:solidFill>
                  <a:srgbClr val="000000"/>
                </a:solidFill>
              </a:rPr>
              <a:t>المنحوته</a:t>
            </a:r>
            <a:r>
              <a:rPr lang="en-US" sz="1800" b="1" dirty="0" smtClean="0">
                <a:solidFill>
                  <a:srgbClr val="000000"/>
                </a:solidFill>
              </a:rPr>
              <a:t> </a:t>
            </a:r>
            <a:r>
              <a:rPr lang="en-US" sz="1800" b="1" dirty="0" err="1" smtClean="0">
                <a:solidFill>
                  <a:srgbClr val="000000"/>
                </a:solidFill>
              </a:rPr>
              <a:t>وترقد</a:t>
            </a:r>
            <a:r>
              <a:rPr lang="en-US" sz="1800" b="1" dirty="0" smtClean="0">
                <a:solidFill>
                  <a:srgbClr val="000000"/>
                </a:solidFill>
              </a:rPr>
              <a:t> </a:t>
            </a:r>
            <a:r>
              <a:rPr lang="en-US" sz="1800" b="1" dirty="0" err="1" smtClean="0">
                <a:solidFill>
                  <a:srgbClr val="000000"/>
                </a:solidFill>
              </a:rPr>
              <a:t>فوق</a:t>
            </a:r>
            <a:r>
              <a:rPr lang="en-US" sz="1800" b="1" dirty="0" smtClean="0">
                <a:solidFill>
                  <a:srgbClr val="000000"/>
                </a:solidFill>
              </a:rPr>
              <a:t> </a:t>
            </a:r>
            <a:r>
              <a:rPr lang="en-US" sz="1800" b="1" dirty="0" err="1" smtClean="0">
                <a:solidFill>
                  <a:srgbClr val="000000"/>
                </a:solidFill>
              </a:rPr>
              <a:t>بعضها</a:t>
            </a:r>
            <a:r>
              <a:rPr lang="en-US" sz="1800" b="1" dirty="0" smtClean="0">
                <a:solidFill>
                  <a:srgbClr val="000000"/>
                </a:solidFill>
              </a:rPr>
              <a:t> </a:t>
            </a:r>
            <a:r>
              <a:rPr lang="en-US" sz="1800" b="1" dirty="0" err="1" smtClean="0">
                <a:solidFill>
                  <a:srgbClr val="000000"/>
                </a:solidFill>
              </a:rPr>
              <a:t>فان</a:t>
            </a:r>
            <a:r>
              <a:rPr lang="en-US" sz="1800" b="1" dirty="0" smtClean="0">
                <a:solidFill>
                  <a:srgbClr val="000000"/>
                </a:solidFill>
              </a:rPr>
              <a:t> </a:t>
            </a:r>
            <a:r>
              <a:rPr lang="en-US" sz="1800" b="1" dirty="0" err="1" smtClean="0">
                <a:solidFill>
                  <a:srgbClr val="000000"/>
                </a:solidFill>
              </a:rPr>
              <a:t>قوة</a:t>
            </a:r>
            <a:r>
              <a:rPr lang="en-US" sz="1800" b="1" dirty="0" smtClean="0">
                <a:solidFill>
                  <a:srgbClr val="000000"/>
                </a:solidFill>
              </a:rPr>
              <a:t> </a:t>
            </a:r>
            <a:r>
              <a:rPr lang="en-US" sz="1800" b="1" dirty="0" err="1" smtClean="0">
                <a:solidFill>
                  <a:srgbClr val="000000"/>
                </a:solidFill>
              </a:rPr>
              <a:t>الحائط</a:t>
            </a:r>
            <a:r>
              <a:rPr lang="en-US" sz="1800" b="1" dirty="0" smtClean="0">
                <a:solidFill>
                  <a:srgbClr val="000000"/>
                </a:solidFill>
              </a:rPr>
              <a:t> </a:t>
            </a:r>
            <a:r>
              <a:rPr lang="en-US" sz="1800" b="1" dirty="0" err="1" smtClean="0">
                <a:solidFill>
                  <a:srgbClr val="000000"/>
                </a:solidFill>
              </a:rPr>
              <a:t>تتوقف</a:t>
            </a:r>
            <a:r>
              <a:rPr lang="en-US" sz="1800" b="1" dirty="0" smtClean="0">
                <a:solidFill>
                  <a:srgbClr val="000000"/>
                </a:solidFill>
              </a:rPr>
              <a:t> </a:t>
            </a:r>
            <a:r>
              <a:rPr lang="en-US" sz="1800" b="1" dirty="0" err="1" smtClean="0">
                <a:solidFill>
                  <a:srgbClr val="000000"/>
                </a:solidFill>
              </a:rPr>
              <a:t>على</a:t>
            </a:r>
            <a:r>
              <a:rPr lang="en-US" sz="1800" b="1" dirty="0" smtClean="0">
                <a:solidFill>
                  <a:srgbClr val="000000"/>
                </a:solidFill>
              </a:rPr>
              <a:t> </a:t>
            </a:r>
            <a:r>
              <a:rPr lang="en-US" sz="1800" b="1" dirty="0" err="1" smtClean="0">
                <a:solidFill>
                  <a:srgbClr val="000000"/>
                </a:solidFill>
              </a:rPr>
              <a:t>نوع</a:t>
            </a:r>
            <a:r>
              <a:rPr lang="en-US" sz="1800" b="1" dirty="0" smtClean="0">
                <a:solidFill>
                  <a:srgbClr val="000000"/>
                </a:solidFill>
              </a:rPr>
              <a:t> </a:t>
            </a:r>
            <a:r>
              <a:rPr lang="en-US" sz="1800" b="1" dirty="0" err="1" smtClean="0">
                <a:solidFill>
                  <a:srgbClr val="000000"/>
                </a:solidFill>
              </a:rPr>
              <a:t>الحجر</a:t>
            </a:r>
            <a:r>
              <a:rPr lang="en-US" sz="1800" b="1" dirty="0" smtClean="0">
                <a:solidFill>
                  <a:srgbClr val="000000"/>
                </a:solidFill>
              </a:rPr>
              <a:t> </a:t>
            </a:r>
            <a:r>
              <a:rPr lang="en-US" sz="1800" b="1" dirty="0" err="1" smtClean="0">
                <a:solidFill>
                  <a:srgbClr val="000000"/>
                </a:solidFill>
              </a:rPr>
              <a:t>المستعمل</a:t>
            </a:r>
            <a:r>
              <a:rPr lang="en-US" sz="1800" b="1" dirty="0" smtClean="0">
                <a:solidFill>
                  <a:srgbClr val="000000"/>
                </a:solidFill>
              </a:rPr>
              <a:t> . </a:t>
            </a:r>
          </a:p>
          <a:p>
            <a:pPr>
              <a:buNone/>
            </a:pPr>
            <a:r>
              <a:rPr lang="ar-SA" sz="1800" b="1" dirty="0" smtClean="0">
                <a:solidFill>
                  <a:srgbClr val="000000"/>
                </a:solidFill>
              </a:rPr>
              <a:t> 4- </a:t>
            </a:r>
            <a:r>
              <a:rPr lang="en-US" sz="1800" b="1" dirty="0" err="1" smtClean="0">
                <a:solidFill>
                  <a:srgbClr val="000000"/>
                </a:solidFill>
              </a:rPr>
              <a:t>يتم</a:t>
            </a:r>
            <a:r>
              <a:rPr lang="en-US" sz="1800" b="1" dirty="0" smtClean="0">
                <a:solidFill>
                  <a:srgbClr val="000000"/>
                </a:solidFill>
              </a:rPr>
              <a:t> </a:t>
            </a:r>
            <a:r>
              <a:rPr lang="en-US" sz="1800" b="1" dirty="0" err="1" smtClean="0">
                <a:solidFill>
                  <a:srgbClr val="000000"/>
                </a:solidFill>
              </a:rPr>
              <a:t>توضيب</a:t>
            </a:r>
            <a:r>
              <a:rPr lang="en-US" sz="1800" b="1" dirty="0" smtClean="0">
                <a:solidFill>
                  <a:srgbClr val="000000"/>
                </a:solidFill>
              </a:rPr>
              <a:t> </a:t>
            </a:r>
            <a:r>
              <a:rPr lang="en-US" sz="1800" b="1" dirty="0" err="1" smtClean="0">
                <a:solidFill>
                  <a:srgbClr val="000000"/>
                </a:solidFill>
              </a:rPr>
              <a:t>الحجر</a:t>
            </a:r>
            <a:r>
              <a:rPr lang="en-US" sz="1800" b="1" dirty="0" smtClean="0">
                <a:solidFill>
                  <a:srgbClr val="000000"/>
                </a:solidFill>
              </a:rPr>
              <a:t> </a:t>
            </a:r>
            <a:r>
              <a:rPr lang="en-US" sz="1800" b="1" dirty="0" err="1" smtClean="0">
                <a:solidFill>
                  <a:srgbClr val="000000"/>
                </a:solidFill>
              </a:rPr>
              <a:t>بموقع</a:t>
            </a:r>
            <a:r>
              <a:rPr lang="en-US" sz="1800" b="1" dirty="0" smtClean="0">
                <a:solidFill>
                  <a:srgbClr val="000000"/>
                </a:solidFill>
              </a:rPr>
              <a:t> </a:t>
            </a:r>
            <a:r>
              <a:rPr lang="en-US" sz="1800" b="1" dirty="0" err="1" smtClean="0">
                <a:solidFill>
                  <a:srgbClr val="000000"/>
                </a:solidFill>
              </a:rPr>
              <a:t>العمل</a:t>
            </a:r>
            <a:r>
              <a:rPr lang="en-US" sz="1800" b="1" dirty="0" smtClean="0">
                <a:solidFill>
                  <a:srgbClr val="000000"/>
                </a:solidFill>
              </a:rPr>
              <a:t> </a:t>
            </a:r>
            <a:r>
              <a:rPr lang="en-US" sz="1800" b="1" dirty="0" err="1" smtClean="0">
                <a:solidFill>
                  <a:srgbClr val="000000"/>
                </a:solidFill>
              </a:rPr>
              <a:t>بعد</a:t>
            </a:r>
            <a:r>
              <a:rPr lang="en-US" sz="1800" b="1" dirty="0" smtClean="0">
                <a:solidFill>
                  <a:srgbClr val="000000"/>
                </a:solidFill>
              </a:rPr>
              <a:t> </a:t>
            </a:r>
            <a:r>
              <a:rPr lang="en-US" sz="1800" b="1" dirty="0" err="1" smtClean="0">
                <a:solidFill>
                  <a:srgbClr val="000000"/>
                </a:solidFill>
              </a:rPr>
              <a:t>قطعه</a:t>
            </a:r>
            <a:r>
              <a:rPr lang="en-US" sz="1800" b="1" dirty="0" smtClean="0">
                <a:solidFill>
                  <a:srgbClr val="000000"/>
                </a:solidFill>
              </a:rPr>
              <a:t> </a:t>
            </a:r>
            <a:r>
              <a:rPr lang="en-US" sz="1800" b="1" dirty="0" err="1" smtClean="0">
                <a:solidFill>
                  <a:srgbClr val="000000"/>
                </a:solidFill>
              </a:rPr>
              <a:t>ونقله</a:t>
            </a:r>
            <a:r>
              <a:rPr lang="en-US" sz="1800" b="1" dirty="0" smtClean="0">
                <a:solidFill>
                  <a:srgbClr val="000000"/>
                </a:solidFill>
              </a:rPr>
              <a:t> </a:t>
            </a:r>
            <a:r>
              <a:rPr lang="en-US" sz="1800" b="1" dirty="0" err="1" smtClean="0">
                <a:solidFill>
                  <a:srgbClr val="000000"/>
                </a:solidFill>
              </a:rPr>
              <a:t>وتستعدل</a:t>
            </a:r>
            <a:r>
              <a:rPr lang="en-US" sz="1800" b="1" dirty="0" smtClean="0">
                <a:solidFill>
                  <a:srgbClr val="000000"/>
                </a:solidFill>
              </a:rPr>
              <a:t> </a:t>
            </a:r>
            <a:r>
              <a:rPr lang="en-US" sz="1800" b="1" dirty="0" err="1" smtClean="0">
                <a:solidFill>
                  <a:srgbClr val="000000"/>
                </a:solidFill>
              </a:rPr>
              <a:t>اوجه</a:t>
            </a:r>
            <a:r>
              <a:rPr lang="en-US" sz="1800" b="1" dirty="0" smtClean="0">
                <a:solidFill>
                  <a:srgbClr val="000000"/>
                </a:solidFill>
              </a:rPr>
              <a:t> </a:t>
            </a:r>
            <a:r>
              <a:rPr lang="en-US" sz="1800" b="1" dirty="0" err="1" smtClean="0">
                <a:solidFill>
                  <a:srgbClr val="000000"/>
                </a:solidFill>
              </a:rPr>
              <a:t>الحجر</a:t>
            </a:r>
            <a:r>
              <a:rPr lang="en-US" sz="1800" b="1" dirty="0" smtClean="0">
                <a:solidFill>
                  <a:srgbClr val="000000"/>
                </a:solidFill>
              </a:rPr>
              <a:t> </a:t>
            </a:r>
            <a:r>
              <a:rPr lang="en-US" sz="1800" b="1" dirty="0" err="1" smtClean="0">
                <a:solidFill>
                  <a:srgbClr val="000000"/>
                </a:solidFill>
              </a:rPr>
              <a:t>الأربع</a:t>
            </a:r>
            <a:r>
              <a:rPr lang="en-US" sz="1800" b="1" dirty="0" smtClean="0">
                <a:solidFill>
                  <a:srgbClr val="000000"/>
                </a:solidFill>
              </a:rPr>
              <a:t> </a:t>
            </a:r>
            <a:r>
              <a:rPr lang="en-US" sz="1800" b="1" dirty="0" err="1" smtClean="0">
                <a:solidFill>
                  <a:srgbClr val="000000"/>
                </a:solidFill>
              </a:rPr>
              <a:t>المهمة</a:t>
            </a:r>
            <a:r>
              <a:rPr lang="en-US" sz="1800" b="1" dirty="0" smtClean="0">
                <a:solidFill>
                  <a:srgbClr val="000000"/>
                </a:solidFill>
              </a:rPr>
              <a:t> </a:t>
            </a:r>
            <a:r>
              <a:rPr lang="en-US" sz="1800" b="1" dirty="0" err="1" smtClean="0">
                <a:solidFill>
                  <a:srgbClr val="000000"/>
                </a:solidFill>
              </a:rPr>
              <a:t>في</a:t>
            </a:r>
            <a:r>
              <a:rPr lang="en-US" sz="1800" b="1" dirty="0" smtClean="0">
                <a:solidFill>
                  <a:srgbClr val="000000"/>
                </a:solidFill>
              </a:rPr>
              <a:t> </a:t>
            </a:r>
            <a:r>
              <a:rPr lang="en-US" sz="1800" b="1" dirty="0" err="1" smtClean="0">
                <a:solidFill>
                  <a:srgbClr val="000000"/>
                </a:solidFill>
              </a:rPr>
              <a:t>الانشاء</a:t>
            </a:r>
            <a:r>
              <a:rPr lang="en-US" sz="1800" b="1" dirty="0" smtClean="0">
                <a:solidFill>
                  <a:srgbClr val="000000"/>
                </a:solidFill>
              </a:rPr>
              <a:t> </a:t>
            </a:r>
            <a:r>
              <a:rPr lang="en-US" sz="1800" b="1" dirty="0" err="1" smtClean="0">
                <a:solidFill>
                  <a:srgbClr val="000000"/>
                </a:solidFill>
              </a:rPr>
              <a:t>وهي</a:t>
            </a:r>
            <a:r>
              <a:rPr lang="en-US" sz="1800" b="1" dirty="0" smtClean="0">
                <a:solidFill>
                  <a:srgbClr val="000000"/>
                </a:solidFill>
              </a:rPr>
              <a:t> </a:t>
            </a:r>
            <a:r>
              <a:rPr lang="en-US" sz="1800" b="1" dirty="0" err="1" smtClean="0">
                <a:solidFill>
                  <a:srgbClr val="000000"/>
                </a:solidFill>
              </a:rPr>
              <a:t>المرقدان</a:t>
            </a:r>
            <a:r>
              <a:rPr lang="en-US" sz="1800" b="1" dirty="0" smtClean="0">
                <a:solidFill>
                  <a:srgbClr val="000000"/>
                </a:solidFill>
              </a:rPr>
              <a:t> </a:t>
            </a:r>
            <a:r>
              <a:rPr lang="en-US" sz="1800" b="1" dirty="0" err="1" smtClean="0">
                <a:solidFill>
                  <a:srgbClr val="000000"/>
                </a:solidFill>
              </a:rPr>
              <a:t>واللحامان</a:t>
            </a:r>
            <a:r>
              <a:rPr lang="en-US" sz="1800" b="1" dirty="0" smtClean="0">
                <a:solidFill>
                  <a:srgbClr val="000000"/>
                </a:solidFill>
              </a:rPr>
              <a:t> </a:t>
            </a:r>
            <a:r>
              <a:rPr lang="en-US" sz="1800" b="1" dirty="0" err="1" smtClean="0">
                <a:solidFill>
                  <a:srgbClr val="000000"/>
                </a:solidFill>
              </a:rPr>
              <a:t>مع</a:t>
            </a:r>
            <a:r>
              <a:rPr lang="en-US" sz="1800" b="1" dirty="0" smtClean="0">
                <a:solidFill>
                  <a:srgbClr val="000000"/>
                </a:solidFill>
              </a:rPr>
              <a:t> </a:t>
            </a:r>
            <a:r>
              <a:rPr lang="en-US" sz="1800" b="1" dirty="0" err="1" smtClean="0">
                <a:solidFill>
                  <a:srgbClr val="000000"/>
                </a:solidFill>
              </a:rPr>
              <a:t>تسوية</a:t>
            </a:r>
            <a:r>
              <a:rPr lang="en-US" sz="1800" b="1" dirty="0" smtClean="0">
                <a:solidFill>
                  <a:srgbClr val="000000"/>
                </a:solidFill>
              </a:rPr>
              <a:t> </a:t>
            </a:r>
            <a:r>
              <a:rPr lang="en-US" sz="1800" b="1" dirty="0" err="1" smtClean="0">
                <a:solidFill>
                  <a:srgbClr val="000000"/>
                </a:solidFill>
              </a:rPr>
              <a:t>الوجه</a:t>
            </a:r>
            <a:r>
              <a:rPr lang="en-US" sz="1800" b="1" dirty="0" smtClean="0">
                <a:solidFill>
                  <a:srgbClr val="000000"/>
                </a:solidFill>
              </a:rPr>
              <a:t> </a:t>
            </a:r>
            <a:r>
              <a:rPr lang="en-US" sz="1800" b="1" dirty="0" err="1" smtClean="0">
                <a:solidFill>
                  <a:srgbClr val="000000"/>
                </a:solidFill>
              </a:rPr>
              <a:t>الامامي</a:t>
            </a:r>
            <a:r>
              <a:rPr lang="en-US" sz="1800" b="1" dirty="0" smtClean="0">
                <a:solidFill>
                  <a:srgbClr val="000000"/>
                </a:solidFill>
              </a:rPr>
              <a:t> </a:t>
            </a:r>
            <a:r>
              <a:rPr lang="en-US" sz="1800" b="1" dirty="0" err="1" smtClean="0">
                <a:solidFill>
                  <a:srgbClr val="000000"/>
                </a:solidFill>
              </a:rPr>
              <a:t>من</a:t>
            </a:r>
            <a:r>
              <a:rPr lang="en-US" sz="1800" b="1" dirty="0" smtClean="0">
                <a:solidFill>
                  <a:srgbClr val="000000"/>
                </a:solidFill>
              </a:rPr>
              <a:t> </a:t>
            </a:r>
            <a:r>
              <a:rPr lang="en-US" sz="1800" b="1" dirty="0" err="1" smtClean="0">
                <a:solidFill>
                  <a:srgbClr val="000000"/>
                </a:solidFill>
              </a:rPr>
              <a:t>الحجر</a:t>
            </a:r>
            <a:r>
              <a:rPr lang="en-US" sz="1800" b="1" dirty="0" smtClean="0">
                <a:solidFill>
                  <a:srgbClr val="000000"/>
                </a:solidFill>
              </a:rPr>
              <a:t> </a:t>
            </a:r>
            <a:r>
              <a:rPr lang="en-US" sz="1800" b="1" dirty="0" err="1" smtClean="0">
                <a:solidFill>
                  <a:srgbClr val="000000"/>
                </a:solidFill>
              </a:rPr>
              <a:t>حسب</a:t>
            </a:r>
            <a:r>
              <a:rPr lang="en-US" sz="1800" b="1" dirty="0" smtClean="0">
                <a:solidFill>
                  <a:srgbClr val="000000"/>
                </a:solidFill>
              </a:rPr>
              <a:t> </a:t>
            </a:r>
            <a:r>
              <a:rPr lang="en-US" sz="1800" b="1" dirty="0" err="1" smtClean="0">
                <a:solidFill>
                  <a:srgbClr val="000000"/>
                </a:solidFill>
              </a:rPr>
              <a:t>الطلب</a:t>
            </a:r>
            <a:r>
              <a:rPr lang="en-US" sz="1800" b="1" dirty="0" smtClean="0">
                <a:solidFill>
                  <a:srgbClr val="000000"/>
                </a:solidFill>
              </a:rPr>
              <a:t> </a:t>
            </a:r>
            <a:r>
              <a:rPr lang="en-US" sz="1800" b="1" dirty="0" err="1" smtClean="0">
                <a:solidFill>
                  <a:srgbClr val="000000"/>
                </a:solidFill>
              </a:rPr>
              <a:t>والوجه</a:t>
            </a:r>
            <a:r>
              <a:rPr lang="en-US" sz="1800" b="1" dirty="0" smtClean="0">
                <a:solidFill>
                  <a:srgbClr val="000000"/>
                </a:solidFill>
              </a:rPr>
              <a:t> </a:t>
            </a:r>
            <a:r>
              <a:rPr lang="en-US" sz="1800" b="1" dirty="0" err="1" smtClean="0">
                <a:solidFill>
                  <a:srgbClr val="000000"/>
                </a:solidFill>
              </a:rPr>
              <a:t>الخلفي</a:t>
            </a:r>
            <a:r>
              <a:rPr lang="en-US" sz="1800" b="1" dirty="0" smtClean="0">
                <a:solidFill>
                  <a:srgbClr val="000000"/>
                </a:solidFill>
              </a:rPr>
              <a:t> </a:t>
            </a:r>
            <a:r>
              <a:rPr lang="en-US" sz="1800" b="1" dirty="0" err="1" smtClean="0">
                <a:solidFill>
                  <a:srgbClr val="000000"/>
                </a:solidFill>
              </a:rPr>
              <a:t>عادة</a:t>
            </a:r>
            <a:r>
              <a:rPr lang="en-US" sz="1800" b="1" dirty="0" smtClean="0">
                <a:solidFill>
                  <a:srgbClr val="000000"/>
                </a:solidFill>
              </a:rPr>
              <a:t> </a:t>
            </a:r>
            <a:r>
              <a:rPr lang="en-US" sz="1800" b="1" dirty="0" err="1" smtClean="0">
                <a:solidFill>
                  <a:srgbClr val="000000"/>
                </a:solidFill>
              </a:rPr>
              <a:t>يترك</a:t>
            </a:r>
            <a:r>
              <a:rPr lang="en-US" sz="1800" b="1" dirty="0" smtClean="0">
                <a:solidFill>
                  <a:srgbClr val="000000"/>
                </a:solidFill>
              </a:rPr>
              <a:t> </a:t>
            </a:r>
            <a:r>
              <a:rPr lang="en-US" sz="1800" b="1" dirty="0" err="1" smtClean="0">
                <a:solidFill>
                  <a:srgbClr val="000000"/>
                </a:solidFill>
              </a:rPr>
              <a:t>غشيما</a:t>
            </a:r>
            <a:r>
              <a:rPr lang="en-US" sz="1800" b="1" dirty="0" smtClean="0">
                <a:solidFill>
                  <a:srgbClr val="000000"/>
                </a:solidFill>
              </a:rPr>
              <a:t> </a:t>
            </a:r>
            <a:r>
              <a:rPr lang="en-US" sz="1800" b="1" dirty="0" err="1" smtClean="0">
                <a:solidFill>
                  <a:srgbClr val="000000"/>
                </a:solidFill>
              </a:rPr>
              <a:t>او</a:t>
            </a:r>
            <a:r>
              <a:rPr lang="en-US" sz="1800" b="1" dirty="0" smtClean="0">
                <a:solidFill>
                  <a:srgbClr val="000000"/>
                </a:solidFill>
              </a:rPr>
              <a:t> </a:t>
            </a:r>
            <a:r>
              <a:rPr lang="en-US" sz="1800" b="1" dirty="0" err="1" smtClean="0">
                <a:solidFill>
                  <a:srgbClr val="000000"/>
                </a:solidFill>
              </a:rPr>
              <a:t>يسرى</a:t>
            </a:r>
            <a:r>
              <a:rPr lang="en-US" sz="1800" b="1" dirty="0" smtClean="0">
                <a:solidFill>
                  <a:srgbClr val="000000"/>
                </a:solidFill>
              </a:rPr>
              <a:t> </a:t>
            </a:r>
            <a:r>
              <a:rPr lang="en-US" sz="1800" b="1" dirty="0" err="1" smtClean="0">
                <a:solidFill>
                  <a:srgbClr val="000000"/>
                </a:solidFill>
              </a:rPr>
              <a:t>حسب</a:t>
            </a:r>
            <a:r>
              <a:rPr lang="en-US" sz="1800" b="1" dirty="0" smtClean="0">
                <a:solidFill>
                  <a:srgbClr val="000000"/>
                </a:solidFill>
              </a:rPr>
              <a:t> </a:t>
            </a:r>
            <a:r>
              <a:rPr lang="en-US" sz="1800" b="1" dirty="0" err="1" smtClean="0">
                <a:solidFill>
                  <a:srgbClr val="000000"/>
                </a:solidFill>
              </a:rPr>
              <a:t>الحاجة</a:t>
            </a:r>
            <a:r>
              <a:rPr lang="en-US" sz="1800" b="1" dirty="0" smtClean="0">
                <a:solidFill>
                  <a:srgbClr val="000000"/>
                </a:solidFill>
              </a:rPr>
              <a:t> </a:t>
            </a:r>
            <a:r>
              <a:rPr lang="en-US" sz="1800" b="1" dirty="0" err="1" smtClean="0">
                <a:solidFill>
                  <a:srgbClr val="000000"/>
                </a:solidFill>
              </a:rPr>
              <a:t>ويلاحظ</a:t>
            </a:r>
            <a:r>
              <a:rPr lang="en-US" sz="1800" b="1" dirty="0" smtClean="0">
                <a:solidFill>
                  <a:srgbClr val="000000"/>
                </a:solidFill>
              </a:rPr>
              <a:t> </a:t>
            </a:r>
            <a:r>
              <a:rPr lang="en-US" sz="1800" b="1" dirty="0" err="1" smtClean="0">
                <a:solidFill>
                  <a:srgbClr val="000000"/>
                </a:solidFill>
              </a:rPr>
              <a:t>عند</a:t>
            </a:r>
            <a:r>
              <a:rPr lang="en-US" sz="1800" b="1" dirty="0" smtClean="0">
                <a:solidFill>
                  <a:srgbClr val="000000"/>
                </a:solidFill>
              </a:rPr>
              <a:t> </a:t>
            </a:r>
            <a:r>
              <a:rPr lang="en-US" sz="1800" b="1" dirty="0" err="1" smtClean="0">
                <a:solidFill>
                  <a:srgbClr val="000000"/>
                </a:solidFill>
              </a:rPr>
              <a:t>النحت</a:t>
            </a:r>
            <a:r>
              <a:rPr lang="en-US" sz="1800" b="1" dirty="0" smtClean="0">
                <a:solidFill>
                  <a:srgbClr val="000000"/>
                </a:solidFill>
              </a:rPr>
              <a:t> </a:t>
            </a:r>
            <a:r>
              <a:rPr lang="en-US" sz="1800" b="1" dirty="0" err="1" smtClean="0">
                <a:solidFill>
                  <a:srgbClr val="000000"/>
                </a:solidFill>
              </a:rPr>
              <a:t>ان</a:t>
            </a:r>
            <a:r>
              <a:rPr lang="en-US" sz="1800" b="1" dirty="0" smtClean="0">
                <a:solidFill>
                  <a:srgbClr val="000000"/>
                </a:solidFill>
              </a:rPr>
              <a:t> </a:t>
            </a:r>
            <a:r>
              <a:rPr lang="en-US" sz="1800" b="1" dirty="0" err="1" smtClean="0">
                <a:solidFill>
                  <a:srgbClr val="000000"/>
                </a:solidFill>
              </a:rPr>
              <a:t>يكون</a:t>
            </a:r>
            <a:r>
              <a:rPr lang="en-US" sz="1800" b="1" dirty="0" smtClean="0">
                <a:solidFill>
                  <a:srgbClr val="000000"/>
                </a:solidFill>
              </a:rPr>
              <a:t> </a:t>
            </a:r>
            <a:r>
              <a:rPr lang="en-US" sz="1800" b="1" dirty="0" err="1" smtClean="0">
                <a:solidFill>
                  <a:srgbClr val="000000"/>
                </a:solidFill>
              </a:rPr>
              <a:t>المرقدان</a:t>
            </a:r>
            <a:r>
              <a:rPr lang="en-US" sz="1800" b="1" dirty="0" smtClean="0">
                <a:solidFill>
                  <a:srgbClr val="000000"/>
                </a:solidFill>
              </a:rPr>
              <a:t> </a:t>
            </a:r>
            <a:r>
              <a:rPr lang="en-US" sz="1800" b="1" dirty="0" err="1" smtClean="0">
                <a:solidFill>
                  <a:srgbClr val="000000"/>
                </a:solidFill>
              </a:rPr>
              <a:t>موازيان</a:t>
            </a:r>
            <a:r>
              <a:rPr lang="en-US" sz="1800" b="1" dirty="0" smtClean="0">
                <a:solidFill>
                  <a:srgbClr val="000000"/>
                </a:solidFill>
              </a:rPr>
              <a:t> </a:t>
            </a:r>
            <a:r>
              <a:rPr lang="en-US" sz="1800" b="1" dirty="0" err="1" smtClean="0">
                <a:solidFill>
                  <a:srgbClr val="000000"/>
                </a:solidFill>
              </a:rPr>
              <a:t>للمرقد</a:t>
            </a:r>
            <a:r>
              <a:rPr lang="en-US" sz="1800" b="1" dirty="0" smtClean="0">
                <a:solidFill>
                  <a:srgbClr val="000000"/>
                </a:solidFill>
              </a:rPr>
              <a:t> </a:t>
            </a:r>
            <a:r>
              <a:rPr lang="en-US" sz="1800" b="1" dirty="0" err="1" smtClean="0">
                <a:solidFill>
                  <a:srgbClr val="000000"/>
                </a:solidFill>
              </a:rPr>
              <a:t>الطبيعي</a:t>
            </a:r>
            <a:r>
              <a:rPr lang="en-US" sz="1800" b="1" dirty="0" smtClean="0">
                <a:solidFill>
                  <a:srgbClr val="000000"/>
                </a:solidFill>
              </a:rPr>
              <a:t> </a:t>
            </a:r>
            <a:r>
              <a:rPr lang="en-US" sz="1800" b="1" dirty="0" err="1" smtClean="0">
                <a:solidFill>
                  <a:srgbClr val="000000"/>
                </a:solidFill>
              </a:rPr>
              <a:t>للحجر</a:t>
            </a:r>
            <a:r>
              <a:rPr lang="en-US" sz="1800" b="1" dirty="0" smtClean="0">
                <a:solidFill>
                  <a:srgbClr val="000000"/>
                </a:solidFill>
              </a:rPr>
              <a:t>. </a:t>
            </a:r>
          </a:p>
          <a:p>
            <a:pPr>
              <a:buNone/>
            </a:pPr>
            <a:r>
              <a:rPr lang="ar-SA" sz="1800" b="1" dirty="0" smtClean="0">
                <a:solidFill>
                  <a:srgbClr val="000000"/>
                </a:solidFill>
              </a:rPr>
              <a:t> 5- </a:t>
            </a:r>
            <a:r>
              <a:rPr lang="en-US" sz="1800" b="1" dirty="0" err="1" smtClean="0">
                <a:solidFill>
                  <a:srgbClr val="000000"/>
                </a:solidFill>
              </a:rPr>
              <a:t>يراعى</a:t>
            </a:r>
            <a:r>
              <a:rPr lang="en-US" sz="1800" b="1" dirty="0" smtClean="0">
                <a:solidFill>
                  <a:srgbClr val="000000"/>
                </a:solidFill>
              </a:rPr>
              <a:t> </a:t>
            </a:r>
            <a:r>
              <a:rPr lang="en-US" sz="1800" b="1" dirty="0" err="1" smtClean="0">
                <a:solidFill>
                  <a:srgbClr val="000000"/>
                </a:solidFill>
              </a:rPr>
              <a:t>قطع</a:t>
            </a:r>
            <a:r>
              <a:rPr lang="en-US" sz="1800" b="1" dirty="0" smtClean="0">
                <a:solidFill>
                  <a:srgbClr val="000000"/>
                </a:solidFill>
              </a:rPr>
              <a:t> </a:t>
            </a:r>
            <a:r>
              <a:rPr lang="en-US" sz="1800" b="1" dirty="0" err="1" smtClean="0">
                <a:solidFill>
                  <a:srgbClr val="000000"/>
                </a:solidFill>
              </a:rPr>
              <a:t>الحل</a:t>
            </a:r>
            <a:r>
              <a:rPr lang="en-US" sz="1800" b="1" dirty="0" smtClean="0">
                <a:solidFill>
                  <a:srgbClr val="000000"/>
                </a:solidFill>
              </a:rPr>
              <a:t> </a:t>
            </a:r>
            <a:r>
              <a:rPr lang="en-US" sz="1800" b="1" dirty="0" err="1" smtClean="0">
                <a:solidFill>
                  <a:srgbClr val="000000"/>
                </a:solidFill>
              </a:rPr>
              <a:t>في</a:t>
            </a:r>
            <a:r>
              <a:rPr lang="en-US" sz="1800" b="1" dirty="0" smtClean="0">
                <a:solidFill>
                  <a:srgbClr val="000000"/>
                </a:solidFill>
              </a:rPr>
              <a:t> </a:t>
            </a:r>
            <a:r>
              <a:rPr lang="en-US" sz="1800" b="1" dirty="0" err="1" smtClean="0">
                <a:solidFill>
                  <a:srgbClr val="000000"/>
                </a:solidFill>
              </a:rPr>
              <a:t>البناء</a:t>
            </a:r>
            <a:r>
              <a:rPr lang="en-US" sz="1800" b="1" dirty="0" smtClean="0">
                <a:solidFill>
                  <a:srgbClr val="000000"/>
                </a:solidFill>
              </a:rPr>
              <a:t> </a:t>
            </a:r>
            <a:r>
              <a:rPr lang="en-US" sz="1800" b="1" dirty="0" err="1" smtClean="0">
                <a:solidFill>
                  <a:srgbClr val="000000"/>
                </a:solidFill>
              </a:rPr>
              <a:t>وان</a:t>
            </a:r>
            <a:r>
              <a:rPr lang="en-US" sz="1800" b="1" dirty="0" smtClean="0">
                <a:solidFill>
                  <a:srgbClr val="000000"/>
                </a:solidFill>
              </a:rPr>
              <a:t> </a:t>
            </a:r>
            <a:r>
              <a:rPr lang="en-US" sz="1800" b="1" dirty="0" err="1" smtClean="0">
                <a:solidFill>
                  <a:srgbClr val="000000"/>
                </a:solidFill>
              </a:rPr>
              <a:t>ترقد</a:t>
            </a:r>
            <a:r>
              <a:rPr lang="en-US" sz="1800" b="1" dirty="0" smtClean="0">
                <a:solidFill>
                  <a:srgbClr val="000000"/>
                </a:solidFill>
              </a:rPr>
              <a:t> </a:t>
            </a:r>
            <a:r>
              <a:rPr lang="en-US" sz="1800" b="1" dirty="0" err="1" smtClean="0">
                <a:solidFill>
                  <a:srgbClr val="000000"/>
                </a:solidFill>
              </a:rPr>
              <a:t>الاحجار</a:t>
            </a:r>
            <a:r>
              <a:rPr lang="en-US" sz="1800" b="1" dirty="0" smtClean="0">
                <a:solidFill>
                  <a:srgbClr val="000000"/>
                </a:solidFill>
              </a:rPr>
              <a:t> </a:t>
            </a:r>
            <a:r>
              <a:rPr lang="en-US" sz="1800" b="1" dirty="0" err="1" smtClean="0">
                <a:solidFill>
                  <a:srgbClr val="000000"/>
                </a:solidFill>
              </a:rPr>
              <a:t>او</a:t>
            </a:r>
            <a:r>
              <a:rPr lang="en-US" sz="1800" b="1" dirty="0" smtClean="0">
                <a:solidFill>
                  <a:srgbClr val="000000"/>
                </a:solidFill>
              </a:rPr>
              <a:t> </a:t>
            </a:r>
            <a:r>
              <a:rPr lang="en-US" sz="1800" b="1" dirty="0" err="1" smtClean="0">
                <a:solidFill>
                  <a:srgbClr val="000000"/>
                </a:solidFill>
              </a:rPr>
              <a:t>الدبش</a:t>
            </a:r>
            <a:r>
              <a:rPr lang="en-US" sz="1800" b="1" dirty="0" smtClean="0">
                <a:solidFill>
                  <a:srgbClr val="000000"/>
                </a:solidFill>
              </a:rPr>
              <a:t> </a:t>
            </a:r>
            <a:r>
              <a:rPr lang="en-US" sz="1800" b="1" dirty="0" err="1" smtClean="0">
                <a:solidFill>
                  <a:srgbClr val="000000"/>
                </a:solidFill>
              </a:rPr>
              <a:t>فوق</a:t>
            </a:r>
            <a:r>
              <a:rPr lang="en-US" sz="1800" b="1" dirty="0" smtClean="0">
                <a:solidFill>
                  <a:srgbClr val="000000"/>
                </a:solidFill>
              </a:rPr>
              <a:t> </a:t>
            </a:r>
            <a:r>
              <a:rPr lang="en-US" sz="1800" b="1" dirty="0" err="1" smtClean="0">
                <a:solidFill>
                  <a:srgbClr val="000000"/>
                </a:solidFill>
              </a:rPr>
              <a:t>مونة</a:t>
            </a:r>
            <a:r>
              <a:rPr lang="en-US" sz="1800" b="1" dirty="0" smtClean="0">
                <a:solidFill>
                  <a:srgbClr val="000000"/>
                </a:solidFill>
              </a:rPr>
              <a:t> </a:t>
            </a:r>
            <a:r>
              <a:rPr lang="en-US" sz="1800" b="1" dirty="0" err="1" smtClean="0">
                <a:solidFill>
                  <a:srgbClr val="000000"/>
                </a:solidFill>
              </a:rPr>
              <a:t>مستمرة</a:t>
            </a:r>
            <a:r>
              <a:rPr lang="en-US" sz="1800" b="1" dirty="0" smtClean="0">
                <a:solidFill>
                  <a:srgbClr val="000000"/>
                </a:solidFill>
              </a:rPr>
              <a:t> </a:t>
            </a:r>
            <a:r>
              <a:rPr lang="en-US" sz="1800" b="1" dirty="0" err="1" smtClean="0">
                <a:solidFill>
                  <a:srgbClr val="000000"/>
                </a:solidFill>
              </a:rPr>
              <a:t>كما</a:t>
            </a:r>
            <a:r>
              <a:rPr lang="en-US" sz="1800" b="1" dirty="0" smtClean="0">
                <a:solidFill>
                  <a:srgbClr val="000000"/>
                </a:solidFill>
              </a:rPr>
              <a:t> </a:t>
            </a:r>
            <a:r>
              <a:rPr lang="en-US" sz="1800" b="1" dirty="0" err="1" smtClean="0">
                <a:solidFill>
                  <a:srgbClr val="000000"/>
                </a:solidFill>
              </a:rPr>
              <a:t>يجب</a:t>
            </a:r>
            <a:r>
              <a:rPr lang="en-US" sz="1800" b="1" dirty="0" smtClean="0">
                <a:solidFill>
                  <a:srgbClr val="000000"/>
                </a:solidFill>
              </a:rPr>
              <a:t> </a:t>
            </a:r>
            <a:r>
              <a:rPr lang="en-US" sz="1800" b="1" dirty="0" err="1" smtClean="0">
                <a:solidFill>
                  <a:srgbClr val="000000"/>
                </a:solidFill>
              </a:rPr>
              <a:t>ان</a:t>
            </a:r>
            <a:r>
              <a:rPr lang="en-US" sz="1800" b="1" dirty="0" smtClean="0">
                <a:solidFill>
                  <a:srgbClr val="000000"/>
                </a:solidFill>
              </a:rPr>
              <a:t> </a:t>
            </a:r>
            <a:r>
              <a:rPr lang="en-US" sz="1800" b="1" dirty="0" err="1" smtClean="0">
                <a:solidFill>
                  <a:srgbClr val="000000"/>
                </a:solidFill>
              </a:rPr>
              <a:t>تملأ</a:t>
            </a:r>
            <a:r>
              <a:rPr lang="en-US" sz="1800" b="1" dirty="0" smtClean="0">
                <a:solidFill>
                  <a:srgbClr val="000000"/>
                </a:solidFill>
              </a:rPr>
              <a:t> </a:t>
            </a:r>
            <a:r>
              <a:rPr lang="en-US" sz="1800" b="1" dirty="0" err="1" smtClean="0">
                <a:solidFill>
                  <a:srgbClr val="000000"/>
                </a:solidFill>
              </a:rPr>
              <a:t>اللحامات</a:t>
            </a:r>
            <a:r>
              <a:rPr lang="en-US" sz="1800" b="1" dirty="0" smtClean="0">
                <a:solidFill>
                  <a:srgbClr val="000000"/>
                </a:solidFill>
              </a:rPr>
              <a:t> </a:t>
            </a:r>
            <a:r>
              <a:rPr lang="en-US" sz="1800" b="1" dirty="0" err="1" smtClean="0">
                <a:solidFill>
                  <a:srgbClr val="000000"/>
                </a:solidFill>
              </a:rPr>
              <a:t>الأفقية</a:t>
            </a:r>
            <a:r>
              <a:rPr lang="en-US" sz="1800" b="1" dirty="0" smtClean="0">
                <a:solidFill>
                  <a:srgbClr val="000000"/>
                </a:solidFill>
              </a:rPr>
              <a:t> </a:t>
            </a:r>
            <a:r>
              <a:rPr lang="en-US" sz="1800" b="1" dirty="0" err="1" smtClean="0">
                <a:solidFill>
                  <a:srgbClr val="000000"/>
                </a:solidFill>
              </a:rPr>
              <a:t>والراسية</a:t>
            </a:r>
            <a:r>
              <a:rPr lang="en-US" sz="1800" b="1" dirty="0" smtClean="0">
                <a:solidFill>
                  <a:srgbClr val="000000"/>
                </a:solidFill>
              </a:rPr>
              <a:t> </a:t>
            </a:r>
            <a:r>
              <a:rPr lang="en-US" sz="1800" b="1" dirty="0" err="1" smtClean="0">
                <a:solidFill>
                  <a:srgbClr val="000000"/>
                </a:solidFill>
              </a:rPr>
              <a:t>والمستعرضة</a:t>
            </a:r>
            <a:r>
              <a:rPr lang="en-US" sz="1800" b="1" dirty="0" smtClean="0">
                <a:solidFill>
                  <a:srgbClr val="000000"/>
                </a:solidFill>
              </a:rPr>
              <a:t> (</a:t>
            </a:r>
            <a:r>
              <a:rPr lang="en-US" sz="1800" b="1" dirty="0" err="1" smtClean="0">
                <a:solidFill>
                  <a:srgbClr val="000000"/>
                </a:solidFill>
              </a:rPr>
              <a:t>الداخلة</a:t>
            </a:r>
            <a:r>
              <a:rPr lang="en-US" sz="1800" b="1" dirty="0" smtClean="0">
                <a:solidFill>
                  <a:srgbClr val="000000"/>
                </a:solidFill>
              </a:rPr>
              <a:t> </a:t>
            </a:r>
            <a:r>
              <a:rPr lang="en-US" sz="1800" b="1" dirty="0" err="1" smtClean="0">
                <a:solidFill>
                  <a:srgbClr val="000000"/>
                </a:solidFill>
              </a:rPr>
              <a:t>في</a:t>
            </a:r>
            <a:r>
              <a:rPr lang="en-US" sz="1800" b="1" dirty="0" smtClean="0">
                <a:solidFill>
                  <a:srgbClr val="000000"/>
                </a:solidFill>
              </a:rPr>
              <a:t> </a:t>
            </a:r>
            <a:r>
              <a:rPr lang="en-US" sz="1800" b="1" dirty="0" err="1" smtClean="0">
                <a:solidFill>
                  <a:srgbClr val="000000"/>
                </a:solidFill>
              </a:rPr>
              <a:t>الحائط</a:t>
            </a:r>
            <a:r>
              <a:rPr lang="en-US" sz="1800" b="1" dirty="0" smtClean="0">
                <a:solidFill>
                  <a:srgbClr val="000000"/>
                </a:solidFill>
              </a:rPr>
              <a:t>) </a:t>
            </a:r>
            <a:r>
              <a:rPr lang="en-US" sz="1800" b="1" dirty="0" err="1" smtClean="0">
                <a:solidFill>
                  <a:srgbClr val="000000"/>
                </a:solidFill>
              </a:rPr>
              <a:t>بالمونة</a:t>
            </a:r>
            <a:r>
              <a:rPr lang="en-US" sz="1800" b="1" dirty="0" smtClean="0">
                <a:solidFill>
                  <a:srgbClr val="000000"/>
                </a:solidFill>
              </a:rPr>
              <a:t> . </a:t>
            </a:r>
            <a:r>
              <a:rPr lang="en-US" sz="1800" b="1" dirty="0" err="1" smtClean="0">
                <a:solidFill>
                  <a:srgbClr val="000000"/>
                </a:solidFill>
              </a:rPr>
              <a:t>على</a:t>
            </a:r>
            <a:r>
              <a:rPr lang="en-US" sz="1800" b="1" dirty="0" smtClean="0">
                <a:solidFill>
                  <a:srgbClr val="000000"/>
                </a:solidFill>
              </a:rPr>
              <a:t> </a:t>
            </a:r>
            <a:r>
              <a:rPr lang="en-US" sz="1800" b="1" dirty="0" err="1" smtClean="0">
                <a:solidFill>
                  <a:srgbClr val="000000"/>
                </a:solidFill>
              </a:rPr>
              <a:t>ان</a:t>
            </a:r>
            <a:r>
              <a:rPr lang="en-US" sz="1800" b="1" dirty="0" smtClean="0">
                <a:solidFill>
                  <a:srgbClr val="000000"/>
                </a:solidFill>
              </a:rPr>
              <a:t> </a:t>
            </a:r>
            <a:r>
              <a:rPr lang="en-US" sz="1800" b="1" dirty="0" err="1" smtClean="0">
                <a:solidFill>
                  <a:srgbClr val="000000"/>
                </a:solidFill>
              </a:rPr>
              <a:t>تملأ</a:t>
            </a:r>
            <a:r>
              <a:rPr lang="en-US" sz="1800" b="1" dirty="0" smtClean="0">
                <a:solidFill>
                  <a:srgbClr val="000000"/>
                </a:solidFill>
              </a:rPr>
              <a:t> </a:t>
            </a:r>
            <a:r>
              <a:rPr lang="en-US" sz="1800" b="1" dirty="0" err="1" smtClean="0">
                <a:solidFill>
                  <a:srgbClr val="000000"/>
                </a:solidFill>
              </a:rPr>
              <a:t>الفراغات</a:t>
            </a:r>
            <a:r>
              <a:rPr lang="en-US" sz="1800" b="1" dirty="0" smtClean="0">
                <a:solidFill>
                  <a:srgbClr val="000000"/>
                </a:solidFill>
              </a:rPr>
              <a:t> </a:t>
            </a:r>
            <a:r>
              <a:rPr lang="en-US" sz="1800" b="1" dirty="0" err="1" smtClean="0">
                <a:solidFill>
                  <a:srgbClr val="000000"/>
                </a:solidFill>
              </a:rPr>
              <a:t>الداخلية</a:t>
            </a:r>
            <a:r>
              <a:rPr lang="en-US" sz="1800" b="1" dirty="0" smtClean="0">
                <a:solidFill>
                  <a:srgbClr val="000000"/>
                </a:solidFill>
              </a:rPr>
              <a:t> </a:t>
            </a:r>
            <a:r>
              <a:rPr lang="en-US" sz="1800" b="1" dirty="0" err="1" smtClean="0">
                <a:solidFill>
                  <a:srgbClr val="000000"/>
                </a:solidFill>
              </a:rPr>
              <a:t>بين</a:t>
            </a:r>
            <a:r>
              <a:rPr lang="en-US" sz="1800" b="1" dirty="0" smtClean="0">
                <a:solidFill>
                  <a:srgbClr val="000000"/>
                </a:solidFill>
              </a:rPr>
              <a:t> </a:t>
            </a:r>
            <a:r>
              <a:rPr lang="en-US" sz="1800" b="1" dirty="0" err="1" smtClean="0">
                <a:solidFill>
                  <a:srgbClr val="000000"/>
                </a:solidFill>
              </a:rPr>
              <a:t>الاحجار</a:t>
            </a:r>
            <a:r>
              <a:rPr lang="en-US" sz="1800" b="1" dirty="0" smtClean="0">
                <a:solidFill>
                  <a:srgbClr val="000000"/>
                </a:solidFill>
              </a:rPr>
              <a:t> </a:t>
            </a:r>
            <a:r>
              <a:rPr lang="en-US" sz="1800" b="1" dirty="0" err="1" smtClean="0">
                <a:solidFill>
                  <a:srgbClr val="000000"/>
                </a:solidFill>
              </a:rPr>
              <a:t>عند</a:t>
            </a:r>
            <a:r>
              <a:rPr lang="en-US" sz="1800" b="1" dirty="0" smtClean="0">
                <a:solidFill>
                  <a:srgbClr val="000000"/>
                </a:solidFill>
              </a:rPr>
              <a:t> </a:t>
            </a:r>
            <a:r>
              <a:rPr lang="en-US" sz="1800" b="1" dirty="0" err="1" smtClean="0">
                <a:solidFill>
                  <a:srgbClr val="000000"/>
                </a:solidFill>
              </a:rPr>
              <a:t>الحوائط</a:t>
            </a:r>
            <a:r>
              <a:rPr lang="en-US" sz="1800" b="1" dirty="0" smtClean="0">
                <a:solidFill>
                  <a:srgbClr val="000000"/>
                </a:solidFill>
              </a:rPr>
              <a:t> </a:t>
            </a:r>
            <a:r>
              <a:rPr lang="en-US" sz="1800" b="1" dirty="0" err="1" smtClean="0">
                <a:solidFill>
                  <a:srgbClr val="000000"/>
                </a:solidFill>
              </a:rPr>
              <a:t>بالدبش</a:t>
            </a:r>
            <a:r>
              <a:rPr lang="en-US" sz="1800" b="1" dirty="0" smtClean="0">
                <a:solidFill>
                  <a:srgbClr val="000000"/>
                </a:solidFill>
              </a:rPr>
              <a:t> </a:t>
            </a:r>
            <a:r>
              <a:rPr lang="en-US" sz="1800" b="1" dirty="0" err="1" smtClean="0">
                <a:solidFill>
                  <a:srgbClr val="000000"/>
                </a:solidFill>
              </a:rPr>
              <a:t>بأحجار</a:t>
            </a:r>
            <a:r>
              <a:rPr lang="en-US" sz="1800" b="1" dirty="0" smtClean="0">
                <a:solidFill>
                  <a:srgbClr val="000000"/>
                </a:solidFill>
              </a:rPr>
              <a:t> </a:t>
            </a:r>
            <a:r>
              <a:rPr lang="en-US" sz="1800" b="1" dirty="0" err="1" smtClean="0">
                <a:solidFill>
                  <a:srgbClr val="000000"/>
                </a:solidFill>
              </a:rPr>
              <a:t>اصغر</a:t>
            </a:r>
            <a:r>
              <a:rPr lang="en-US" sz="1800" b="1" dirty="0" smtClean="0">
                <a:solidFill>
                  <a:srgbClr val="000000"/>
                </a:solidFill>
              </a:rPr>
              <a:t> </a:t>
            </a:r>
            <a:r>
              <a:rPr lang="en-US" sz="1800" b="1" dirty="0" err="1" smtClean="0">
                <a:solidFill>
                  <a:srgbClr val="000000"/>
                </a:solidFill>
              </a:rPr>
              <a:t>مقاسا</a:t>
            </a:r>
            <a:r>
              <a:rPr lang="en-US" sz="1800" b="1" dirty="0" smtClean="0">
                <a:solidFill>
                  <a:srgbClr val="000000"/>
                </a:solidFill>
              </a:rPr>
              <a:t> </a:t>
            </a:r>
            <a:r>
              <a:rPr lang="en-US" sz="1800" b="1" dirty="0" err="1" smtClean="0">
                <a:solidFill>
                  <a:srgbClr val="000000"/>
                </a:solidFill>
              </a:rPr>
              <a:t>وان</a:t>
            </a:r>
            <a:r>
              <a:rPr lang="en-US" sz="1800" b="1" dirty="0" smtClean="0">
                <a:solidFill>
                  <a:srgbClr val="000000"/>
                </a:solidFill>
              </a:rPr>
              <a:t> </a:t>
            </a:r>
            <a:r>
              <a:rPr lang="en-US" sz="1800" b="1" dirty="0" err="1" smtClean="0">
                <a:solidFill>
                  <a:srgbClr val="000000"/>
                </a:solidFill>
              </a:rPr>
              <a:t>تغلف</a:t>
            </a:r>
            <a:r>
              <a:rPr lang="en-US" sz="1800" b="1" dirty="0" smtClean="0">
                <a:solidFill>
                  <a:srgbClr val="000000"/>
                </a:solidFill>
              </a:rPr>
              <a:t> </a:t>
            </a:r>
            <a:r>
              <a:rPr lang="en-US" sz="1800" b="1" dirty="0" err="1" smtClean="0">
                <a:solidFill>
                  <a:srgbClr val="000000"/>
                </a:solidFill>
              </a:rPr>
              <a:t>المونة</a:t>
            </a:r>
            <a:r>
              <a:rPr lang="en-US" sz="1800" b="1" dirty="0" smtClean="0">
                <a:solidFill>
                  <a:srgbClr val="000000"/>
                </a:solidFill>
              </a:rPr>
              <a:t> </a:t>
            </a:r>
            <a:r>
              <a:rPr lang="en-US" sz="1800" b="1" dirty="0" err="1" smtClean="0">
                <a:solidFill>
                  <a:srgbClr val="000000"/>
                </a:solidFill>
              </a:rPr>
              <a:t>جميع</a:t>
            </a:r>
            <a:r>
              <a:rPr lang="en-US" sz="1800" b="1" dirty="0" smtClean="0">
                <a:solidFill>
                  <a:srgbClr val="000000"/>
                </a:solidFill>
              </a:rPr>
              <a:t> </a:t>
            </a:r>
            <a:r>
              <a:rPr lang="en-US" sz="1800" b="1" dirty="0" err="1" smtClean="0">
                <a:solidFill>
                  <a:srgbClr val="000000"/>
                </a:solidFill>
              </a:rPr>
              <a:t>الأحجار</a:t>
            </a:r>
            <a:r>
              <a:rPr lang="en-US" sz="1800" b="1" dirty="0" smtClean="0">
                <a:solidFill>
                  <a:srgbClr val="000000"/>
                </a:solidFill>
              </a:rPr>
              <a:t> </a:t>
            </a:r>
            <a:r>
              <a:rPr lang="en-US" sz="1800" b="1" dirty="0" err="1" smtClean="0">
                <a:solidFill>
                  <a:srgbClr val="000000"/>
                </a:solidFill>
              </a:rPr>
              <a:t>الا</a:t>
            </a:r>
            <a:r>
              <a:rPr lang="en-US" sz="1800" b="1" dirty="0" smtClean="0">
                <a:solidFill>
                  <a:srgbClr val="000000"/>
                </a:solidFill>
              </a:rPr>
              <a:t> </a:t>
            </a:r>
            <a:r>
              <a:rPr lang="en-US" sz="1800" b="1" dirty="0" err="1" smtClean="0">
                <a:solidFill>
                  <a:srgbClr val="000000"/>
                </a:solidFill>
              </a:rPr>
              <a:t>تزيد</a:t>
            </a:r>
            <a:r>
              <a:rPr lang="en-US" sz="1800" b="1" dirty="0" smtClean="0">
                <a:solidFill>
                  <a:srgbClr val="000000"/>
                </a:solidFill>
              </a:rPr>
              <a:t> </a:t>
            </a:r>
            <a:r>
              <a:rPr lang="en-US" sz="1800" b="1" dirty="0" err="1" smtClean="0">
                <a:solidFill>
                  <a:srgbClr val="000000"/>
                </a:solidFill>
              </a:rPr>
              <a:t>سمكه</a:t>
            </a:r>
            <a:r>
              <a:rPr lang="en-US" sz="1800" b="1" dirty="0" smtClean="0">
                <a:solidFill>
                  <a:srgbClr val="000000"/>
                </a:solidFill>
              </a:rPr>
              <a:t> </a:t>
            </a:r>
            <a:r>
              <a:rPr lang="en-US" sz="1800" b="1" dirty="0" err="1" smtClean="0">
                <a:solidFill>
                  <a:srgbClr val="000000"/>
                </a:solidFill>
              </a:rPr>
              <a:t>عن</a:t>
            </a:r>
            <a:r>
              <a:rPr lang="en-US" sz="1800" b="1" dirty="0" smtClean="0">
                <a:solidFill>
                  <a:srgbClr val="000000"/>
                </a:solidFill>
              </a:rPr>
              <a:t> </a:t>
            </a:r>
            <a:r>
              <a:rPr lang="en-US" sz="1800" b="1" dirty="0" err="1" smtClean="0">
                <a:solidFill>
                  <a:srgbClr val="000000"/>
                </a:solidFill>
              </a:rPr>
              <a:t>حوالي</a:t>
            </a:r>
            <a:r>
              <a:rPr lang="en-US" sz="1800" b="1" dirty="0" smtClean="0">
                <a:solidFill>
                  <a:srgbClr val="000000"/>
                </a:solidFill>
              </a:rPr>
              <a:t> 2 </a:t>
            </a:r>
            <a:r>
              <a:rPr lang="en-US" sz="1800" b="1" dirty="0" err="1" smtClean="0">
                <a:solidFill>
                  <a:srgbClr val="000000"/>
                </a:solidFill>
              </a:rPr>
              <a:t>سم</a:t>
            </a:r>
            <a:r>
              <a:rPr lang="en-US" sz="1800" b="1" dirty="0" smtClean="0">
                <a:solidFill>
                  <a:srgbClr val="000000"/>
                </a:solidFill>
              </a:rPr>
              <a:t> (</a:t>
            </a:r>
            <a:r>
              <a:rPr lang="en-US" sz="1800" b="1" dirty="0" err="1" smtClean="0">
                <a:solidFill>
                  <a:srgbClr val="000000"/>
                </a:solidFill>
              </a:rPr>
              <a:t>لانه</a:t>
            </a:r>
            <a:r>
              <a:rPr lang="en-US" sz="1800" b="1" dirty="0" smtClean="0">
                <a:solidFill>
                  <a:srgbClr val="000000"/>
                </a:solidFill>
              </a:rPr>
              <a:t> </a:t>
            </a:r>
            <a:r>
              <a:rPr lang="en-US" sz="1800" b="1" dirty="0" err="1" smtClean="0">
                <a:solidFill>
                  <a:srgbClr val="000000"/>
                </a:solidFill>
              </a:rPr>
              <a:t>لو</a:t>
            </a:r>
            <a:r>
              <a:rPr lang="en-US" sz="1800" b="1" dirty="0" smtClean="0">
                <a:solidFill>
                  <a:srgbClr val="000000"/>
                </a:solidFill>
              </a:rPr>
              <a:t> </a:t>
            </a:r>
            <a:r>
              <a:rPr lang="en-US" sz="1800" b="1" dirty="0" err="1" smtClean="0">
                <a:solidFill>
                  <a:srgbClr val="000000"/>
                </a:solidFill>
              </a:rPr>
              <a:t>زاد</a:t>
            </a:r>
            <a:r>
              <a:rPr lang="en-US" sz="1800" b="1" dirty="0" smtClean="0">
                <a:solidFill>
                  <a:srgbClr val="000000"/>
                </a:solidFill>
              </a:rPr>
              <a:t> و </a:t>
            </a:r>
            <a:r>
              <a:rPr lang="en-US" sz="1800" b="1" dirty="0" err="1" smtClean="0">
                <a:solidFill>
                  <a:srgbClr val="000000"/>
                </a:solidFill>
              </a:rPr>
              <a:t>سمك</a:t>
            </a:r>
            <a:r>
              <a:rPr lang="en-US" sz="1800" b="1" dirty="0" smtClean="0">
                <a:solidFill>
                  <a:srgbClr val="000000"/>
                </a:solidFill>
              </a:rPr>
              <a:t> </a:t>
            </a:r>
            <a:r>
              <a:rPr lang="en-US" sz="1800" b="1" dirty="0" err="1" smtClean="0">
                <a:solidFill>
                  <a:srgbClr val="000000"/>
                </a:solidFill>
              </a:rPr>
              <a:t>المونة</a:t>
            </a:r>
            <a:r>
              <a:rPr lang="en-US" sz="1800" b="1" dirty="0" smtClean="0">
                <a:solidFill>
                  <a:srgbClr val="000000"/>
                </a:solidFill>
              </a:rPr>
              <a:t> </a:t>
            </a:r>
            <a:r>
              <a:rPr lang="en-US" sz="1800" b="1" dirty="0" err="1" smtClean="0">
                <a:solidFill>
                  <a:srgbClr val="000000"/>
                </a:solidFill>
              </a:rPr>
              <a:t>عن</a:t>
            </a:r>
            <a:r>
              <a:rPr lang="en-US" sz="1800" b="1" dirty="0" smtClean="0">
                <a:solidFill>
                  <a:srgbClr val="000000"/>
                </a:solidFill>
              </a:rPr>
              <a:t> </a:t>
            </a:r>
            <a:r>
              <a:rPr lang="en-US" sz="1800" b="1" dirty="0" err="1" smtClean="0">
                <a:solidFill>
                  <a:srgbClr val="000000"/>
                </a:solidFill>
              </a:rPr>
              <a:t>ذلك</a:t>
            </a:r>
            <a:r>
              <a:rPr lang="en-US" sz="1800" b="1" dirty="0" smtClean="0">
                <a:solidFill>
                  <a:srgbClr val="000000"/>
                </a:solidFill>
              </a:rPr>
              <a:t> </a:t>
            </a:r>
            <a:r>
              <a:rPr lang="en-US" sz="1800" b="1" dirty="0" err="1" smtClean="0">
                <a:solidFill>
                  <a:srgbClr val="000000"/>
                </a:solidFill>
              </a:rPr>
              <a:t>فانها</a:t>
            </a:r>
            <a:r>
              <a:rPr lang="en-US" sz="1800" b="1" dirty="0" smtClean="0">
                <a:solidFill>
                  <a:srgbClr val="000000"/>
                </a:solidFill>
              </a:rPr>
              <a:t> </a:t>
            </a:r>
            <a:r>
              <a:rPr lang="en-US" sz="1800" b="1" dirty="0" err="1" smtClean="0">
                <a:solidFill>
                  <a:srgbClr val="000000"/>
                </a:solidFill>
              </a:rPr>
              <a:t>عن</a:t>
            </a:r>
            <a:r>
              <a:rPr lang="en-US" sz="1800" b="1" dirty="0" smtClean="0">
                <a:solidFill>
                  <a:srgbClr val="000000"/>
                </a:solidFill>
              </a:rPr>
              <a:t> </a:t>
            </a:r>
            <a:r>
              <a:rPr lang="en-US" sz="1800" b="1" dirty="0" err="1" smtClean="0">
                <a:solidFill>
                  <a:srgbClr val="000000"/>
                </a:solidFill>
              </a:rPr>
              <a:t>جفافها</a:t>
            </a:r>
            <a:r>
              <a:rPr lang="en-US" sz="1800" b="1" dirty="0" smtClean="0">
                <a:solidFill>
                  <a:srgbClr val="000000"/>
                </a:solidFill>
              </a:rPr>
              <a:t> </a:t>
            </a:r>
            <a:r>
              <a:rPr lang="en-US" sz="1800" b="1" dirty="0" err="1" smtClean="0">
                <a:solidFill>
                  <a:srgbClr val="000000"/>
                </a:solidFill>
              </a:rPr>
              <a:t>تنفصل</a:t>
            </a:r>
            <a:r>
              <a:rPr lang="en-US" sz="1800" b="1" dirty="0" smtClean="0">
                <a:solidFill>
                  <a:srgbClr val="000000"/>
                </a:solidFill>
              </a:rPr>
              <a:t> </a:t>
            </a:r>
            <a:r>
              <a:rPr lang="en-US" sz="1800" b="1" dirty="0" err="1" smtClean="0">
                <a:solidFill>
                  <a:srgbClr val="000000"/>
                </a:solidFill>
              </a:rPr>
              <a:t>عن</a:t>
            </a:r>
            <a:r>
              <a:rPr lang="en-US" sz="1800" b="1" dirty="0" smtClean="0">
                <a:solidFill>
                  <a:srgbClr val="000000"/>
                </a:solidFill>
              </a:rPr>
              <a:t> </a:t>
            </a:r>
            <a:r>
              <a:rPr lang="en-US" sz="1800" b="1" dirty="0" err="1" smtClean="0">
                <a:solidFill>
                  <a:srgbClr val="000000"/>
                </a:solidFill>
              </a:rPr>
              <a:t>الحجر</a:t>
            </a:r>
            <a:r>
              <a:rPr lang="en-US" sz="1800" b="1" dirty="0" smtClean="0">
                <a:solidFill>
                  <a:srgbClr val="000000"/>
                </a:solidFill>
              </a:rPr>
              <a:t>). </a:t>
            </a:r>
          </a:p>
          <a:p>
            <a:pPr>
              <a:buNone/>
            </a:pPr>
            <a:r>
              <a:rPr lang="ar-SA" sz="1800" b="1" dirty="0" smtClean="0">
                <a:solidFill>
                  <a:srgbClr val="000000"/>
                </a:solidFill>
              </a:rPr>
              <a:t>6- </a:t>
            </a:r>
            <a:r>
              <a:rPr lang="en-US" sz="1800" b="1" dirty="0" err="1" smtClean="0">
                <a:solidFill>
                  <a:srgbClr val="000000"/>
                </a:solidFill>
              </a:rPr>
              <a:t>يراعى</a:t>
            </a:r>
            <a:r>
              <a:rPr lang="en-US" sz="1800" b="1" dirty="0" smtClean="0">
                <a:solidFill>
                  <a:srgbClr val="000000"/>
                </a:solidFill>
              </a:rPr>
              <a:t> </a:t>
            </a:r>
            <a:r>
              <a:rPr lang="en-US" sz="1800" b="1" dirty="0" err="1" smtClean="0">
                <a:solidFill>
                  <a:srgbClr val="000000"/>
                </a:solidFill>
              </a:rPr>
              <a:t>في</a:t>
            </a:r>
            <a:r>
              <a:rPr lang="en-US" sz="1800" b="1" dirty="0" smtClean="0">
                <a:solidFill>
                  <a:srgbClr val="000000"/>
                </a:solidFill>
              </a:rPr>
              <a:t> </a:t>
            </a:r>
            <a:r>
              <a:rPr lang="en-US" sz="1800" b="1" dirty="0" err="1" smtClean="0">
                <a:solidFill>
                  <a:srgbClr val="000000"/>
                </a:solidFill>
              </a:rPr>
              <a:t>البناء</a:t>
            </a:r>
            <a:r>
              <a:rPr lang="en-US" sz="1800" b="1" dirty="0" smtClean="0">
                <a:solidFill>
                  <a:srgbClr val="000000"/>
                </a:solidFill>
              </a:rPr>
              <a:t> </a:t>
            </a:r>
            <a:r>
              <a:rPr lang="en-US" sz="1800" b="1" dirty="0" err="1" smtClean="0">
                <a:solidFill>
                  <a:srgbClr val="000000"/>
                </a:solidFill>
              </a:rPr>
              <a:t>بالدبش</a:t>
            </a:r>
            <a:r>
              <a:rPr lang="en-US" sz="1800" b="1" dirty="0" smtClean="0">
                <a:solidFill>
                  <a:srgbClr val="000000"/>
                </a:solidFill>
              </a:rPr>
              <a:t> </a:t>
            </a:r>
            <a:r>
              <a:rPr lang="en-US" sz="1800" b="1" dirty="0" err="1" smtClean="0">
                <a:solidFill>
                  <a:srgbClr val="000000"/>
                </a:solidFill>
              </a:rPr>
              <a:t>ان</a:t>
            </a:r>
            <a:r>
              <a:rPr lang="en-US" sz="1800" b="1" dirty="0" smtClean="0">
                <a:solidFill>
                  <a:srgbClr val="000000"/>
                </a:solidFill>
              </a:rPr>
              <a:t> </a:t>
            </a:r>
            <a:r>
              <a:rPr lang="en-US" sz="1800" b="1" dirty="0" err="1" smtClean="0">
                <a:solidFill>
                  <a:srgbClr val="000000"/>
                </a:solidFill>
              </a:rPr>
              <a:t>يوجد</a:t>
            </a:r>
            <a:r>
              <a:rPr lang="en-US" sz="1800" b="1" dirty="0" smtClean="0">
                <a:solidFill>
                  <a:srgbClr val="000000"/>
                </a:solidFill>
              </a:rPr>
              <a:t> </a:t>
            </a:r>
            <a:r>
              <a:rPr lang="en-US" sz="1800" b="1" dirty="0" err="1" smtClean="0">
                <a:solidFill>
                  <a:srgbClr val="000000"/>
                </a:solidFill>
              </a:rPr>
              <a:t>رباط</a:t>
            </a:r>
            <a:r>
              <a:rPr lang="en-US" sz="1800" b="1" dirty="0" smtClean="0">
                <a:solidFill>
                  <a:srgbClr val="000000"/>
                </a:solidFill>
              </a:rPr>
              <a:t> </a:t>
            </a:r>
            <a:r>
              <a:rPr lang="en-US" sz="1800" b="1" dirty="0" err="1" smtClean="0">
                <a:solidFill>
                  <a:srgbClr val="000000"/>
                </a:solidFill>
              </a:rPr>
              <a:t>عرضي</a:t>
            </a:r>
            <a:r>
              <a:rPr lang="en-US" sz="1800" b="1" dirty="0" smtClean="0">
                <a:solidFill>
                  <a:srgbClr val="000000"/>
                </a:solidFill>
              </a:rPr>
              <a:t> </a:t>
            </a:r>
            <a:r>
              <a:rPr lang="en-US" sz="1800" b="1" dirty="0" err="1" smtClean="0">
                <a:solidFill>
                  <a:srgbClr val="000000"/>
                </a:solidFill>
              </a:rPr>
              <a:t>في</a:t>
            </a:r>
            <a:r>
              <a:rPr lang="en-US" sz="1800" b="1" dirty="0" smtClean="0">
                <a:solidFill>
                  <a:srgbClr val="000000"/>
                </a:solidFill>
              </a:rPr>
              <a:t> </a:t>
            </a:r>
            <a:r>
              <a:rPr lang="en-US" sz="1800" b="1" dirty="0" err="1" smtClean="0">
                <a:solidFill>
                  <a:srgbClr val="000000"/>
                </a:solidFill>
              </a:rPr>
              <a:t>كل</a:t>
            </a:r>
            <a:r>
              <a:rPr lang="en-US" sz="1800" b="1" dirty="0" smtClean="0">
                <a:solidFill>
                  <a:srgbClr val="000000"/>
                </a:solidFill>
              </a:rPr>
              <a:t> </a:t>
            </a:r>
            <a:r>
              <a:rPr lang="en-US" sz="1800" b="1" dirty="0" err="1" smtClean="0">
                <a:solidFill>
                  <a:srgbClr val="000000"/>
                </a:solidFill>
              </a:rPr>
              <a:t>حوالي</a:t>
            </a:r>
            <a:r>
              <a:rPr lang="en-US" sz="1800" b="1" dirty="0" smtClean="0">
                <a:solidFill>
                  <a:srgbClr val="000000"/>
                </a:solidFill>
              </a:rPr>
              <a:t> 1 </a:t>
            </a:r>
            <a:r>
              <a:rPr lang="en-US" sz="1800" b="1" dirty="0" err="1" smtClean="0">
                <a:solidFill>
                  <a:srgbClr val="000000"/>
                </a:solidFill>
              </a:rPr>
              <a:t>متر</a:t>
            </a:r>
            <a:r>
              <a:rPr lang="en-US" sz="1800" b="1" dirty="0" smtClean="0">
                <a:solidFill>
                  <a:srgbClr val="000000"/>
                </a:solidFill>
              </a:rPr>
              <a:t> </a:t>
            </a:r>
            <a:r>
              <a:rPr lang="en-US" sz="1800" b="1" dirty="0" err="1" smtClean="0">
                <a:solidFill>
                  <a:srgbClr val="000000"/>
                </a:solidFill>
              </a:rPr>
              <a:t>مكعب</a:t>
            </a:r>
            <a:r>
              <a:rPr lang="en-US" sz="1800" b="1" dirty="0" smtClean="0">
                <a:solidFill>
                  <a:srgbClr val="000000"/>
                </a:solidFill>
              </a:rPr>
              <a:t> </a:t>
            </a:r>
            <a:r>
              <a:rPr lang="en-US" sz="1800" b="1" dirty="0" err="1" smtClean="0">
                <a:solidFill>
                  <a:srgbClr val="000000"/>
                </a:solidFill>
              </a:rPr>
              <a:t>من</a:t>
            </a:r>
            <a:r>
              <a:rPr lang="en-US" sz="1800" b="1" dirty="0" smtClean="0">
                <a:solidFill>
                  <a:srgbClr val="000000"/>
                </a:solidFill>
              </a:rPr>
              <a:t> </a:t>
            </a:r>
            <a:r>
              <a:rPr lang="en-US" sz="1800" b="1" dirty="0" err="1" smtClean="0">
                <a:solidFill>
                  <a:srgbClr val="000000"/>
                </a:solidFill>
              </a:rPr>
              <a:t>سطح</a:t>
            </a:r>
            <a:r>
              <a:rPr lang="en-US" sz="1800" b="1" dirty="0" smtClean="0">
                <a:solidFill>
                  <a:srgbClr val="000000"/>
                </a:solidFill>
              </a:rPr>
              <a:t> </a:t>
            </a:r>
            <a:r>
              <a:rPr lang="en-US" sz="1800" b="1" dirty="0" err="1" smtClean="0">
                <a:solidFill>
                  <a:srgbClr val="000000"/>
                </a:solidFill>
              </a:rPr>
              <a:t>الحوائط</a:t>
            </a:r>
            <a:r>
              <a:rPr lang="en-US" sz="1800" b="1" dirty="0" smtClean="0">
                <a:solidFill>
                  <a:srgbClr val="000000"/>
                </a:solidFill>
              </a:rPr>
              <a:t> </a:t>
            </a:r>
            <a:r>
              <a:rPr lang="en-US" sz="1800" b="1" dirty="0" err="1" smtClean="0">
                <a:solidFill>
                  <a:srgbClr val="000000"/>
                </a:solidFill>
              </a:rPr>
              <a:t>يظهر</a:t>
            </a:r>
            <a:r>
              <a:rPr lang="en-US" sz="1800" b="1" dirty="0" smtClean="0">
                <a:solidFill>
                  <a:srgbClr val="000000"/>
                </a:solidFill>
              </a:rPr>
              <a:t> </a:t>
            </a:r>
            <a:r>
              <a:rPr lang="en-US" sz="1800" b="1" dirty="0" err="1" smtClean="0">
                <a:solidFill>
                  <a:srgbClr val="000000"/>
                </a:solidFill>
              </a:rPr>
              <a:t>في</a:t>
            </a:r>
            <a:r>
              <a:rPr lang="en-US" sz="1800" b="1" dirty="0" smtClean="0">
                <a:solidFill>
                  <a:srgbClr val="000000"/>
                </a:solidFill>
              </a:rPr>
              <a:t> </a:t>
            </a:r>
            <a:r>
              <a:rPr lang="en-US" sz="1800" b="1" dirty="0" err="1" smtClean="0">
                <a:solidFill>
                  <a:srgbClr val="000000"/>
                </a:solidFill>
              </a:rPr>
              <a:t>وجهي</a:t>
            </a:r>
            <a:r>
              <a:rPr lang="en-US" sz="1800" b="1" dirty="0" smtClean="0">
                <a:solidFill>
                  <a:srgbClr val="000000"/>
                </a:solidFill>
              </a:rPr>
              <a:t> </a:t>
            </a:r>
            <a:r>
              <a:rPr lang="en-US" sz="1800" b="1" dirty="0" err="1" smtClean="0">
                <a:solidFill>
                  <a:srgbClr val="000000"/>
                </a:solidFill>
              </a:rPr>
              <a:t>الحائط</a:t>
            </a:r>
            <a:r>
              <a:rPr lang="en-US" sz="1800" b="1" dirty="0" smtClean="0">
                <a:solidFill>
                  <a:srgbClr val="000000"/>
                </a:solidFill>
              </a:rPr>
              <a:t> </a:t>
            </a:r>
            <a:r>
              <a:rPr lang="en-US" sz="1800" b="1" dirty="0" err="1" smtClean="0">
                <a:solidFill>
                  <a:srgbClr val="000000"/>
                </a:solidFill>
              </a:rPr>
              <a:t>المتوازيين</a:t>
            </a:r>
            <a:r>
              <a:rPr lang="en-US" sz="1800" b="1" dirty="0" smtClean="0">
                <a:solidFill>
                  <a:srgbClr val="000000"/>
                </a:solidFill>
              </a:rPr>
              <a:t>. </a:t>
            </a:r>
          </a:p>
          <a:p>
            <a:pPr>
              <a:buNone/>
            </a:pPr>
            <a:r>
              <a:rPr lang="ar-SA" sz="1800" b="1" dirty="0" smtClean="0">
                <a:solidFill>
                  <a:srgbClr val="000000"/>
                </a:solidFill>
              </a:rPr>
              <a:t> 7- </a:t>
            </a:r>
            <a:r>
              <a:rPr lang="en-US" sz="1800" b="1" dirty="0" err="1" smtClean="0">
                <a:solidFill>
                  <a:srgbClr val="000000"/>
                </a:solidFill>
              </a:rPr>
              <a:t>يراعى</a:t>
            </a:r>
            <a:r>
              <a:rPr lang="en-US" sz="1800" b="1" dirty="0" smtClean="0">
                <a:solidFill>
                  <a:srgbClr val="000000"/>
                </a:solidFill>
              </a:rPr>
              <a:t> </a:t>
            </a:r>
            <a:r>
              <a:rPr lang="en-US" sz="1800" b="1" dirty="0" err="1" smtClean="0">
                <a:solidFill>
                  <a:srgbClr val="000000"/>
                </a:solidFill>
              </a:rPr>
              <a:t>عمل</a:t>
            </a:r>
            <a:r>
              <a:rPr lang="en-US" sz="1800" b="1" dirty="0" smtClean="0">
                <a:solidFill>
                  <a:srgbClr val="000000"/>
                </a:solidFill>
              </a:rPr>
              <a:t> </a:t>
            </a:r>
            <a:r>
              <a:rPr lang="en-US" sz="1800" b="1" dirty="0" err="1" smtClean="0">
                <a:solidFill>
                  <a:srgbClr val="000000"/>
                </a:solidFill>
              </a:rPr>
              <a:t>النواصي</a:t>
            </a:r>
            <a:r>
              <a:rPr lang="en-US" sz="1800" b="1" dirty="0" smtClean="0">
                <a:solidFill>
                  <a:srgbClr val="000000"/>
                </a:solidFill>
              </a:rPr>
              <a:t> </a:t>
            </a:r>
            <a:r>
              <a:rPr lang="en-US" sz="1800" b="1" dirty="0" err="1" smtClean="0">
                <a:solidFill>
                  <a:srgbClr val="000000"/>
                </a:solidFill>
              </a:rPr>
              <a:t>من</a:t>
            </a:r>
            <a:r>
              <a:rPr lang="en-US" sz="1800" b="1" dirty="0" smtClean="0">
                <a:solidFill>
                  <a:srgbClr val="000000"/>
                </a:solidFill>
              </a:rPr>
              <a:t> </a:t>
            </a:r>
            <a:r>
              <a:rPr lang="en-US" sz="1800" b="1" dirty="0" err="1" smtClean="0">
                <a:solidFill>
                  <a:srgbClr val="000000"/>
                </a:solidFill>
              </a:rPr>
              <a:t>حجر</a:t>
            </a:r>
            <a:r>
              <a:rPr lang="en-US" sz="1800" b="1" dirty="0" smtClean="0">
                <a:solidFill>
                  <a:srgbClr val="000000"/>
                </a:solidFill>
              </a:rPr>
              <a:t> </a:t>
            </a:r>
            <a:r>
              <a:rPr lang="en-US" sz="1800" b="1" dirty="0" err="1" smtClean="0">
                <a:solidFill>
                  <a:srgbClr val="000000"/>
                </a:solidFill>
              </a:rPr>
              <a:t>مهذب</a:t>
            </a:r>
            <a:r>
              <a:rPr lang="en-US" sz="1800" b="1" dirty="0" smtClean="0">
                <a:solidFill>
                  <a:srgbClr val="000000"/>
                </a:solidFill>
              </a:rPr>
              <a:t> </a:t>
            </a:r>
            <a:r>
              <a:rPr lang="en-US" sz="1800" b="1" dirty="0" err="1" smtClean="0">
                <a:solidFill>
                  <a:srgbClr val="000000"/>
                </a:solidFill>
              </a:rPr>
              <a:t>او</a:t>
            </a:r>
            <a:r>
              <a:rPr lang="en-US" sz="1800" b="1" dirty="0" smtClean="0">
                <a:solidFill>
                  <a:srgbClr val="000000"/>
                </a:solidFill>
              </a:rPr>
              <a:t> </a:t>
            </a:r>
            <a:r>
              <a:rPr lang="en-US" sz="1800" b="1" dirty="0" err="1" smtClean="0">
                <a:solidFill>
                  <a:srgbClr val="000000"/>
                </a:solidFill>
              </a:rPr>
              <a:t>منحوت</a:t>
            </a:r>
            <a:r>
              <a:rPr lang="en-US" sz="1800" b="1" dirty="0" smtClean="0">
                <a:solidFill>
                  <a:srgbClr val="000000"/>
                </a:solidFill>
              </a:rPr>
              <a:t> </a:t>
            </a:r>
            <a:r>
              <a:rPr lang="en-US" sz="1800" b="1" dirty="0" err="1" smtClean="0">
                <a:solidFill>
                  <a:srgbClr val="000000"/>
                </a:solidFill>
              </a:rPr>
              <a:t>او</a:t>
            </a:r>
            <a:r>
              <a:rPr lang="en-US" sz="1800" b="1" dirty="0" smtClean="0">
                <a:solidFill>
                  <a:srgbClr val="000000"/>
                </a:solidFill>
              </a:rPr>
              <a:t> </a:t>
            </a:r>
            <a:r>
              <a:rPr lang="en-US" sz="1800" b="1" dirty="0" err="1" smtClean="0">
                <a:solidFill>
                  <a:srgbClr val="000000"/>
                </a:solidFill>
              </a:rPr>
              <a:t>من</a:t>
            </a:r>
            <a:r>
              <a:rPr lang="en-US" sz="1800" b="1" dirty="0" smtClean="0">
                <a:solidFill>
                  <a:srgbClr val="000000"/>
                </a:solidFill>
              </a:rPr>
              <a:t> </a:t>
            </a:r>
            <a:r>
              <a:rPr lang="en-US" sz="1800" b="1" dirty="0" err="1" smtClean="0">
                <a:solidFill>
                  <a:srgbClr val="000000"/>
                </a:solidFill>
              </a:rPr>
              <a:t>الطوب</a:t>
            </a:r>
            <a:r>
              <a:rPr lang="en-US" sz="1800" b="1" dirty="0" smtClean="0">
                <a:solidFill>
                  <a:srgbClr val="000000"/>
                </a:solidFill>
              </a:rPr>
              <a:t> </a:t>
            </a:r>
            <a:r>
              <a:rPr lang="en-US" sz="1800" b="1" dirty="0" err="1" smtClean="0">
                <a:solidFill>
                  <a:srgbClr val="000000"/>
                </a:solidFill>
              </a:rPr>
              <a:t>وذلك</a:t>
            </a:r>
            <a:r>
              <a:rPr lang="en-US" sz="1800" b="1" dirty="0" smtClean="0">
                <a:solidFill>
                  <a:srgbClr val="000000"/>
                </a:solidFill>
              </a:rPr>
              <a:t> </a:t>
            </a:r>
            <a:r>
              <a:rPr lang="en-US" sz="1800" b="1" dirty="0" err="1" smtClean="0">
                <a:solidFill>
                  <a:srgbClr val="000000"/>
                </a:solidFill>
              </a:rPr>
              <a:t>لاهميتها</a:t>
            </a:r>
            <a:r>
              <a:rPr lang="en-US" sz="1800" b="1" dirty="0" smtClean="0">
                <a:solidFill>
                  <a:srgbClr val="000000"/>
                </a:solidFill>
              </a:rPr>
              <a:t>. </a:t>
            </a:r>
          </a:p>
        </p:txBody>
      </p:sp>
      <p:sp>
        <p:nvSpPr>
          <p:cNvPr id="13" name="Rectangle 12"/>
          <p:cNvSpPr/>
          <p:nvPr/>
        </p:nvSpPr>
        <p:spPr>
          <a:xfrm>
            <a:off x="9982932" y="4368552"/>
            <a:ext cx="2379177" cy="400110"/>
          </a:xfrm>
          <a:prstGeom prst="rect">
            <a:avLst/>
          </a:prstGeom>
        </p:spPr>
        <p:txBody>
          <a:bodyPr wrap="none">
            <a:spAutoFit/>
          </a:bodyPr>
          <a:lstStyle/>
          <a:p>
            <a:pPr>
              <a:spcBef>
                <a:spcPct val="50000"/>
              </a:spcBef>
            </a:pPr>
            <a:r>
              <a:rPr lang="ar-EG" sz="2000" b="1" u="sng" dirty="0" smtClean="0">
                <a:solidFill>
                  <a:srgbClr val="C00000"/>
                </a:solidFill>
                <a:effectLst>
                  <a:outerShdw blurRad="38100" dist="38100" dir="2700000" algn="tl">
                    <a:srgbClr val="000000">
                      <a:alpha val="43137"/>
                    </a:srgbClr>
                  </a:outerShdw>
                </a:effectLst>
              </a:rPr>
              <a:t>بناء الحوائط من الأحجار</a:t>
            </a:r>
            <a:r>
              <a:rPr lang="ar-SA" sz="2000" b="1" u="sng" dirty="0" smtClean="0">
                <a:solidFill>
                  <a:srgbClr val="C00000"/>
                </a:solidFill>
                <a:effectLst>
                  <a:outerShdw blurRad="38100" dist="38100" dir="2700000" algn="tl">
                    <a:srgbClr val="000000">
                      <a:alpha val="43137"/>
                    </a:srgbClr>
                  </a:outerShdw>
                </a:effectLst>
              </a:rPr>
              <a:t>:-</a:t>
            </a:r>
            <a:endParaRPr lang="ar-SA" sz="2000" b="1" u="sng" dirty="0" smtClean="0">
              <a:solidFill>
                <a:srgbClr val="C00000"/>
              </a:solidFill>
              <a:effectLst>
                <a:outerShdw blurRad="38100" dist="38100" dir="2700000" algn="tl">
                  <a:srgbClr val="000000">
                    <a:alpha val="43137"/>
                  </a:srgbClr>
                </a:outerShdw>
              </a:effectLs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8"/>
          <p:cNvSpPr txBox="1">
            <a:spLocks noChangeArrowheads="1"/>
          </p:cNvSpPr>
          <p:nvPr/>
        </p:nvSpPr>
        <p:spPr bwMode="auto">
          <a:xfrm>
            <a:off x="481144" y="875268"/>
            <a:ext cx="12244256" cy="923330"/>
          </a:xfrm>
          <a:prstGeom prst="rect">
            <a:avLst/>
          </a:prstGeom>
          <a:noFill/>
          <a:ln w="9525">
            <a:noFill/>
            <a:miter lim="800000"/>
            <a:headEnd/>
            <a:tailEnd/>
          </a:ln>
        </p:spPr>
        <p:txBody>
          <a:bodyPr wrap="square">
            <a:spAutoFit/>
          </a:bodyPr>
          <a:lstStyle/>
          <a:p>
            <a:pPr algn="r">
              <a:spcBef>
                <a:spcPct val="50000"/>
              </a:spcBef>
            </a:pPr>
            <a:r>
              <a:rPr lang="ar-SA" sz="1800" b="1" dirty="0">
                <a:solidFill>
                  <a:srgbClr val="000000"/>
                </a:solidFill>
              </a:rPr>
              <a:t>ولا بد أن تتوفر عدة صفات حتى يصبح الحجر مناسبا</a:t>
            </a:r>
            <a:r>
              <a:rPr lang="en-US" sz="1800" b="1" dirty="0">
                <a:solidFill>
                  <a:srgbClr val="000000"/>
                </a:solidFill>
              </a:rPr>
              <a:t> </a:t>
            </a:r>
            <a:r>
              <a:rPr lang="ar-SA" sz="1800" b="1" dirty="0">
                <a:solidFill>
                  <a:srgbClr val="000000"/>
                </a:solidFill>
              </a:rPr>
              <a:t>- لاستخدامه لإغراض البناء ومن أهمها وقد تم اجراء دراسات مستفيضة من قبل مركز بحوث</a:t>
            </a:r>
            <a:r>
              <a:rPr lang="en-US" sz="1800" b="1" dirty="0">
                <a:solidFill>
                  <a:srgbClr val="000000"/>
                </a:solidFill>
              </a:rPr>
              <a:t> </a:t>
            </a:r>
            <a:r>
              <a:rPr lang="ar-SA" sz="1800" b="1" dirty="0">
                <a:solidFill>
                  <a:srgbClr val="000000"/>
                </a:solidFill>
              </a:rPr>
              <a:t>البناء في الجمعية العلمية الملكية و تم تحديد المواصفات القياسية لحجر البناء من</a:t>
            </a:r>
            <a:r>
              <a:rPr lang="en-US" sz="1800" b="1" dirty="0">
                <a:solidFill>
                  <a:srgbClr val="000000"/>
                </a:solidFill>
              </a:rPr>
              <a:t> </a:t>
            </a:r>
            <a:r>
              <a:rPr lang="ar-SA" sz="1800" b="1" dirty="0">
                <a:solidFill>
                  <a:srgbClr val="000000"/>
                </a:solidFill>
              </a:rPr>
              <a:t>قبل دائرة المواصفات و المقاييس و وزارة الأشغال العامة حيث تم تصنيف الحجر الى 3</a:t>
            </a:r>
            <a:r>
              <a:rPr lang="en-US" sz="1800" b="1" dirty="0">
                <a:solidFill>
                  <a:srgbClr val="000000"/>
                </a:solidFill>
              </a:rPr>
              <a:t> </a:t>
            </a:r>
            <a:r>
              <a:rPr lang="ar-SA" sz="1800" b="1" dirty="0">
                <a:solidFill>
                  <a:srgbClr val="000000"/>
                </a:solidFill>
              </a:rPr>
              <a:t>فئات حيب الخصائص الهندسية وهي الأصناف أ,ب,ج. وقد تناولت المواصفات الخصائص</a:t>
            </a:r>
            <a:r>
              <a:rPr lang="en-US" sz="1800" b="1" dirty="0">
                <a:solidFill>
                  <a:srgbClr val="000000"/>
                </a:solidFill>
              </a:rPr>
              <a:t> </a:t>
            </a:r>
            <a:r>
              <a:rPr lang="ar-SA" sz="1800" b="1" dirty="0">
                <a:solidFill>
                  <a:srgbClr val="000000"/>
                </a:solidFill>
              </a:rPr>
              <a:t>التالية</a:t>
            </a:r>
            <a:r>
              <a:rPr lang="en-US" sz="1800" b="1" dirty="0">
                <a:solidFill>
                  <a:srgbClr val="000000"/>
                </a:solidFill>
              </a:rPr>
              <a:t> </a:t>
            </a:r>
            <a:r>
              <a:rPr lang="en-US" sz="1800" b="1" dirty="0" smtClean="0">
                <a:solidFill>
                  <a:srgbClr val="000000"/>
                </a:solidFill>
              </a:rPr>
              <a:t>:</a:t>
            </a:r>
            <a:endParaRPr lang="en-US" sz="1800" b="1" dirty="0">
              <a:solidFill>
                <a:srgbClr val="000000"/>
              </a:solidFill>
            </a:endParaRPr>
          </a:p>
        </p:txBody>
      </p:sp>
      <p:sp>
        <p:nvSpPr>
          <p:cNvPr id="5" name="Text Box 9"/>
          <p:cNvSpPr txBox="1">
            <a:spLocks noChangeArrowheads="1"/>
          </p:cNvSpPr>
          <p:nvPr/>
        </p:nvSpPr>
        <p:spPr bwMode="auto">
          <a:xfrm>
            <a:off x="640160" y="1704256"/>
            <a:ext cx="12085239" cy="1508105"/>
          </a:xfrm>
          <a:prstGeom prst="rect">
            <a:avLst/>
          </a:prstGeom>
          <a:noFill/>
          <a:ln w="9525">
            <a:noFill/>
            <a:miter lim="800000"/>
            <a:headEnd/>
            <a:tailEnd/>
          </a:ln>
        </p:spPr>
        <p:txBody>
          <a:bodyPr wrap="square">
            <a:spAutoFit/>
          </a:bodyPr>
          <a:lstStyle/>
          <a:p>
            <a:pPr algn="r">
              <a:spcBef>
                <a:spcPct val="50000"/>
              </a:spcBef>
            </a:pPr>
            <a:r>
              <a:rPr lang="ar-EG" sz="2000" b="1" u="sng" dirty="0" smtClean="0">
                <a:solidFill>
                  <a:srgbClr val="C00000"/>
                </a:solidFill>
              </a:rPr>
              <a:t>1-</a:t>
            </a:r>
            <a:r>
              <a:rPr lang="ar-SA" sz="2000" b="1" u="sng" dirty="0" smtClean="0">
                <a:solidFill>
                  <a:srgbClr val="C00000"/>
                </a:solidFill>
              </a:rPr>
              <a:t>امتصاص </a:t>
            </a:r>
            <a:r>
              <a:rPr lang="ar-SA" sz="2000" b="1" u="sng" dirty="0">
                <a:solidFill>
                  <a:srgbClr val="C00000"/>
                </a:solidFill>
              </a:rPr>
              <a:t>الماء ( امتصاص الحجر للماء ) : </a:t>
            </a:r>
            <a:r>
              <a:rPr lang="ar-SA" sz="1800" b="1" dirty="0">
                <a:solidFill>
                  <a:srgbClr val="000000"/>
                </a:solidFill>
              </a:rPr>
              <a:t>الحجر الأفضل هو الحجر</a:t>
            </a:r>
            <a:r>
              <a:rPr lang="en-US" sz="1800" b="1" dirty="0">
                <a:solidFill>
                  <a:srgbClr val="000000"/>
                </a:solidFill>
              </a:rPr>
              <a:t> </a:t>
            </a:r>
            <a:r>
              <a:rPr lang="ar-SA" sz="1800" b="1" dirty="0">
                <a:solidFill>
                  <a:srgbClr val="000000"/>
                </a:solidFill>
              </a:rPr>
              <a:t>- الأقل امتصاصا للماء , وتزداد نسبة الامتصاص بسبب زيادة </a:t>
            </a:r>
            <a:r>
              <a:rPr lang="ar-SA" sz="1800" b="1" u="sng" dirty="0">
                <a:solidFill>
                  <a:srgbClr val="C00000"/>
                </a:solidFill>
              </a:rPr>
              <a:t>المسامية</a:t>
            </a:r>
            <a:r>
              <a:rPr lang="ar-SA" sz="1800" b="1" dirty="0">
                <a:solidFill>
                  <a:srgbClr val="000000"/>
                </a:solidFill>
              </a:rPr>
              <a:t> للحجر أو زيادة</a:t>
            </a:r>
            <a:r>
              <a:rPr lang="en-US" sz="1800" b="1" dirty="0">
                <a:solidFill>
                  <a:srgbClr val="000000"/>
                </a:solidFill>
              </a:rPr>
              <a:t> </a:t>
            </a:r>
            <a:r>
              <a:rPr lang="ar-SA" sz="1800" b="1" dirty="0">
                <a:solidFill>
                  <a:srgbClr val="000000"/>
                </a:solidFill>
              </a:rPr>
              <a:t>نسبة المعادن الطينية في الحجر . سيغير لون الحجر بعد تركيبه و تعرضه للماء او</a:t>
            </a:r>
            <a:r>
              <a:rPr lang="en-US" sz="1800" b="1" dirty="0">
                <a:solidFill>
                  <a:srgbClr val="000000"/>
                </a:solidFill>
              </a:rPr>
              <a:t> </a:t>
            </a:r>
            <a:r>
              <a:rPr lang="ar-SA" sz="1800" b="1" dirty="0">
                <a:solidFill>
                  <a:srgbClr val="000000"/>
                </a:solidFill>
              </a:rPr>
              <a:t>امتصاص ماء الخرسانة الإسمنتية عند إتمام عملية الصب ولا بد من التنويه إلى انه لا</a:t>
            </a:r>
            <a:r>
              <a:rPr lang="en-US" sz="1800" b="1" dirty="0">
                <a:solidFill>
                  <a:srgbClr val="000000"/>
                </a:solidFill>
              </a:rPr>
              <a:t> </a:t>
            </a:r>
            <a:r>
              <a:rPr lang="ar-SA" sz="1800" b="1" dirty="0">
                <a:solidFill>
                  <a:srgbClr val="000000"/>
                </a:solidFill>
              </a:rPr>
              <a:t>بد من الموازنة بين رغبة أصحاب المشاريع بالحصول على حجر ذو امتصاصية متدنية و</a:t>
            </a:r>
            <a:r>
              <a:rPr lang="en-US" sz="1800" b="1" dirty="0">
                <a:solidFill>
                  <a:srgbClr val="000000"/>
                </a:solidFill>
              </a:rPr>
              <a:t> </a:t>
            </a:r>
            <a:r>
              <a:rPr lang="ar-SA" sz="1800" b="1" dirty="0">
                <a:solidFill>
                  <a:srgbClr val="000000"/>
                </a:solidFill>
              </a:rPr>
              <a:t>رغبتهم بالحصول على حجر ذو لون موحد ففي الغالب تكون الحجارة الأقل امتصاصا للماء</a:t>
            </a:r>
            <a:r>
              <a:rPr lang="en-US" sz="1800" b="1" dirty="0">
                <a:solidFill>
                  <a:srgbClr val="000000"/>
                </a:solidFill>
              </a:rPr>
              <a:t> </a:t>
            </a:r>
            <a:r>
              <a:rPr lang="ar-SA" sz="1800" b="1" dirty="0">
                <a:solidFill>
                  <a:srgbClr val="000000"/>
                </a:solidFill>
              </a:rPr>
              <a:t>اقل توحيدا في اللون وقد تراوحت نسبة الامتصاص لعينات مختلفة من الحجر ما بين 0.5</a:t>
            </a:r>
            <a:r>
              <a:rPr lang="en-US" sz="1800" b="1" dirty="0">
                <a:solidFill>
                  <a:srgbClr val="000000"/>
                </a:solidFill>
              </a:rPr>
              <a:t>% </a:t>
            </a:r>
            <a:r>
              <a:rPr lang="ar-SA" sz="1800" b="1" dirty="0">
                <a:solidFill>
                  <a:srgbClr val="000000"/>
                </a:solidFill>
              </a:rPr>
              <a:t>و 12% وان زيادة نسبة الامتصاص. وحسب المواصفات القياسية الأمريكية</a:t>
            </a:r>
            <a:r>
              <a:rPr lang="en-US" sz="1800" b="1" dirty="0">
                <a:solidFill>
                  <a:srgbClr val="000000"/>
                </a:solidFill>
              </a:rPr>
              <a:t> ASTMC97 </a:t>
            </a:r>
            <a:r>
              <a:rPr lang="ar-SA" sz="1800" b="1" dirty="0">
                <a:solidFill>
                  <a:srgbClr val="000000"/>
                </a:solidFill>
              </a:rPr>
              <a:t>يجب ان</a:t>
            </a:r>
            <a:r>
              <a:rPr lang="en-US" sz="1800" b="1" dirty="0">
                <a:solidFill>
                  <a:srgbClr val="000000"/>
                </a:solidFill>
              </a:rPr>
              <a:t> </a:t>
            </a:r>
            <a:r>
              <a:rPr lang="ar-SA" sz="1800" b="1" dirty="0">
                <a:solidFill>
                  <a:srgbClr val="000000"/>
                </a:solidFill>
              </a:rPr>
              <a:t>لا يتجاوز الامتصاص 3%, 4.3% , 7.5% للأصناف أ , ب , ج على التوالي</a:t>
            </a:r>
            <a:r>
              <a:rPr lang="en-US" sz="1800" b="1" dirty="0">
                <a:solidFill>
                  <a:srgbClr val="000000"/>
                </a:solidFill>
              </a:rPr>
              <a:t> . </a:t>
            </a:r>
          </a:p>
        </p:txBody>
      </p:sp>
      <p:sp>
        <p:nvSpPr>
          <p:cNvPr id="6" name="Text Box 10"/>
          <p:cNvSpPr txBox="1">
            <a:spLocks noChangeArrowheads="1"/>
          </p:cNvSpPr>
          <p:nvPr/>
        </p:nvSpPr>
        <p:spPr bwMode="auto">
          <a:xfrm>
            <a:off x="481144" y="3672538"/>
            <a:ext cx="12244256" cy="954107"/>
          </a:xfrm>
          <a:prstGeom prst="rect">
            <a:avLst/>
          </a:prstGeom>
          <a:noFill/>
          <a:ln w="9525">
            <a:noFill/>
            <a:miter lim="800000"/>
            <a:headEnd/>
            <a:tailEnd/>
          </a:ln>
        </p:spPr>
        <p:txBody>
          <a:bodyPr wrap="square">
            <a:spAutoFit/>
          </a:bodyPr>
          <a:lstStyle/>
          <a:p>
            <a:pPr algn="r">
              <a:spcBef>
                <a:spcPct val="50000"/>
              </a:spcBef>
            </a:pPr>
            <a:r>
              <a:rPr lang="ar-EG" sz="2000" b="1" u="sng" dirty="0" smtClean="0">
                <a:solidFill>
                  <a:srgbClr val="C00000"/>
                </a:solidFill>
              </a:rPr>
              <a:t>2- </a:t>
            </a:r>
            <a:r>
              <a:rPr lang="ar-SA" sz="2000" b="1" u="sng" dirty="0" smtClean="0">
                <a:solidFill>
                  <a:srgbClr val="C00000"/>
                </a:solidFill>
              </a:rPr>
              <a:t>الوزن</a:t>
            </a:r>
            <a:r>
              <a:rPr lang="en-US" sz="2000" b="1" u="sng" dirty="0" smtClean="0">
                <a:solidFill>
                  <a:srgbClr val="C00000"/>
                </a:solidFill>
              </a:rPr>
              <a:t> </a:t>
            </a:r>
            <a:r>
              <a:rPr lang="ar-SA" sz="2000" b="1" u="sng" dirty="0">
                <a:solidFill>
                  <a:srgbClr val="C00000"/>
                </a:solidFill>
              </a:rPr>
              <a:t>النوعي :</a:t>
            </a:r>
            <a:r>
              <a:rPr lang="ar-SA" sz="1800" b="1" dirty="0">
                <a:solidFill>
                  <a:srgbClr val="000000"/>
                </a:solidFill>
              </a:rPr>
              <a:t>هنالك عوامل وثيقة بين الوزن النوعي للحجر و نسبة الامتصاص وفي معظم</a:t>
            </a:r>
            <a:r>
              <a:rPr lang="en-US" sz="1800" b="1" dirty="0">
                <a:solidFill>
                  <a:srgbClr val="000000"/>
                </a:solidFill>
              </a:rPr>
              <a:t> </a:t>
            </a:r>
            <a:r>
              <a:rPr lang="ar-SA" sz="1800" b="1" dirty="0">
                <a:solidFill>
                  <a:srgbClr val="000000"/>
                </a:solidFill>
              </a:rPr>
              <a:t>-الوزن يتناسب الامتصاص عكسيا مع الوزن النوعي وهذا يعني أن التفاوت الذي نلاحظه</a:t>
            </a:r>
            <a:r>
              <a:rPr lang="en-US" sz="1800" b="1" dirty="0">
                <a:solidFill>
                  <a:srgbClr val="000000"/>
                </a:solidFill>
              </a:rPr>
              <a:t> </a:t>
            </a:r>
            <a:r>
              <a:rPr lang="ar-SA" sz="1800" b="1" dirty="0">
                <a:solidFill>
                  <a:srgbClr val="000000"/>
                </a:solidFill>
              </a:rPr>
              <a:t>في الامتصاص سنلاحظه في الوزن النوعي و في الكثافة و قد تراوحت كثافة عينات لأنواع</a:t>
            </a:r>
            <a:r>
              <a:rPr lang="en-US" sz="1800" b="1" dirty="0">
                <a:solidFill>
                  <a:srgbClr val="000000"/>
                </a:solidFill>
              </a:rPr>
              <a:t> </a:t>
            </a:r>
            <a:r>
              <a:rPr lang="ar-SA" sz="1800" b="1" dirty="0">
                <a:solidFill>
                  <a:srgbClr val="000000"/>
                </a:solidFill>
              </a:rPr>
              <a:t>مختلفة من الحجر الاردني ما بين 1.88 -2.7 في حين أن المواصفات الأمريكية</a:t>
            </a:r>
            <a:r>
              <a:rPr lang="en-US" sz="1800" b="1" dirty="0">
                <a:solidFill>
                  <a:srgbClr val="000000"/>
                </a:solidFill>
              </a:rPr>
              <a:t> ASTMC97 </a:t>
            </a:r>
            <a:r>
              <a:rPr lang="ar-SA" sz="1800" b="1" dirty="0">
                <a:solidFill>
                  <a:srgbClr val="000000"/>
                </a:solidFill>
              </a:rPr>
              <a:t>حددت الكثافة ما بين 2.16 - 2.7 . وتبلغ قيم الكثافة للأنواع أ , ب , ج ( 2.56</a:t>
            </a:r>
            <a:r>
              <a:rPr lang="en-US" sz="1800" b="1" dirty="0">
                <a:solidFill>
                  <a:srgbClr val="000000"/>
                </a:solidFill>
              </a:rPr>
              <a:t> , 2.45 , 2.16 </a:t>
            </a:r>
            <a:r>
              <a:rPr lang="ar-SA" sz="1800" b="1" dirty="0">
                <a:solidFill>
                  <a:srgbClr val="000000"/>
                </a:solidFill>
              </a:rPr>
              <a:t>على التوالي</a:t>
            </a:r>
            <a:r>
              <a:rPr lang="en-US" sz="1800" b="1" dirty="0">
                <a:solidFill>
                  <a:srgbClr val="000000"/>
                </a:solidFill>
              </a:rPr>
              <a:t> ) </a:t>
            </a:r>
          </a:p>
        </p:txBody>
      </p:sp>
      <p:sp>
        <p:nvSpPr>
          <p:cNvPr id="7" name="Text Box 11"/>
          <p:cNvSpPr txBox="1">
            <a:spLocks noChangeArrowheads="1"/>
          </p:cNvSpPr>
          <p:nvPr/>
        </p:nvSpPr>
        <p:spPr bwMode="auto">
          <a:xfrm>
            <a:off x="640160" y="4838874"/>
            <a:ext cx="12085239" cy="677108"/>
          </a:xfrm>
          <a:prstGeom prst="rect">
            <a:avLst/>
          </a:prstGeom>
          <a:noFill/>
          <a:ln w="9525">
            <a:noFill/>
            <a:miter lim="800000"/>
            <a:headEnd/>
            <a:tailEnd/>
          </a:ln>
        </p:spPr>
        <p:txBody>
          <a:bodyPr wrap="square">
            <a:spAutoFit/>
          </a:bodyPr>
          <a:lstStyle/>
          <a:p>
            <a:pPr algn="r">
              <a:spcBef>
                <a:spcPct val="50000"/>
              </a:spcBef>
            </a:pPr>
            <a:r>
              <a:rPr lang="ar-EG" sz="2000" b="1" u="sng" dirty="0" smtClean="0">
                <a:solidFill>
                  <a:srgbClr val="C00000"/>
                </a:solidFill>
              </a:rPr>
              <a:t>3- </a:t>
            </a:r>
            <a:r>
              <a:rPr lang="ar-SA" sz="2000" b="1" u="sng" dirty="0" smtClean="0">
                <a:solidFill>
                  <a:srgbClr val="C00000"/>
                </a:solidFill>
              </a:rPr>
              <a:t>مقاومة </a:t>
            </a:r>
            <a:r>
              <a:rPr lang="ar-SA" sz="2000" b="1" u="sng" dirty="0">
                <a:solidFill>
                  <a:srgbClr val="C00000"/>
                </a:solidFill>
              </a:rPr>
              <a:t>الكسر : </a:t>
            </a:r>
            <a:r>
              <a:rPr lang="ar-SA" sz="1800" b="1" dirty="0">
                <a:solidFill>
                  <a:srgbClr val="000000"/>
                </a:solidFill>
              </a:rPr>
              <a:t>حددت المواصفة الأمريكية</a:t>
            </a:r>
            <a:r>
              <a:rPr lang="en-US" sz="1800" b="1" dirty="0">
                <a:solidFill>
                  <a:srgbClr val="000000"/>
                </a:solidFill>
              </a:rPr>
              <a:t> ASTMC97 </a:t>
            </a:r>
            <a:r>
              <a:rPr lang="ar-SA" sz="1800" b="1" dirty="0">
                <a:solidFill>
                  <a:srgbClr val="000000"/>
                </a:solidFill>
              </a:rPr>
              <a:t>- مقاومة الكسر للأصناف أ , ب , ج ( 55 , 47 , 28 على التوالي ) وقد تراوحت قيمة</a:t>
            </a:r>
            <a:r>
              <a:rPr lang="en-US" sz="1800" b="1" dirty="0">
                <a:solidFill>
                  <a:srgbClr val="000000"/>
                </a:solidFill>
              </a:rPr>
              <a:t> </a:t>
            </a:r>
            <a:r>
              <a:rPr lang="ar-SA" sz="1800" b="1" dirty="0">
                <a:solidFill>
                  <a:srgbClr val="000000"/>
                </a:solidFill>
              </a:rPr>
              <a:t>مقاومة الكسر في أنواع مختلفة من الحجر الاردني بين 11-123</a:t>
            </a:r>
            <a:r>
              <a:rPr lang="en-US" sz="1800" b="1" dirty="0">
                <a:solidFill>
                  <a:srgbClr val="000000"/>
                </a:solidFill>
              </a:rPr>
              <a:t> </a:t>
            </a:r>
          </a:p>
        </p:txBody>
      </p:sp>
      <p:sp>
        <p:nvSpPr>
          <p:cNvPr id="8" name="Rectangle 2"/>
          <p:cNvSpPr>
            <a:spLocks noGrp="1" noChangeArrowheads="1"/>
          </p:cNvSpPr>
          <p:nvPr>
            <p:ph type="title"/>
          </p:nvPr>
        </p:nvSpPr>
        <p:spPr>
          <a:xfrm>
            <a:off x="322126" y="5196538"/>
            <a:ext cx="12403274" cy="1651000"/>
          </a:xfrm>
        </p:spPr>
        <p:txBody>
          <a:bodyPr/>
          <a:lstStyle/>
          <a:p>
            <a:pPr algn="r"/>
            <a:r>
              <a:rPr lang="ar-EG" sz="2000" b="1" u="sng" dirty="0" smtClean="0">
                <a:solidFill>
                  <a:srgbClr val="C00000"/>
                </a:solidFill>
              </a:rPr>
              <a:t>4</a:t>
            </a:r>
            <a:r>
              <a:rPr lang="ar-SA" sz="2000" b="1" u="sng" dirty="0" smtClean="0">
                <a:solidFill>
                  <a:srgbClr val="C00000"/>
                </a:solidFill>
              </a:rPr>
              <a:t>- </a:t>
            </a:r>
            <a:r>
              <a:rPr lang="ar-SA" sz="2000" b="1" u="sng" dirty="0" smtClean="0">
                <a:solidFill>
                  <a:srgbClr val="C00000"/>
                </a:solidFill>
              </a:rPr>
              <a:t>قوة القص: </a:t>
            </a:r>
            <a:r>
              <a:rPr lang="ar-SA" sz="1800" b="1" dirty="0" smtClean="0">
                <a:solidFill>
                  <a:srgbClr val="000000"/>
                </a:solidFill>
              </a:rPr>
              <a:t>في بعض الأحيان تتطلب المواصفات ان تقاوم الحجارة قوة القص و خاصة عندما يستعمل في مناطق تتعرض للقص و يستعمل تعبير معامل التمزق للدلالة علة مقاومة الحجر للقص و يتراوح معامل التمزق حسب المواصفة</a:t>
            </a:r>
            <a:r>
              <a:rPr lang="en-US" sz="1800" b="1" dirty="0" smtClean="0">
                <a:solidFill>
                  <a:srgbClr val="000000"/>
                </a:solidFill>
              </a:rPr>
              <a:t> ASTMC97 </a:t>
            </a:r>
            <a:r>
              <a:rPr lang="ar-SA" sz="1800" b="1" dirty="0" smtClean="0">
                <a:solidFill>
                  <a:srgbClr val="000000"/>
                </a:solidFill>
              </a:rPr>
              <a:t>للأصناف أ , ب , ج ( 6.9 ,5.2 , 3.4 على التوالي )</a:t>
            </a:r>
            <a:r>
              <a:rPr lang="en-US" sz="1800" b="1" dirty="0" smtClean="0">
                <a:solidFill>
                  <a:srgbClr val="000000"/>
                </a:solidFill>
              </a:rPr>
              <a:t> </a:t>
            </a:r>
          </a:p>
        </p:txBody>
      </p:sp>
      <p:sp>
        <p:nvSpPr>
          <p:cNvPr id="9" name="Text Box 4"/>
          <p:cNvSpPr txBox="1">
            <a:spLocks noChangeArrowheads="1"/>
          </p:cNvSpPr>
          <p:nvPr/>
        </p:nvSpPr>
        <p:spPr bwMode="auto">
          <a:xfrm>
            <a:off x="557344" y="6456784"/>
            <a:ext cx="12244256" cy="677108"/>
          </a:xfrm>
          <a:prstGeom prst="rect">
            <a:avLst/>
          </a:prstGeom>
          <a:noFill/>
          <a:ln w="9525">
            <a:noFill/>
            <a:miter lim="800000"/>
            <a:headEnd/>
            <a:tailEnd/>
          </a:ln>
        </p:spPr>
        <p:txBody>
          <a:bodyPr wrap="square">
            <a:spAutoFit/>
          </a:bodyPr>
          <a:lstStyle/>
          <a:p>
            <a:pPr algn="r">
              <a:spcBef>
                <a:spcPct val="50000"/>
              </a:spcBef>
            </a:pPr>
            <a:r>
              <a:rPr lang="ar-EG" sz="2000" b="1" u="sng" dirty="0" smtClean="0">
                <a:solidFill>
                  <a:srgbClr val="C00000"/>
                </a:solidFill>
              </a:rPr>
              <a:t>5- </a:t>
            </a:r>
            <a:r>
              <a:rPr lang="ar-SA" sz="2000" b="1" u="sng" dirty="0" smtClean="0">
                <a:solidFill>
                  <a:srgbClr val="C00000"/>
                </a:solidFill>
              </a:rPr>
              <a:t>مقاومة </a:t>
            </a:r>
            <a:r>
              <a:rPr lang="ar-SA" sz="2000" b="1" u="sng" dirty="0">
                <a:solidFill>
                  <a:srgbClr val="C00000"/>
                </a:solidFill>
              </a:rPr>
              <a:t>التآكل : </a:t>
            </a:r>
            <a:r>
              <a:rPr lang="ar-SA" sz="1800" b="1" dirty="0">
                <a:solidFill>
                  <a:srgbClr val="000000"/>
                </a:solidFill>
              </a:rPr>
              <a:t>هذه الخاصية تعكس مدى مقاومة الحجر للعوامل</a:t>
            </a:r>
            <a:r>
              <a:rPr lang="en-US" sz="1800" b="1" dirty="0">
                <a:solidFill>
                  <a:srgbClr val="000000"/>
                </a:solidFill>
              </a:rPr>
              <a:t> </a:t>
            </a:r>
            <a:r>
              <a:rPr lang="ar-SA" sz="1800" b="1" dirty="0">
                <a:solidFill>
                  <a:srgbClr val="000000"/>
                </a:solidFill>
              </a:rPr>
              <a:t>- الجوية و عوامل الحت والبري و الاهتراء و قد حددت</a:t>
            </a:r>
            <a:r>
              <a:rPr lang="en-US" sz="1800" b="1" dirty="0">
                <a:solidFill>
                  <a:srgbClr val="000000"/>
                </a:solidFill>
              </a:rPr>
              <a:t> ASTMC97 </a:t>
            </a:r>
            <a:r>
              <a:rPr lang="ar-SA" sz="1800" b="1" dirty="0">
                <a:solidFill>
                  <a:srgbClr val="000000"/>
                </a:solidFill>
              </a:rPr>
              <a:t>الحد الأعلى للتآكل</a:t>
            </a:r>
            <a:r>
              <a:rPr lang="en-US" sz="1800" b="1" dirty="0">
                <a:solidFill>
                  <a:srgbClr val="000000"/>
                </a:solidFill>
              </a:rPr>
              <a:t> </a:t>
            </a:r>
            <a:r>
              <a:rPr lang="ar-SA" sz="1800" b="1" dirty="0">
                <a:solidFill>
                  <a:srgbClr val="000000"/>
                </a:solidFill>
              </a:rPr>
              <a:t>مقداره 1</a:t>
            </a:r>
            <a:r>
              <a:rPr lang="en-US" sz="1800" b="1" dirty="0">
                <a:solidFill>
                  <a:srgbClr val="000000"/>
                </a:solidFill>
              </a:rPr>
              <a:t>%. </a:t>
            </a:r>
          </a:p>
        </p:txBody>
      </p:sp>
      <p:sp>
        <p:nvSpPr>
          <p:cNvPr id="10" name="Text Box 5"/>
          <p:cNvSpPr txBox="1">
            <a:spLocks noChangeArrowheads="1"/>
          </p:cNvSpPr>
          <p:nvPr/>
        </p:nvSpPr>
        <p:spPr bwMode="auto">
          <a:xfrm>
            <a:off x="239311" y="7015813"/>
            <a:ext cx="12562289" cy="400110"/>
          </a:xfrm>
          <a:prstGeom prst="rect">
            <a:avLst/>
          </a:prstGeom>
          <a:noFill/>
          <a:ln w="9525">
            <a:noFill/>
            <a:miter lim="800000"/>
            <a:headEnd/>
            <a:tailEnd/>
          </a:ln>
        </p:spPr>
        <p:txBody>
          <a:bodyPr wrap="square">
            <a:spAutoFit/>
          </a:bodyPr>
          <a:lstStyle/>
          <a:p>
            <a:pPr algn="r">
              <a:spcBef>
                <a:spcPct val="50000"/>
              </a:spcBef>
            </a:pPr>
            <a:r>
              <a:rPr lang="ar-EG" sz="2000" b="1" u="sng" dirty="0" smtClean="0">
                <a:solidFill>
                  <a:srgbClr val="C00000"/>
                </a:solidFill>
              </a:rPr>
              <a:t>6-</a:t>
            </a:r>
            <a:r>
              <a:rPr lang="ar-SA" sz="2000" b="1" u="sng" dirty="0" smtClean="0">
                <a:solidFill>
                  <a:srgbClr val="C00000"/>
                </a:solidFill>
              </a:rPr>
              <a:t>صلابة </a:t>
            </a:r>
            <a:r>
              <a:rPr lang="ar-SA" sz="2000" b="1" u="sng" dirty="0">
                <a:solidFill>
                  <a:srgbClr val="C00000"/>
                </a:solidFill>
              </a:rPr>
              <a:t>الحجر </a:t>
            </a:r>
            <a:r>
              <a:rPr lang="ar-EG" sz="2000" b="1" u="sng" dirty="0" smtClean="0">
                <a:solidFill>
                  <a:srgbClr val="C00000"/>
                </a:solidFill>
              </a:rPr>
              <a:t>:</a:t>
            </a:r>
            <a:r>
              <a:rPr lang="ar-SA" sz="2000" b="1" u="sng" dirty="0" smtClean="0">
                <a:solidFill>
                  <a:srgbClr val="C00000"/>
                </a:solidFill>
              </a:rPr>
              <a:t> </a:t>
            </a:r>
            <a:r>
              <a:rPr lang="ar-SA" sz="1800" b="1" dirty="0">
                <a:solidFill>
                  <a:srgbClr val="000000"/>
                </a:solidFill>
              </a:rPr>
              <a:t>فالحجر الصلب أفضل . ومما يزيد في صلابة الحجر</a:t>
            </a:r>
            <a:r>
              <a:rPr lang="en-US" sz="1800" b="1" dirty="0">
                <a:solidFill>
                  <a:srgbClr val="000000"/>
                </a:solidFill>
              </a:rPr>
              <a:t> </a:t>
            </a:r>
            <a:r>
              <a:rPr lang="ar-SA" sz="1800" b="1" dirty="0">
                <a:solidFill>
                  <a:srgbClr val="000000"/>
                </a:solidFill>
              </a:rPr>
              <a:t>- الجيري نقاوه من المعادن الطينية و تبلوره , وعملية التبلور هذه تزيد تماسك مكونات</a:t>
            </a:r>
            <a:r>
              <a:rPr lang="en-US" sz="1800" b="1" dirty="0">
                <a:solidFill>
                  <a:srgbClr val="000000"/>
                </a:solidFill>
              </a:rPr>
              <a:t> </a:t>
            </a:r>
            <a:r>
              <a:rPr lang="ar-SA" sz="1800" b="1" dirty="0">
                <a:solidFill>
                  <a:srgbClr val="000000"/>
                </a:solidFill>
              </a:rPr>
              <a:t>الحجر</a:t>
            </a:r>
            <a:r>
              <a:rPr lang="en-US" sz="1800" b="1" dirty="0">
                <a:solidFill>
                  <a:srgbClr val="000000"/>
                </a:solidFill>
              </a:rPr>
              <a:t> . </a:t>
            </a:r>
          </a:p>
        </p:txBody>
      </p:sp>
      <p:sp>
        <p:nvSpPr>
          <p:cNvPr id="11" name="Text Box 6"/>
          <p:cNvSpPr txBox="1">
            <a:spLocks noChangeArrowheads="1"/>
          </p:cNvSpPr>
          <p:nvPr/>
        </p:nvSpPr>
        <p:spPr bwMode="auto">
          <a:xfrm>
            <a:off x="239311" y="7533338"/>
            <a:ext cx="12562289" cy="677108"/>
          </a:xfrm>
          <a:prstGeom prst="rect">
            <a:avLst/>
          </a:prstGeom>
          <a:noFill/>
          <a:ln w="9525">
            <a:noFill/>
            <a:miter lim="800000"/>
            <a:headEnd/>
            <a:tailEnd/>
          </a:ln>
        </p:spPr>
        <p:txBody>
          <a:bodyPr wrap="square">
            <a:spAutoFit/>
          </a:bodyPr>
          <a:lstStyle/>
          <a:p>
            <a:pPr algn="r">
              <a:spcBef>
                <a:spcPct val="50000"/>
              </a:spcBef>
            </a:pPr>
            <a:r>
              <a:rPr lang="ar-EG" sz="2000" b="1" u="sng" dirty="0" smtClean="0">
                <a:solidFill>
                  <a:srgbClr val="C00000"/>
                </a:solidFill>
              </a:rPr>
              <a:t>7- </a:t>
            </a:r>
            <a:r>
              <a:rPr lang="ar-SA" sz="2000" b="1" u="sng" dirty="0" smtClean="0">
                <a:solidFill>
                  <a:srgbClr val="C00000"/>
                </a:solidFill>
              </a:rPr>
              <a:t>اللون </a:t>
            </a:r>
            <a:r>
              <a:rPr lang="ar-SA" sz="2000" b="1" u="sng" dirty="0">
                <a:solidFill>
                  <a:srgbClr val="C00000"/>
                </a:solidFill>
              </a:rPr>
              <a:t>( لون الحجر ) : </a:t>
            </a:r>
            <a:r>
              <a:rPr lang="ar-SA" sz="1800" b="1" dirty="0">
                <a:solidFill>
                  <a:srgbClr val="000000"/>
                </a:solidFill>
              </a:rPr>
              <a:t>يعتبر الأبيض من الشروط الرئيسية لدى أصحاب</a:t>
            </a:r>
            <a:r>
              <a:rPr lang="en-US" sz="1800" b="1" dirty="0">
                <a:solidFill>
                  <a:srgbClr val="000000"/>
                </a:solidFill>
              </a:rPr>
              <a:t> </a:t>
            </a:r>
            <a:r>
              <a:rPr lang="ar-SA" sz="1800" b="1" dirty="0">
                <a:solidFill>
                  <a:srgbClr val="000000"/>
                </a:solidFill>
              </a:rPr>
              <a:t>- المشاريع الإنشائية و اللون الأبيض يعكس صفات هندسية أكثر جودة بالنسبة للحجر</a:t>
            </a:r>
            <a:r>
              <a:rPr lang="en-US" sz="1800" b="1" dirty="0">
                <a:solidFill>
                  <a:srgbClr val="000000"/>
                </a:solidFill>
              </a:rPr>
              <a:t> </a:t>
            </a:r>
            <a:r>
              <a:rPr lang="ar-SA" sz="1800" b="1" dirty="0">
                <a:solidFill>
                  <a:srgbClr val="000000"/>
                </a:solidFill>
              </a:rPr>
              <a:t>الجيري خاصة , وعلى الرغم من ذلك يفضل البعض استخدام ألوان أخرى كاللون الأحمر أوالأصفر</a:t>
            </a:r>
            <a:r>
              <a:rPr lang="en-US" sz="1800" b="1" dirty="0">
                <a:solidFill>
                  <a:srgbClr val="000000"/>
                </a:solidFill>
              </a:rPr>
              <a:t> </a:t>
            </a:r>
            <a:r>
              <a:rPr lang="ar-SA" sz="1800" b="1" dirty="0">
                <a:solidFill>
                  <a:srgbClr val="000000"/>
                </a:solidFill>
              </a:rPr>
              <a:t>الأصفر</a:t>
            </a:r>
            <a:r>
              <a:rPr lang="en-US" sz="1800" b="1" dirty="0">
                <a:solidFill>
                  <a:srgbClr val="000000"/>
                </a:solidFill>
              </a:rPr>
              <a:t> . </a:t>
            </a:r>
          </a:p>
        </p:txBody>
      </p:sp>
      <p:sp>
        <p:nvSpPr>
          <p:cNvPr id="12" name="Text Box 7"/>
          <p:cNvSpPr txBox="1">
            <a:spLocks noChangeArrowheads="1"/>
          </p:cNvSpPr>
          <p:nvPr/>
        </p:nvSpPr>
        <p:spPr bwMode="auto">
          <a:xfrm>
            <a:off x="557344" y="8219138"/>
            <a:ext cx="12244256" cy="646331"/>
          </a:xfrm>
          <a:prstGeom prst="rect">
            <a:avLst/>
          </a:prstGeom>
          <a:noFill/>
          <a:ln w="9525">
            <a:noFill/>
            <a:miter lim="800000"/>
            <a:headEnd/>
            <a:tailEnd/>
          </a:ln>
        </p:spPr>
        <p:txBody>
          <a:bodyPr wrap="square">
            <a:spAutoFit/>
          </a:bodyPr>
          <a:lstStyle/>
          <a:p>
            <a:pPr algn="r">
              <a:spcBef>
                <a:spcPct val="50000"/>
              </a:spcBef>
            </a:pPr>
            <a:r>
              <a:rPr lang="ar-SA" sz="1800" b="1" dirty="0">
                <a:solidFill>
                  <a:srgbClr val="000000"/>
                </a:solidFill>
              </a:rPr>
              <a:t>اللون الموحد : على الرغم أن الحجر مادة طبيعية يصعب التحكم في</a:t>
            </a:r>
            <a:r>
              <a:rPr lang="en-US" sz="1800" b="1" dirty="0">
                <a:solidFill>
                  <a:srgbClr val="000000"/>
                </a:solidFill>
              </a:rPr>
              <a:t> </a:t>
            </a:r>
            <a:r>
              <a:rPr lang="ar-SA" sz="1800" b="1" dirty="0">
                <a:solidFill>
                  <a:srgbClr val="000000"/>
                </a:solidFill>
              </a:rPr>
              <a:t>- خصائصها الفيزيائية إلا أن تعدد ألوان الحجر في الواجهات المعمارية يفقدها جمالها</a:t>
            </a:r>
            <a:r>
              <a:rPr lang="en-US" sz="1800" b="1" dirty="0">
                <a:solidFill>
                  <a:srgbClr val="000000"/>
                </a:solidFill>
              </a:rPr>
              <a:t> </a:t>
            </a:r>
            <a:r>
              <a:rPr lang="ar-SA" sz="1800" b="1" dirty="0">
                <a:solidFill>
                  <a:srgbClr val="000000"/>
                </a:solidFill>
              </a:rPr>
              <a:t>وبالتالي فالمقلع الجيد هو الذي يعطي حجارة موحدة اللون بنسبه عالية</a:t>
            </a:r>
            <a:r>
              <a:rPr lang="en-US" sz="1800" b="1" dirty="0">
                <a:solidFill>
                  <a:srgbClr val="000000"/>
                </a:solidFill>
              </a:rPr>
              <a:t> </a:t>
            </a:r>
            <a:r>
              <a:rPr lang="ar-SA" sz="1800" b="1" dirty="0">
                <a:solidFill>
                  <a:srgbClr val="000000"/>
                </a:solidFill>
              </a:rPr>
              <a:t>نسبيا</a:t>
            </a:r>
            <a:r>
              <a:rPr lang="en-US" sz="1800" b="1" dirty="0">
                <a:solidFill>
                  <a:srgbClr val="000000"/>
                </a:solidFill>
              </a:rPr>
              <a:t>. </a:t>
            </a:r>
          </a:p>
        </p:txBody>
      </p:sp>
      <p:sp>
        <p:nvSpPr>
          <p:cNvPr id="13" name="Text Box 8"/>
          <p:cNvSpPr txBox="1">
            <a:spLocks noChangeArrowheads="1"/>
          </p:cNvSpPr>
          <p:nvPr/>
        </p:nvSpPr>
        <p:spPr bwMode="auto">
          <a:xfrm>
            <a:off x="799177" y="8904938"/>
            <a:ext cx="11926224" cy="369332"/>
          </a:xfrm>
          <a:prstGeom prst="rect">
            <a:avLst/>
          </a:prstGeom>
          <a:noFill/>
          <a:ln w="9525">
            <a:noFill/>
            <a:miter lim="800000"/>
            <a:headEnd/>
            <a:tailEnd/>
          </a:ln>
        </p:spPr>
        <p:txBody>
          <a:bodyPr wrap="square">
            <a:spAutoFit/>
          </a:bodyPr>
          <a:lstStyle/>
          <a:p>
            <a:pPr algn="r">
              <a:spcBef>
                <a:spcPct val="50000"/>
              </a:spcBef>
            </a:pPr>
            <a:r>
              <a:rPr lang="ar-EG" sz="1800" b="1" dirty="0" smtClean="0">
                <a:solidFill>
                  <a:srgbClr val="000000"/>
                </a:solidFill>
              </a:rPr>
              <a:t>8- </a:t>
            </a:r>
            <a:r>
              <a:rPr lang="ar-SA" sz="1800" b="1" dirty="0" smtClean="0">
                <a:solidFill>
                  <a:srgbClr val="000000"/>
                </a:solidFill>
              </a:rPr>
              <a:t>عدم </a:t>
            </a:r>
            <a:r>
              <a:rPr lang="ar-SA" sz="1800" b="1" dirty="0">
                <a:solidFill>
                  <a:srgbClr val="000000"/>
                </a:solidFill>
              </a:rPr>
              <a:t>وجود الشقوق و الفواصل و الجيوب الفارغة أو المملوءة بمعدن الكالسيت </a:t>
            </a:r>
            <a:endParaRPr lang="en-US" sz="1800" b="1" dirty="0">
              <a:solidFill>
                <a:srgbClr val="000000"/>
              </a:solidFill>
            </a:endParaRPr>
          </a:p>
        </p:txBody>
      </p:sp>
      <p:sp>
        <p:nvSpPr>
          <p:cNvPr id="14" name="Rectangle 13"/>
          <p:cNvSpPr/>
          <p:nvPr/>
        </p:nvSpPr>
        <p:spPr>
          <a:xfrm>
            <a:off x="10433248" y="408112"/>
            <a:ext cx="2097049" cy="400110"/>
          </a:xfrm>
          <a:prstGeom prst="rect">
            <a:avLst/>
          </a:prstGeom>
        </p:spPr>
        <p:txBody>
          <a:bodyPr wrap="none">
            <a:spAutoFit/>
          </a:bodyPr>
          <a:lstStyle/>
          <a:p>
            <a:pPr>
              <a:spcBef>
                <a:spcPct val="50000"/>
              </a:spcBef>
            </a:pPr>
            <a:r>
              <a:rPr lang="ar-EG" sz="2000" b="1" u="sng" dirty="0" smtClean="0">
                <a:solidFill>
                  <a:srgbClr val="C00000"/>
                </a:solidFill>
                <a:effectLst>
                  <a:outerShdw blurRad="38100" dist="38100" dir="2700000" algn="tl">
                    <a:srgbClr val="000000">
                      <a:alpha val="43137"/>
                    </a:srgbClr>
                  </a:outerShdw>
                </a:effectLst>
              </a:rPr>
              <a:t>مواصفات حجر البناء</a:t>
            </a:r>
            <a:r>
              <a:rPr lang="ar-SA" sz="2000" b="1" u="sng" dirty="0" smtClean="0">
                <a:solidFill>
                  <a:srgbClr val="C00000"/>
                </a:solidFill>
                <a:effectLst>
                  <a:outerShdw blurRad="38100" dist="38100" dir="2700000" algn="tl">
                    <a:srgbClr val="000000">
                      <a:alpha val="43137"/>
                    </a:srgbClr>
                  </a:outerShdw>
                </a:effectLst>
              </a:rPr>
              <a:t>:-</a:t>
            </a:r>
            <a:endParaRPr lang="ar-SA" sz="2000" b="1" u="sng" dirty="0" smtClean="0">
              <a:solidFill>
                <a:srgbClr val="C00000"/>
              </a:solidFill>
              <a:effectLst>
                <a:outerShdw blurRad="38100" dist="38100" dir="2700000" algn="tl">
                  <a:srgbClr val="000000">
                    <a:alpha val="43137"/>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2928" y="408112"/>
            <a:ext cx="4970512" cy="400110"/>
          </a:xfrm>
          <a:prstGeom prst="rect">
            <a:avLst/>
          </a:prstGeom>
        </p:spPr>
        <p:txBody>
          <a:bodyPr wrap="square">
            <a:spAutoFit/>
          </a:bodyPr>
          <a:lstStyle/>
          <a:p>
            <a:pPr marL="342900" indent="-342900" algn="r" rtl="1"/>
            <a:r>
              <a:rPr lang="ar-EG" sz="2000" b="1" u="sng" dirty="0" smtClean="0">
                <a:solidFill>
                  <a:srgbClr val="C00000"/>
                </a:solidFill>
                <a:effectLst>
                  <a:outerShdw blurRad="38100" dist="38100" dir="2700000" algn="tl">
                    <a:srgbClr val="000000">
                      <a:alpha val="43137"/>
                    </a:srgbClr>
                  </a:outerShdw>
                </a:effectLst>
              </a:rPr>
              <a:t>2-2- </a:t>
            </a:r>
            <a:r>
              <a:rPr lang="ar-SA" sz="2000" b="1" u="sng" dirty="0" smtClean="0">
                <a:solidFill>
                  <a:srgbClr val="C00000"/>
                </a:solidFill>
                <a:effectLst>
                  <a:outerShdw blurRad="38100" dist="38100" dir="2700000" algn="tl">
                    <a:srgbClr val="000000">
                      <a:alpha val="43137"/>
                    </a:srgbClr>
                  </a:outerShdw>
                </a:effectLst>
              </a:rPr>
              <a:t>منشآت هيكلية نظام الجمالون :</a:t>
            </a:r>
          </a:p>
        </p:txBody>
      </p:sp>
      <p:sp>
        <p:nvSpPr>
          <p:cNvPr id="5" name="Rectangle 4"/>
          <p:cNvSpPr/>
          <p:nvPr/>
        </p:nvSpPr>
        <p:spPr>
          <a:xfrm>
            <a:off x="6904856" y="912168"/>
            <a:ext cx="6400800" cy="1477328"/>
          </a:xfrm>
          <a:prstGeom prst="rect">
            <a:avLst/>
          </a:prstGeom>
        </p:spPr>
        <p:txBody>
          <a:bodyPr>
            <a:spAutoFit/>
          </a:bodyPr>
          <a:lstStyle/>
          <a:p>
            <a:pPr lvl="1"/>
            <a:r>
              <a:rPr lang="ar-SA" sz="1800" b="1" dirty="0" smtClean="0"/>
              <a:t>يتكون الجمالون من أزواج من العوارض توضع أعلاه يتم ربطها بواسطة دع</a:t>
            </a:r>
            <a:r>
              <a:rPr lang="ar-EG" sz="1800" b="1" dirty="0" smtClean="0"/>
              <a:t>ا</a:t>
            </a:r>
            <a:r>
              <a:rPr lang="ar-SA" sz="1800" b="1" dirty="0" smtClean="0"/>
              <a:t>مات وشدادات مكونة مع بعضها مثلثات أو مستطيلات توصل معا بواسطة عقد (وصلات مرنة) ويتم صناعتها من الحديد أو الخرسانة وينتقل فيها الحمل من السقف إلى الجمالونات عن طريق الكمرات العرضية ومنها إلى القواعد ثم إلى التربة .</a:t>
            </a:r>
            <a:endParaRPr lang="en-US" sz="1800" b="1" dirty="0"/>
          </a:p>
        </p:txBody>
      </p:sp>
      <p:pic>
        <p:nvPicPr>
          <p:cNvPr id="16386" name="Picture 2" descr="http://www.sogarab.com/photos/54339_extra2.jpg"/>
          <p:cNvPicPr>
            <a:picLocks noChangeAspect="1" noChangeArrowheads="1"/>
          </p:cNvPicPr>
          <p:nvPr/>
        </p:nvPicPr>
        <p:blipFill>
          <a:blip r:embed="rId2" cstate="print"/>
          <a:srcRect/>
          <a:stretch>
            <a:fillRect/>
          </a:stretch>
        </p:blipFill>
        <p:spPr bwMode="auto">
          <a:xfrm>
            <a:off x="3808512" y="912168"/>
            <a:ext cx="3168352" cy="2112235"/>
          </a:xfrm>
          <a:prstGeom prst="rect">
            <a:avLst/>
          </a:prstGeom>
          <a:noFill/>
          <a:ln w="38100">
            <a:solidFill>
              <a:schemeClr val="tx1"/>
            </a:solidFill>
          </a:ln>
        </p:spPr>
      </p:pic>
      <p:pic>
        <p:nvPicPr>
          <p:cNvPr id="16387" name="Picture 3" descr="D:\3rd year\tsmeemat tanfeezia\مصنع أوريون للعصائر\مصنع أوريون للعصائر\صور التنفيذ\P1000331.JPG"/>
          <p:cNvPicPr>
            <a:picLocks noChangeAspect="1" noChangeArrowheads="1"/>
          </p:cNvPicPr>
          <p:nvPr/>
        </p:nvPicPr>
        <p:blipFill>
          <a:blip r:embed="rId3" cstate="print"/>
          <a:srcRect/>
          <a:stretch>
            <a:fillRect/>
          </a:stretch>
        </p:blipFill>
        <p:spPr bwMode="auto">
          <a:xfrm>
            <a:off x="496144" y="840160"/>
            <a:ext cx="2992421" cy="2244316"/>
          </a:xfrm>
          <a:prstGeom prst="rect">
            <a:avLst/>
          </a:prstGeom>
          <a:noFill/>
          <a:ln w="38100">
            <a:solidFill>
              <a:schemeClr val="tx1"/>
            </a:solidFill>
          </a:ln>
        </p:spPr>
      </p:pic>
      <p:sp>
        <p:nvSpPr>
          <p:cNvPr id="8" name="TextBox 7"/>
          <p:cNvSpPr txBox="1"/>
          <p:nvPr/>
        </p:nvSpPr>
        <p:spPr>
          <a:xfrm>
            <a:off x="6760840" y="2712368"/>
            <a:ext cx="5760640" cy="461665"/>
          </a:xfrm>
          <a:prstGeom prst="rect">
            <a:avLst/>
          </a:prstGeom>
          <a:noFill/>
        </p:spPr>
        <p:txBody>
          <a:bodyPr wrap="square" rtlCol="1">
            <a:spAutoFit/>
          </a:bodyPr>
          <a:lstStyle/>
          <a:p>
            <a:r>
              <a:rPr lang="ar-EG" sz="2400" b="1" u="sng" dirty="0" smtClean="0">
                <a:solidFill>
                  <a:srgbClr val="C00000"/>
                </a:solidFill>
                <a:effectLst>
                  <a:outerShdw blurRad="38100" dist="38100" dir="2700000" algn="tl">
                    <a:srgbClr val="000000">
                      <a:alpha val="43137"/>
                    </a:srgbClr>
                  </a:outerShdw>
                </a:effectLst>
              </a:rPr>
              <a:t>ثانيا: أنواع ووظيفة الحوائط فى المبانى:.</a:t>
            </a:r>
            <a:endParaRPr lang="ar-EG" sz="2400" b="1" u="sng" dirty="0">
              <a:solidFill>
                <a:srgbClr val="C00000"/>
              </a:solidFill>
              <a:effectLst>
                <a:outerShdw blurRad="38100" dist="38100" dir="2700000" algn="tl">
                  <a:srgbClr val="000000">
                    <a:alpha val="43137"/>
                  </a:srgbClr>
                </a:outerShdw>
              </a:effectLst>
            </a:endParaRPr>
          </a:p>
        </p:txBody>
      </p:sp>
      <p:sp>
        <p:nvSpPr>
          <p:cNvPr id="9" name="Rectangle 5"/>
          <p:cNvSpPr>
            <a:spLocks noChangeArrowheads="1"/>
          </p:cNvSpPr>
          <p:nvPr/>
        </p:nvSpPr>
        <p:spPr bwMode="auto">
          <a:xfrm>
            <a:off x="5176664" y="3216424"/>
            <a:ext cx="7925544" cy="2088232"/>
          </a:xfrm>
          <a:prstGeom prst="rect">
            <a:avLst/>
          </a:prstGeom>
          <a:noFill/>
          <a:ln w="9525">
            <a:noFill/>
            <a:miter lim="800000"/>
            <a:headEnd/>
            <a:tailEnd/>
          </a:ln>
          <a:effectLst/>
        </p:spPr>
        <p:txBody>
          <a:bodyPr wrap="square" anchor="ctr">
            <a:spAutoFit/>
          </a:bodyPr>
          <a:lstStyle/>
          <a:p>
            <a:pPr marL="457200" lvl="2" algn="r" rtl="1"/>
            <a:r>
              <a:rPr lang="ar-EG" sz="2000" b="1" u="sng" dirty="0" smtClean="0">
                <a:solidFill>
                  <a:srgbClr val="C00000"/>
                </a:solidFill>
              </a:rPr>
              <a:t>1-</a:t>
            </a:r>
            <a:r>
              <a:rPr lang="ar-SA" sz="2000" b="1" u="sng" dirty="0" smtClean="0">
                <a:solidFill>
                  <a:srgbClr val="C00000"/>
                </a:solidFill>
              </a:rPr>
              <a:t> الحوائط الساترة</a:t>
            </a:r>
            <a:r>
              <a:rPr lang="ar-EG" sz="2000" b="1" u="sng" dirty="0" smtClean="0">
                <a:solidFill>
                  <a:srgbClr val="C00000"/>
                </a:solidFill>
              </a:rPr>
              <a:t>:.</a:t>
            </a:r>
            <a:endParaRPr lang="ar-SA" sz="2000" b="1" u="sng" dirty="0" smtClean="0">
              <a:solidFill>
                <a:srgbClr val="C00000"/>
              </a:solidFill>
            </a:endParaRPr>
          </a:p>
          <a:p>
            <a:pPr marL="914400" lvl="4" algn="r" rtl="1"/>
            <a:r>
              <a:rPr lang="ar-EG" sz="1600" b="1" dirty="0" smtClean="0"/>
              <a:t>- </a:t>
            </a:r>
            <a:r>
              <a:rPr lang="ar-SA" sz="1600" b="1" dirty="0" smtClean="0"/>
              <a:t>ويتم عمل هذا النوع من الحوائط فى المبانى الهيكلية</a:t>
            </a:r>
          </a:p>
          <a:p>
            <a:pPr marL="914400" lvl="4" algn="r" rtl="1"/>
            <a:r>
              <a:rPr lang="ar-EG" sz="1600" b="1" dirty="0" smtClean="0"/>
              <a:t>- </a:t>
            </a:r>
            <a:r>
              <a:rPr lang="ar-SA" sz="1600" b="1" dirty="0" smtClean="0"/>
              <a:t>وظيفة هذ</a:t>
            </a:r>
            <a:r>
              <a:rPr lang="ar-EG" sz="1600" b="1" dirty="0" smtClean="0"/>
              <a:t>ه </a:t>
            </a:r>
            <a:r>
              <a:rPr lang="ar-SA" sz="1600" b="1" dirty="0" smtClean="0"/>
              <a:t>الحوائط فى المنشآت هو عمل فواصل أو ستائربين الغرف لحماية السكان من العوامل الجوية مثل البرودة والحرارة .</a:t>
            </a:r>
          </a:p>
          <a:p>
            <a:pPr marL="914400" lvl="4" algn="r" rtl="1"/>
            <a:r>
              <a:rPr lang="ar-SA" sz="1600" b="1" dirty="0" smtClean="0"/>
              <a:t>وهذا النوع من الحوائط ليس له أى دور إنشائى</a:t>
            </a:r>
          </a:p>
          <a:p>
            <a:pPr lvl="2" algn="r" rtl="1"/>
            <a:r>
              <a:rPr lang="ar-SA" sz="1400" dirty="0" smtClean="0"/>
              <a:t/>
            </a:r>
            <a:br>
              <a:rPr lang="ar-SA" sz="1400" dirty="0" smtClean="0"/>
            </a:br>
            <a:endParaRPr lang="ar-SA" sz="1400" b="1" dirty="0" smtClean="0"/>
          </a:p>
          <a:p>
            <a:pPr marL="914400" lvl="3" algn="r" rtl="1"/>
            <a:endParaRPr lang="ar-SA" sz="1400" b="1" dirty="0"/>
          </a:p>
        </p:txBody>
      </p:sp>
      <p:pic>
        <p:nvPicPr>
          <p:cNvPr id="1026" name="Picture 2" descr="http://arabic.kaust.edu.sa/includes/images/sus/sus-img-energy1_new.jpg"/>
          <p:cNvPicPr>
            <a:picLocks noChangeAspect="1" noChangeArrowheads="1"/>
          </p:cNvPicPr>
          <p:nvPr/>
        </p:nvPicPr>
        <p:blipFill>
          <a:blip r:embed="rId4" cstate="print"/>
          <a:srcRect/>
          <a:stretch>
            <a:fillRect/>
          </a:stretch>
        </p:blipFill>
        <p:spPr bwMode="auto">
          <a:xfrm>
            <a:off x="1936304" y="3360440"/>
            <a:ext cx="3404914" cy="2269943"/>
          </a:xfrm>
          <a:prstGeom prst="rect">
            <a:avLst/>
          </a:prstGeom>
          <a:noFill/>
          <a:ln w="38100">
            <a:solidFill>
              <a:schemeClr val="tx1"/>
            </a:solidFill>
          </a:ln>
        </p:spPr>
      </p:pic>
      <p:sp>
        <p:nvSpPr>
          <p:cNvPr id="11" name="Rectangle 10"/>
          <p:cNvSpPr/>
          <p:nvPr/>
        </p:nvSpPr>
        <p:spPr>
          <a:xfrm>
            <a:off x="6760840" y="4800600"/>
            <a:ext cx="6400800" cy="1508105"/>
          </a:xfrm>
          <a:prstGeom prst="rect">
            <a:avLst/>
          </a:prstGeom>
        </p:spPr>
        <p:txBody>
          <a:bodyPr>
            <a:spAutoFit/>
          </a:bodyPr>
          <a:lstStyle/>
          <a:p>
            <a:pPr marL="457200" lvl="2"/>
            <a:r>
              <a:rPr lang="ar-EG" sz="2000" b="1" u="sng" dirty="0" smtClean="0">
                <a:solidFill>
                  <a:srgbClr val="C00000"/>
                </a:solidFill>
              </a:rPr>
              <a:t>2-</a:t>
            </a:r>
            <a:r>
              <a:rPr lang="ar-SA" sz="2000" b="1" u="sng" dirty="0" smtClean="0">
                <a:solidFill>
                  <a:srgbClr val="C00000"/>
                </a:solidFill>
              </a:rPr>
              <a:t> الحوائط الحاملة</a:t>
            </a:r>
            <a:r>
              <a:rPr lang="ar-EG" sz="2000" b="1" u="sng" dirty="0" smtClean="0">
                <a:solidFill>
                  <a:srgbClr val="C00000"/>
                </a:solidFill>
              </a:rPr>
              <a:t>:.</a:t>
            </a:r>
            <a:endParaRPr lang="ar-SA" sz="2000" b="1" u="sng" dirty="0" smtClean="0">
              <a:solidFill>
                <a:srgbClr val="C00000"/>
              </a:solidFill>
            </a:endParaRPr>
          </a:p>
          <a:p>
            <a:pPr marL="914400" lvl="3"/>
            <a:r>
              <a:rPr lang="ar-SA" sz="1800" b="1" i="1" dirty="0" smtClean="0"/>
              <a:t> وتستخدم هذة الحوائط لتحمل ضغوط المبانى الرئيسية والتي تزداد كلما إتجهنا الى الأدوار السفلية ، ثم تقول هذة الحوائط بنقل الأحمال الواقعة عليها من جميع أدوار الأساس المستمر الموجود أسفل منها ثم الى التربة</a:t>
            </a:r>
            <a:r>
              <a:rPr lang="ar-EG" sz="1800" b="1" i="1" dirty="0" smtClean="0"/>
              <a:t>.</a:t>
            </a:r>
            <a:endParaRPr lang="ar-SA" sz="1800" b="1" i="1" dirty="0" smtClean="0"/>
          </a:p>
        </p:txBody>
      </p:sp>
      <p:sp>
        <p:nvSpPr>
          <p:cNvPr id="12" name="Rectangle 11"/>
          <p:cNvSpPr/>
          <p:nvPr/>
        </p:nvSpPr>
        <p:spPr>
          <a:xfrm>
            <a:off x="6040760" y="6312768"/>
            <a:ext cx="7120880" cy="2616101"/>
          </a:xfrm>
          <a:prstGeom prst="rect">
            <a:avLst/>
          </a:prstGeom>
        </p:spPr>
        <p:txBody>
          <a:bodyPr wrap="square">
            <a:spAutoFit/>
          </a:bodyPr>
          <a:lstStyle/>
          <a:p>
            <a:pPr marL="457200" lvl="2"/>
            <a:r>
              <a:rPr lang="ar-EG" sz="2000" b="1" i="1" u="sng" dirty="0" smtClean="0">
                <a:solidFill>
                  <a:srgbClr val="C00000"/>
                </a:solidFill>
              </a:rPr>
              <a:t>3- </a:t>
            </a:r>
            <a:r>
              <a:rPr lang="ar-SA" sz="2000" b="1" u="sng" dirty="0" smtClean="0">
                <a:solidFill>
                  <a:srgbClr val="C00000"/>
                </a:solidFill>
              </a:rPr>
              <a:t>الحوائط الساندة</a:t>
            </a:r>
            <a:r>
              <a:rPr lang="ar-EG" sz="2000" b="1" u="sng" dirty="0" smtClean="0">
                <a:solidFill>
                  <a:srgbClr val="C00000"/>
                </a:solidFill>
              </a:rPr>
              <a:t>:</a:t>
            </a:r>
          </a:p>
          <a:p>
            <a:pPr marL="457200" lvl="2"/>
            <a:r>
              <a:rPr lang="ar-SA" sz="1800" b="1" dirty="0" smtClean="0"/>
              <a:t>وتستخدم هذة الحوائط فى تحمل ضغوط القوى الخارجية المؤثرة عليها والناتجة عن:- </a:t>
            </a:r>
          </a:p>
          <a:p>
            <a:pPr marL="1371600" lvl="4">
              <a:buFont typeface="Arial" pitchFamily="34" charset="0"/>
              <a:buChar char="•"/>
            </a:pPr>
            <a:r>
              <a:rPr lang="ar-SA" sz="1800" b="1" dirty="0" smtClean="0"/>
              <a:t>اختلاف مناسيب المياة الجوفية</a:t>
            </a:r>
          </a:p>
          <a:p>
            <a:pPr marL="1371600" lvl="4">
              <a:buFont typeface="Arial" pitchFamily="34" charset="0"/>
              <a:buChar char="•"/>
            </a:pPr>
            <a:r>
              <a:rPr lang="ar-SA" sz="1800" b="1" dirty="0" smtClean="0"/>
              <a:t>الضغوط الناتجة عن ارتفاع منسوب المياة الجوفية </a:t>
            </a:r>
          </a:p>
          <a:p>
            <a:pPr marL="1371600" lvl="4">
              <a:buFont typeface="Arial" pitchFamily="34" charset="0"/>
              <a:buChar char="•"/>
            </a:pPr>
            <a:r>
              <a:rPr lang="ar-SA" sz="1800" b="1" dirty="0" smtClean="0"/>
              <a:t>حمل الأسقف المائلة والعقود والقبوات</a:t>
            </a:r>
          </a:p>
          <a:p>
            <a:pPr marL="914400" lvl="3"/>
            <a:r>
              <a:rPr lang="ar-SA" sz="1800" b="1" dirty="0" smtClean="0"/>
              <a:t>يتم تحديد شكل الحائط الساند بحيث يعطى أكبر مقاومة ممكنة تتناسب مع قيمة الضغوط الواقعة علية مع استخدام أقل كمية من مواد البناء .</a:t>
            </a:r>
            <a:endParaRPr lang="ar-EG" sz="1800" b="1" dirty="0" smtClean="0"/>
          </a:p>
          <a:p>
            <a:pPr marL="914400" lvl="3"/>
            <a:r>
              <a:rPr lang="ar-EG" sz="1800" b="1" dirty="0" smtClean="0"/>
              <a:t>وتنقسم الى: - جدران خفيفة</a:t>
            </a:r>
          </a:p>
          <a:p>
            <a:pPr marL="914400" lvl="3"/>
            <a:r>
              <a:rPr lang="ar-EG" sz="1800" b="1" dirty="0" smtClean="0"/>
              <a:t>               - جدران ثقيلة</a:t>
            </a:r>
            <a:endParaRPr lang="ar-SA" sz="1800" b="1" dirty="0" smtClean="0"/>
          </a:p>
        </p:txBody>
      </p:sp>
      <p:pic>
        <p:nvPicPr>
          <p:cNvPr id="1028" name="Picture 4" descr="http://menzer05.webng.com/G-Civil/2.jpg"/>
          <p:cNvPicPr>
            <a:picLocks noChangeAspect="1" noChangeArrowheads="1"/>
          </p:cNvPicPr>
          <p:nvPr/>
        </p:nvPicPr>
        <p:blipFill>
          <a:blip r:embed="rId5" cstate="print"/>
          <a:srcRect/>
          <a:stretch>
            <a:fillRect/>
          </a:stretch>
        </p:blipFill>
        <p:spPr bwMode="auto">
          <a:xfrm>
            <a:off x="1504256" y="6240760"/>
            <a:ext cx="4100347" cy="2695948"/>
          </a:xfrm>
          <a:prstGeom prst="rect">
            <a:avLst/>
          </a:prstGeom>
          <a:noFill/>
          <a:ln w="38100">
            <a:solidFill>
              <a:schemeClr val="tx1"/>
            </a:solidFill>
          </a:ln>
        </p:spPr>
      </p:pic>
      <p:sp>
        <p:nvSpPr>
          <p:cNvPr id="13" name="Rectangle 12"/>
          <p:cNvSpPr/>
          <p:nvPr/>
        </p:nvSpPr>
        <p:spPr>
          <a:xfrm>
            <a:off x="2368352" y="8977064"/>
            <a:ext cx="3318537" cy="338554"/>
          </a:xfrm>
          <a:prstGeom prst="rect">
            <a:avLst/>
          </a:prstGeom>
        </p:spPr>
        <p:txBody>
          <a:bodyPr wrap="none">
            <a:spAutoFit/>
          </a:bodyPr>
          <a:lstStyle/>
          <a:p>
            <a:pPr marL="914400" lvl="4"/>
            <a:r>
              <a:rPr lang="ar-EG" sz="1600" b="1" u="sng" dirty="0" smtClean="0"/>
              <a:t>اسكتش توضيحى للحوائط الساندة</a:t>
            </a:r>
            <a:endParaRPr lang="ar-SA" sz="1600" b="1" u="sng"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896744" y="264096"/>
            <a:ext cx="7264896" cy="2616101"/>
          </a:xfrm>
          <a:prstGeom prst="rect">
            <a:avLst/>
          </a:prstGeom>
        </p:spPr>
        <p:txBody>
          <a:bodyPr wrap="square">
            <a:spAutoFit/>
          </a:bodyPr>
          <a:lstStyle/>
          <a:p>
            <a:pPr lvl="1"/>
            <a:r>
              <a:rPr lang="ar-EG" sz="2000" b="1" u="sng" dirty="0" smtClean="0">
                <a:solidFill>
                  <a:srgbClr val="C00000"/>
                </a:solidFill>
              </a:rPr>
              <a:t>4- الحوائط المزدوجة:.</a:t>
            </a:r>
            <a:r>
              <a:rPr lang="ar-SA" sz="2000" b="1" u="sng" dirty="0" smtClean="0">
                <a:solidFill>
                  <a:srgbClr val="C00000"/>
                </a:solidFill>
              </a:rPr>
              <a:t>      </a:t>
            </a:r>
            <a:endParaRPr lang="ar-EG" sz="2000" b="1" u="sng" dirty="0" smtClean="0">
              <a:solidFill>
                <a:srgbClr val="C00000"/>
              </a:solidFill>
            </a:endParaRPr>
          </a:p>
          <a:p>
            <a:pPr lvl="1"/>
            <a:r>
              <a:rPr lang="ar-SA" sz="1800" b="1" dirty="0" smtClean="0"/>
              <a:t>وتتكون من حائطين من الطوب بينهما فراغ من ( 4 : 8 ) سم ولربط هذة الحوائط يتم استخدام روابط معدنية مثل الخوص أو الشبك المعدنى أو الأسياخ وذلك للربط الأفقى للحوائط</a:t>
            </a:r>
            <a:endParaRPr lang="ar-EG" sz="1800" b="1" dirty="0" smtClean="0"/>
          </a:p>
          <a:p>
            <a:pPr lvl="1"/>
            <a:r>
              <a:rPr lang="ar-SA" sz="1800" b="1" dirty="0" smtClean="0"/>
              <a:t>فوائد ومميزات الحوائط المزدوجة:-</a:t>
            </a:r>
          </a:p>
          <a:p>
            <a:pPr lvl="3">
              <a:buFont typeface="Arial" pitchFamily="34" charset="0"/>
              <a:buChar char="•"/>
            </a:pPr>
            <a:r>
              <a:rPr lang="ar-SA" sz="1800" b="1" dirty="0" smtClean="0"/>
              <a:t>عزل الصوت</a:t>
            </a:r>
          </a:p>
          <a:p>
            <a:pPr lvl="3">
              <a:buFont typeface="Arial" pitchFamily="34" charset="0"/>
              <a:buChar char="•"/>
            </a:pPr>
            <a:r>
              <a:rPr lang="ar-SA" sz="1800" b="1" dirty="0" smtClean="0"/>
              <a:t>عزل الرطوبة </a:t>
            </a:r>
          </a:p>
          <a:p>
            <a:pPr lvl="3">
              <a:buFont typeface="Arial" pitchFamily="34" charset="0"/>
              <a:buChar char="•"/>
            </a:pPr>
            <a:r>
              <a:rPr lang="ar-SA" sz="1800" b="1" dirty="0" smtClean="0"/>
              <a:t>عزل الحرارة حيث يتم وضع المواد العازلة للحرارة فى الفراغ </a:t>
            </a:r>
          </a:p>
          <a:p>
            <a:pPr lvl="3">
              <a:buFont typeface="Arial" pitchFamily="34" charset="0"/>
              <a:buChar char="•"/>
            </a:pPr>
            <a:r>
              <a:rPr lang="ar-SA" sz="1800" b="1" dirty="0" smtClean="0"/>
              <a:t>مقاومة الحريق ومنع انتشاره</a:t>
            </a:r>
          </a:p>
        </p:txBody>
      </p:sp>
      <p:sp>
        <p:nvSpPr>
          <p:cNvPr id="5" name="TextBox 4"/>
          <p:cNvSpPr txBox="1"/>
          <p:nvPr/>
        </p:nvSpPr>
        <p:spPr>
          <a:xfrm>
            <a:off x="6760840" y="2784376"/>
            <a:ext cx="5760640" cy="461665"/>
          </a:xfrm>
          <a:prstGeom prst="rect">
            <a:avLst/>
          </a:prstGeom>
          <a:noFill/>
        </p:spPr>
        <p:txBody>
          <a:bodyPr wrap="square" rtlCol="1">
            <a:spAutoFit/>
          </a:bodyPr>
          <a:lstStyle/>
          <a:p>
            <a:r>
              <a:rPr lang="ar-EG" sz="2400" b="1" u="sng" dirty="0" smtClean="0">
                <a:solidFill>
                  <a:srgbClr val="C00000"/>
                </a:solidFill>
                <a:effectLst>
                  <a:outerShdw blurRad="38100" dist="38100" dir="2700000" algn="tl">
                    <a:srgbClr val="000000">
                      <a:alpha val="43137"/>
                    </a:srgbClr>
                  </a:outerShdw>
                </a:effectLst>
              </a:rPr>
              <a:t>ثالثا: أنواع الطوب المستخدم فى البناء:.</a:t>
            </a:r>
            <a:endParaRPr lang="ar-EG" sz="2400" b="1" u="sng" dirty="0">
              <a:solidFill>
                <a:srgbClr val="C00000"/>
              </a:solidFill>
              <a:effectLst>
                <a:outerShdw blurRad="38100" dist="38100" dir="2700000" algn="tl">
                  <a:srgbClr val="000000">
                    <a:alpha val="43137"/>
                  </a:srgbClr>
                </a:outerShdw>
              </a:effectLst>
            </a:endParaRPr>
          </a:p>
        </p:txBody>
      </p:sp>
      <p:sp>
        <p:nvSpPr>
          <p:cNvPr id="6" name="Rectangle 5"/>
          <p:cNvSpPr/>
          <p:nvPr/>
        </p:nvSpPr>
        <p:spPr>
          <a:xfrm>
            <a:off x="6904856" y="3288432"/>
            <a:ext cx="6400800" cy="369332"/>
          </a:xfrm>
          <a:prstGeom prst="rect">
            <a:avLst/>
          </a:prstGeom>
        </p:spPr>
        <p:txBody>
          <a:bodyPr>
            <a:spAutoFit/>
          </a:bodyPr>
          <a:lstStyle/>
          <a:p>
            <a:pPr lvl="1"/>
            <a:r>
              <a:rPr lang="ar-EG" sz="1800" b="1" dirty="0" smtClean="0"/>
              <a:t>وتنقسم الى:</a:t>
            </a:r>
            <a:endParaRPr lang="ar-SA" sz="1800" b="1" dirty="0" smtClean="0"/>
          </a:p>
        </p:txBody>
      </p:sp>
      <p:cxnSp>
        <p:nvCxnSpPr>
          <p:cNvPr id="8" name="Straight Arrow Connector 7"/>
          <p:cNvCxnSpPr/>
          <p:nvPr/>
        </p:nvCxnSpPr>
        <p:spPr>
          <a:xfrm flipH="1">
            <a:off x="10937304" y="3504456"/>
            <a:ext cx="576064"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8993088" y="3288432"/>
            <a:ext cx="1951175" cy="369332"/>
          </a:xfrm>
          <a:prstGeom prst="rect">
            <a:avLst/>
          </a:prstGeom>
        </p:spPr>
        <p:txBody>
          <a:bodyPr wrap="none">
            <a:spAutoFit/>
          </a:bodyPr>
          <a:lstStyle/>
          <a:p>
            <a:r>
              <a:rPr lang="ar-EG" sz="1800" b="1" dirty="0" smtClean="0"/>
              <a:t>طوب مصنوع من الطين</a:t>
            </a:r>
            <a:endParaRPr lang="ar-EG" sz="1800" dirty="0"/>
          </a:p>
        </p:txBody>
      </p:sp>
      <p:cxnSp>
        <p:nvCxnSpPr>
          <p:cNvPr id="12" name="Straight Connector 11"/>
          <p:cNvCxnSpPr/>
          <p:nvPr/>
        </p:nvCxnSpPr>
        <p:spPr>
          <a:xfrm>
            <a:off x="11513368" y="3504456"/>
            <a:ext cx="0" cy="331236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8489032" y="3504456"/>
            <a:ext cx="576064"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7296702" y="3360440"/>
            <a:ext cx="1205779" cy="369332"/>
          </a:xfrm>
          <a:prstGeom prst="rect">
            <a:avLst/>
          </a:prstGeom>
        </p:spPr>
        <p:txBody>
          <a:bodyPr wrap="none">
            <a:spAutoFit/>
          </a:bodyPr>
          <a:lstStyle/>
          <a:p>
            <a:r>
              <a:rPr lang="ar-EG" sz="1800" b="1" dirty="0" smtClean="0"/>
              <a:t>الطوب الأحمر</a:t>
            </a:r>
            <a:endParaRPr lang="ar-EG" sz="1800" dirty="0"/>
          </a:p>
        </p:txBody>
      </p:sp>
      <p:cxnSp>
        <p:nvCxnSpPr>
          <p:cNvPr id="16" name="Straight Arrow Connector 15"/>
          <p:cNvCxnSpPr/>
          <p:nvPr/>
        </p:nvCxnSpPr>
        <p:spPr>
          <a:xfrm flipH="1">
            <a:off x="6760840" y="3504456"/>
            <a:ext cx="576064"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5598967" y="3360440"/>
            <a:ext cx="1175322" cy="369332"/>
          </a:xfrm>
          <a:prstGeom prst="rect">
            <a:avLst/>
          </a:prstGeom>
        </p:spPr>
        <p:txBody>
          <a:bodyPr wrap="none">
            <a:spAutoFit/>
          </a:bodyPr>
          <a:lstStyle/>
          <a:p>
            <a:r>
              <a:rPr lang="ar-EG" sz="1800" b="1" dirty="0" smtClean="0"/>
              <a:t>أحمر محروق</a:t>
            </a:r>
            <a:endParaRPr lang="ar-EG" sz="1800" dirty="0"/>
          </a:p>
        </p:txBody>
      </p:sp>
      <p:cxnSp>
        <p:nvCxnSpPr>
          <p:cNvPr id="18" name="Straight Connector 17"/>
          <p:cNvCxnSpPr/>
          <p:nvPr/>
        </p:nvCxnSpPr>
        <p:spPr>
          <a:xfrm>
            <a:off x="7336904" y="3504456"/>
            <a:ext cx="0" cy="25922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6760840" y="3936504"/>
            <a:ext cx="576064"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6760840" y="4368552"/>
            <a:ext cx="576064"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6760840" y="4800600"/>
            <a:ext cx="576064"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6760840" y="5232648"/>
            <a:ext cx="576064"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6760840" y="5664696"/>
            <a:ext cx="576064"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6760840" y="6096744"/>
            <a:ext cx="576064"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5736572" y="3792488"/>
            <a:ext cx="973343" cy="369332"/>
          </a:xfrm>
          <a:prstGeom prst="rect">
            <a:avLst/>
          </a:prstGeom>
        </p:spPr>
        <p:txBody>
          <a:bodyPr wrap="none">
            <a:spAutoFit/>
          </a:bodyPr>
          <a:lstStyle/>
          <a:p>
            <a:r>
              <a:rPr lang="ar-EG" sz="1800" b="1" dirty="0" smtClean="0"/>
              <a:t>قطع السلك</a:t>
            </a:r>
            <a:endParaRPr lang="ar-EG" sz="1800" dirty="0"/>
          </a:p>
        </p:txBody>
      </p:sp>
      <p:sp>
        <p:nvSpPr>
          <p:cNvPr id="27" name="Rectangle 26"/>
          <p:cNvSpPr/>
          <p:nvPr/>
        </p:nvSpPr>
        <p:spPr>
          <a:xfrm>
            <a:off x="5904631" y="4224536"/>
            <a:ext cx="766557" cy="369332"/>
          </a:xfrm>
          <a:prstGeom prst="rect">
            <a:avLst/>
          </a:prstGeom>
        </p:spPr>
        <p:txBody>
          <a:bodyPr wrap="none">
            <a:spAutoFit/>
          </a:bodyPr>
          <a:lstStyle/>
          <a:p>
            <a:r>
              <a:rPr lang="ar-EG" sz="1800" b="1" dirty="0" smtClean="0"/>
              <a:t>مضغوط</a:t>
            </a:r>
            <a:endParaRPr lang="ar-EG" sz="1800" dirty="0"/>
          </a:p>
        </p:txBody>
      </p:sp>
      <p:sp>
        <p:nvSpPr>
          <p:cNvPr id="28" name="Rectangle 27"/>
          <p:cNvSpPr/>
          <p:nvPr/>
        </p:nvSpPr>
        <p:spPr>
          <a:xfrm>
            <a:off x="6058393" y="4656584"/>
            <a:ext cx="684803" cy="369332"/>
          </a:xfrm>
          <a:prstGeom prst="rect">
            <a:avLst/>
          </a:prstGeom>
        </p:spPr>
        <p:txBody>
          <a:bodyPr wrap="none">
            <a:spAutoFit/>
          </a:bodyPr>
          <a:lstStyle/>
          <a:p>
            <a:r>
              <a:rPr lang="ar-EG" sz="1800" b="1" dirty="0" smtClean="0"/>
              <a:t>المفرغ</a:t>
            </a:r>
            <a:endParaRPr lang="ar-EG" sz="1800" dirty="0"/>
          </a:p>
        </p:txBody>
      </p:sp>
      <p:sp>
        <p:nvSpPr>
          <p:cNvPr id="29" name="Rectangle 28"/>
          <p:cNvSpPr/>
          <p:nvPr/>
        </p:nvSpPr>
        <p:spPr>
          <a:xfrm>
            <a:off x="5560495" y="5088632"/>
            <a:ext cx="1277914" cy="369332"/>
          </a:xfrm>
          <a:prstGeom prst="rect">
            <a:avLst/>
          </a:prstGeom>
        </p:spPr>
        <p:txBody>
          <a:bodyPr wrap="none">
            <a:spAutoFit/>
          </a:bodyPr>
          <a:lstStyle/>
          <a:p>
            <a:r>
              <a:rPr lang="ar-EG" sz="1800" b="1" dirty="0" smtClean="0"/>
              <a:t>تكسية واجهات</a:t>
            </a:r>
            <a:endParaRPr lang="ar-EG" sz="1800" dirty="0"/>
          </a:p>
        </p:txBody>
      </p:sp>
      <p:sp>
        <p:nvSpPr>
          <p:cNvPr id="30" name="Rectangle 29"/>
          <p:cNvSpPr/>
          <p:nvPr/>
        </p:nvSpPr>
        <p:spPr>
          <a:xfrm>
            <a:off x="5896617" y="5520680"/>
            <a:ext cx="700833" cy="369332"/>
          </a:xfrm>
          <a:prstGeom prst="rect">
            <a:avLst/>
          </a:prstGeom>
        </p:spPr>
        <p:txBody>
          <a:bodyPr wrap="none">
            <a:spAutoFit/>
          </a:bodyPr>
          <a:lstStyle/>
          <a:p>
            <a:r>
              <a:rPr lang="ar-EG" sz="1800" b="1" dirty="0" smtClean="0"/>
              <a:t>تراكوتا</a:t>
            </a:r>
            <a:endParaRPr lang="ar-EG" sz="1800" dirty="0"/>
          </a:p>
        </p:txBody>
      </p:sp>
      <p:sp>
        <p:nvSpPr>
          <p:cNvPr id="31" name="Rectangle 30"/>
          <p:cNvSpPr/>
          <p:nvPr/>
        </p:nvSpPr>
        <p:spPr>
          <a:xfrm>
            <a:off x="6059869" y="5952728"/>
            <a:ext cx="667170" cy="369332"/>
          </a:xfrm>
          <a:prstGeom prst="rect">
            <a:avLst/>
          </a:prstGeom>
        </p:spPr>
        <p:txBody>
          <a:bodyPr wrap="none">
            <a:spAutoFit/>
          </a:bodyPr>
          <a:lstStyle/>
          <a:p>
            <a:r>
              <a:rPr lang="ar-EG" sz="1800" b="1" dirty="0" smtClean="0"/>
              <a:t>الطفلى</a:t>
            </a:r>
            <a:endParaRPr lang="ar-EG" sz="1800" dirty="0"/>
          </a:p>
        </p:txBody>
      </p:sp>
      <p:cxnSp>
        <p:nvCxnSpPr>
          <p:cNvPr id="33" name="Straight Arrow Connector 32"/>
          <p:cNvCxnSpPr/>
          <p:nvPr/>
        </p:nvCxnSpPr>
        <p:spPr>
          <a:xfrm flipH="1">
            <a:off x="10937304" y="6816824"/>
            <a:ext cx="576064"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8613430" y="6600800"/>
            <a:ext cx="2350323" cy="369332"/>
          </a:xfrm>
          <a:prstGeom prst="rect">
            <a:avLst/>
          </a:prstGeom>
        </p:spPr>
        <p:txBody>
          <a:bodyPr wrap="none">
            <a:spAutoFit/>
          </a:bodyPr>
          <a:lstStyle/>
          <a:p>
            <a:r>
              <a:rPr lang="ar-EG" sz="1800" b="1" dirty="0" smtClean="0"/>
              <a:t>طوب مصنوع من مواد أخرى</a:t>
            </a:r>
            <a:endParaRPr lang="ar-EG" sz="1800" dirty="0"/>
          </a:p>
        </p:txBody>
      </p:sp>
      <p:cxnSp>
        <p:nvCxnSpPr>
          <p:cNvPr id="35" name="Straight Arrow Connector 34"/>
          <p:cNvCxnSpPr/>
          <p:nvPr/>
        </p:nvCxnSpPr>
        <p:spPr>
          <a:xfrm flipH="1">
            <a:off x="8128992" y="6744816"/>
            <a:ext cx="576064"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6787583" y="6600800"/>
            <a:ext cx="1354858" cy="369332"/>
          </a:xfrm>
          <a:prstGeom prst="rect">
            <a:avLst/>
          </a:prstGeom>
        </p:spPr>
        <p:txBody>
          <a:bodyPr wrap="none">
            <a:spAutoFit/>
          </a:bodyPr>
          <a:lstStyle/>
          <a:p>
            <a:r>
              <a:rPr lang="ar-EG" sz="1800" b="1" dirty="0" smtClean="0"/>
              <a:t>الطوب الزجاجى</a:t>
            </a:r>
            <a:endParaRPr lang="ar-EG" sz="1800" dirty="0"/>
          </a:p>
        </p:txBody>
      </p:sp>
      <p:cxnSp>
        <p:nvCxnSpPr>
          <p:cNvPr id="37" name="Straight Connector 36"/>
          <p:cNvCxnSpPr/>
          <p:nvPr/>
        </p:nvCxnSpPr>
        <p:spPr>
          <a:xfrm>
            <a:off x="8705056" y="6744816"/>
            <a:ext cx="0" cy="129614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a:off x="8128992" y="7176864"/>
            <a:ext cx="576064"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a:off x="8128992" y="7608912"/>
            <a:ext cx="576064"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a:off x="8128992" y="8040960"/>
            <a:ext cx="576064"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6867479" y="7032848"/>
            <a:ext cx="1210588" cy="369332"/>
          </a:xfrm>
          <a:prstGeom prst="rect">
            <a:avLst/>
          </a:prstGeom>
        </p:spPr>
        <p:txBody>
          <a:bodyPr wrap="none">
            <a:spAutoFit/>
          </a:bodyPr>
          <a:lstStyle/>
          <a:p>
            <a:r>
              <a:rPr lang="ar-EG" sz="1800" b="1" dirty="0" smtClean="0"/>
              <a:t>الطوب الرملى</a:t>
            </a:r>
            <a:endParaRPr lang="ar-EG" sz="1800" dirty="0"/>
          </a:p>
        </p:txBody>
      </p:sp>
      <p:sp>
        <p:nvSpPr>
          <p:cNvPr id="43" name="Rectangle 42"/>
          <p:cNvSpPr/>
          <p:nvPr/>
        </p:nvSpPr>
        <p:spPr>
          <a:xfrm>
            <a:off x="6658834" y="7464896"/>
            <a:ext cx="1380506" cy="369332"/>
          </a:xfrm>
          <a:prstGeom prst="rect">
            <a:avLst/>
          </a:prstGeom>
        </p:spPr>
        <p:txBody>
          <a:bodyPr wrap="none">
            <a:spAutoFit/>
          </a:bodyPr>
          <a:lstStyle/>
          <a:p>
            <a:r>
              <a:rPr lang="ar-EG" sz="1800" b="1" dirty="0" smtClean="0"/>
              <a:t>الطوب الأسمنتى</a:t>
            </a:r>
            <a:endParaRPr lang="ar-EG" sz="1800" dirty="0"/>
          </a:p>
        </p:txBody>
      </p:sp>
      <p:sp>
        <p:nvSpPr>
          <p:cNvPr id="44" name="Rectangle 43"/>
          <p:cNvSpPr/>
          <p:nvPr/>
        </p:nvSpPr>
        <p:spPr>
          <a:xfrm>
            <a:off x="6761298" y="7896944"/>
            <a:ext cx="1350050" cy="369332"/>
          </a:xfrm>
          <a:prstGeom prst="rect">
            <a:avLst/>
          </a:prstGeom>
        </p:spPr>
        <p:txBody>
          <a:bodyPr wrap="none">
            <a:spAutoFit/>
          </a:bodyPr>
          <a:lstStyle/>
          <a:p>
            <a:r>
              <a:rPr lang="ar-EG" sz="1800" b="1" dirty="0" smtClean="0"/>
              <a:t>الطوب الحرارى</a:t>
            </a:r>
            <a:endParaRPr lang="ar-EG" sz="1800" dirty="0"/>
          </a:p>
        </p:txBody>
      </p:sp>
      <p:pic>
        <p:nvPicPr>
          <p:cNvPr id="17410" name="Picture 2" descr="http://t0.gstatic.com/images?q=tbn:ANd9GcRT3rQRmvSAbLWE9elsGtqOWCiQ_lh8TibTDO-MZDq-hfVlCBXAUyxDohlxjw"/>
          <p:cNvPicPr>
            <a:picLocks noChangeAspect="1" noChangeArrowheads="1"/>
          </p:cNvPicPr>
          <p:nvPr/>
        </p:nvPicPr>
        <p:blipFill>
          <a:blip r:embed="rId2" cstate="print"/>
          <a:srcRect/>
          <a:stretch>
            <a:fillRect/>
          </a:stretch>
        </p:blipFill>
        <p:spPr bwMode="auto">
          <a:xfrm>
            <a:off x="2224336" y="3720480"/>
            <a:ext cx="2736304" cy="2049588"/>
          </a:xfrm>
          <a:prstGeom prst="rect">
            <a:avLst/>
          </a:prstGeom>
          <a:noFill/>
          <a:ln w="38100">
            <a:solidFill>
              <a:schemeClr val="tx1"/>
            </a:solidFill>
          </a:ln>
        </p:spPr>
      </p:pic>
      <p:pic>
        <p:nvPicPr>
          <p:cNvPr id="17412" name="Picture 4" descr="http://t0.gstatic.com/images?q=tbn:ANd9GcSMYrZJI61fRjQ2-5FAX7e2g5nK2mJ1G2JSyypjw4rM5o93fvYoCw"/>
          <p:cNvPicPr>
            <a:picLocks noChangeAspect="1" noChangeArrowheads="1"/>
          </p:cNvPicPr>
          <p:nvPr/>
        </p:nvPicPr>
        <p:blipFill>
          <a:blip r:embed="rId3" cstate="print"/>
          <a:srcRect/>
          <a:stretch>
            <a:fillRect/>
          </a:stretch>
        </p:blipFill>
        <p:spPr bwMode="auto">
          <a:xfrm>
            <a:off x="3952528" y="6456784"/>
            <a:ext cx="2386551" cy="2088233"/>
          </a:xfrm>
          <a:prstGeom prst="rect">
            <a:avLst/>
          </a:prstGeom>
          <a:noFill/>
          <a:ln w="38100">
            <a:solidFill>
              <a:schemeClr val="tx1"/>
            </a:solidFill>
          </a:ln>
        </p:spPr>
      </p:pic>
      <p:pic>
        <p:nvPicPr>
          <p:cNvPr id="17416" name="Picture 8" descr="http://farm4.static.flickr.com/3171/3075334106_b4ccb9f373.jpg"/>
          <p:cNvPicPr>
            <a:picLocks noChangeAspect="1" noChangeArrowheads="1"/>
          </p:cNvPicPr>
          <p:nvPr/>
        </p:nvPicPr>
        <p:blipFill>
          <a:blip r:embed="rId4" cstate="print"/>
          <a:srcRect/>
          <a:stretch>
            <a:fillRect/>
          </a:stretch>
        </p:blipFill>
        <p:spPr bwMode="auto">
          <a:xfrm>
            <a:off x="568152" y="6456784"/>
            <a:ext cx="2876353" cy="2088232"/>
          </a:xfrm>
          <a:prstGeom prst="rect">
            <a:avLst/>
          </a:prstGeom>
          <a:noFill/>
          <a:ln w="38100">
            <a:solidFill>
              <a:schemeClr val="tx1"/>
            </a:solidFill>
          </a:ln>
        </p:spPr>
      </p:pic>
      <p:sp>
        <p:nvSpPr>
          <p:cNvPr id="52" name="Rectangle 51"/>
          <p:cNvSpPr/>
          <p:nvPr/>
        </p:nvSpPr>
        <p:spPr>
          <a:xfrm>
            <a:off x="4400352" y="8689032"/>
            <a:ext cx="1354858" cy="369332"/>
          </a:xfrm>
          <a:prstGeom prst="rect">
            <a:avLst/>
          </a:prstGeom>
        </p:spPr>
        <p:txBody>
          <a:bodyPr wrap="none">
            <a:spAutoFit/>
          </a:bodyPr>
          <a:lstStyle/>
          <a:p>
            <a:r>
              <a:rPr lang="ar-EG" sz="1800" b="1" dirty="0" smtClean="0"/>
              <a:t>الطوب الزجاجى</a:t>
            </a:r>
            <a:endParaRPr lang="ar-EG" sz="1800" dirty="0"/>
          </a:p>
        </p:txBody>
      </p:sp>
      <p:sp>
        <p:nvSpPr>
          <p:cNvPr id="53" name="Rectangle 52"/>
          <p:cNvSpPr/>
          <p:nvPr/>
        </p:nvSpPr>
        <p:spPr>
          <a:xfrm>
            <a:off x="1228794" y="8689032"/>
            <a:ext cx="1380506" cy="369332"/>
          </a:xfrm>
          <a:prstGeom prst="rect">
            <a:avLst/>
          </a:prstGeom>
        </p:spPr>
        <p:txBody>
          <a:bodyPr wrap="none">
            <a:spAutoFit/>
          </a:bodyPr>
          <a:lstStyle/>
          <a:p>
            <a:r>
              <a:rPr lang="ar-EG" sz="1800" b="1" dirty="0" smtClean="0"/>
              <a:t>الطوب الأسمنتى</a:t>
            </a:r>
            <a:endParaRPr lang="ar-EG" sz="1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162800" y="840160"/>
            <a:ext cx="5638800" cy="923330"/>
          </a:xfrm>
          <a:prstGeom prst="rect">
            <a:avLst/>
          </a:prstGeom>
        </p:spPr>
        <p:txBody>
          <a:bodyPr wrap="square">
            <a:spAutoFit/>
          </a:bodyPr>
          <a:lstStyle/>
          <a:p>
            <a:pPr algn="r">
              <a:defRPr/>
            </a:pPr>
            <a:r>
              <a:rPr lang="ar-EG" sz="1800" b="1" dirty="0" smtClean="0"/>
              <a:t>يوجد منه عدة انواع وجميع هذه الانواع مصمتة ولها قدره علي الامتصاص الماء بنسبة تتراوح بين 5% و 20 % وكلما قلت النسبة المئوية لامتصاص الماء كان الطوب افضل في الاستعمال .</a:t>
            </a:r>
          </a:p>
        </p:txBody>
      </p:sp>
      <p:sp>
        <p:nvSpPr>
          <p:cNvPr id="6" name="TextBox 5"/>
          <p:cNvSpPr txBox="1"/>
          <p:nvPr/>
        </p:nvSpPr>
        <p:spPr>
          <a:xfrm>
            <a:off x="7984976" y="1704256"/>
            <a:ext cx="4495800" cy="2031325"/>
          </a:xfrm>
          <a:prstGeom prst="rect">
            <a:avLst/>
          </a:prstGeom>
          <a:noFill/>
        </p:spPr>
        <p:txBody>
          <a:bodyPr wrap="square" rtlCol="0">
            <a:spAutoFit/>
          </a:bodyPr>
          <a:lstStyle/>
          <a:p>
            <a:pPr algn="r"/>
            <a:r>
              <a:rPr lang="ar-SA" sz="1800" b="1" dirty="0" smtClean="0"/>
              <a:t>1- 1الطوب الاحمر المحروق .</a:t>
            </a:r>
          </a:p>
          <a:p>
            <a:pPr algn="r"/>
            <a:r>
              <a:rPr lang="ar-SA" sz="1800" b="1" dirty="0" smtClean="0"/>
              <a:t>1- 2 الطوب الاحمر الصنوع ميكانيكيا ( قطع السلك ) . </a:t>
            </a:r>
          </a:p>
          <a:p>
            <a:pPr algn="r"/>
            <a:r>
              <a:rPr lang="ar-SA" sz="1800" b="1" dirty="0" smtClean="0"/>
              <a:t>1- 3الطوب الاحمر الهندسى المضغوط .</a:t>
            </a:r>
          </a:p>
          <a:p>
            <a:pPr algn="r"/>
            <a:r>
              <a:rPr lang="ar-SA" sz="1800" b="1" dirty="0" smtClean="0"/>
              <a:t>1- 4الطوب الاحمر المفرغ . </a:t>
            </a:r>
          </a:p>
          <a:p>
            <a:pPr algn="r"/>
            <a:r>
              <a:rPr lang="ar-SA" sz="1800" b="1" dirty="0" smtClean="0"/>
              <a:t> 1- 5طوب تكسية الواجهات .</a:t>
            </a:r>
          </a:p>
          <a:p>
            <a:pPr algn="r"/>
            <a:r>
              <a:rPr lang="ar-SA" sz="1800" b="1" dirty="0" smtClean="0"/>
              <a:t>1- 6الطوب التيراكوتا .</a:t>
            </a:r>
          </a:p>
          <a:p>
            <a:pPr algn="r"/>
            <a:r>
              <a:rPr lang="ar-SA" sz="1800" b="1" dirty="0" smtClean="0"/>
              <a:t>1- 7الطوب الطفلى.</a:t>
            </a:r>
          </a:p>
        </p:txBody>
      </p:sp>
      <p:sp>
        <p:nvSpPr>
          <p:cNvPr id="8" name="TextBox 7"/>
          <p:cNvSpPr txBox="1"/>
          <p:nvPr/>
        </p:nvSpPr>
        <p:spPr>
          <a:xfrm>
            <a:off x="4528592" y="4368552"/>
            <a:ext cx="8273008" cy="3970318"/>
          </a:xfrm>
          <a:prstGeom prst="rect">
            <a:avLst/>
          </a:prstGeom>
          <a:noFill/>
        </p:spPr>
        <p:txBody>
          <a:bodyPr wrap="square" rtlCol="0">
            <a:spAutoFit/>
          </a:bodyPr>
          <a:lstStyle/>
          <a:p>
            <a:pPr algn="r"/>
            <a:r>
              <a:rPr lang="ar-SA" sz="1800" b="1" dirty="0" smtClean="0"/>
              <a:t>وتعتمد درجة نوعية الطوب الأحمرعلي ثلاثة عوامل أساسية:</a:t>
            </a:r>
            <a:br>
              <a:rPr lang="ar-SA" sz="1800" b="1" dirty="0" smtClean="0"/>
            </a:br>
            <a:r>
              <a:rPr lang="ar-SA" sz="1800" b="1" dirty="0" smtClean="0"/>
              <a:t>- مكونات المواد الكيماوية للأرض الطبيعية المأخوذة منها عجينة الطوب.</a:t>
            </a:r>
            <a:br>
              <a:rPr lang="ar-SA" sz="1800" b="1" dirty="0" smtClean="0"/>
            </a:br>
            <a:r>
              <a:rPr lang="ar-SA" sz="1800" b="1" dirty="0" smtClean="0"/>
              <a:t>- تجهيز الأرض الطبيعية وخلطها.</a:t>
            </a:r>
            <a:br>
              <a:rPr lang="ar-SA" sz="1800" b="1" dirty="0" smtClean="0"/>
            </a:br>
            <a:r>
              <a:rPr lang="ar-SA" sz="1800" b="1" dirty="0" smtClean="0"/>
              <a:t>- درجات الحرق المختلفة في الفرن.</a:t>
            </a:r>
            <a:br>
              <a:rPr lang="ar-SA" sz="1800" b="1" dirty="0" smtClean="0"/>
            </a:br>
            <a:r>
              <a:rPr lang="ar-SA" sz="1800" b="1" dirty="0" smtClean="0"/>
              <a:t>ويتكون جزيئات الطوب الطيني الجيد كيمائياً من:</a:t>
            </a:r>
            <a:br>
              <a:rPr lang="ar-SA" sz="1800" b="1" dirty="0" smtClean="0"/>
            </a:br>
            <a:r>
              <a:rPr lang="ar-SA" sz="1800" b="1" dirty="0" smtClean="0"/>
              <a:t>• الومينا وهي مادة الطين وبعد خلطها بالماء تعطي لعجينة الطوب سهولة للحرق ولكن عندما تجف تتشقق وتعوج.</a:t>
            </a:r>
            <a:br>
              <a:rPr lang="ar-SA" sz="1800" b="1" dirty="0" smtClean="0"/>
            </a:br>
            <a:r>
              <a:rPr lang="ar-SA" sz="1800" b="1" dirty="0" smtClean="0"/>
              <a:t>• السيليكا وهي مادة الرمل وبخلطها بمادة الألومنيا تعطي صلابة للطوبة وتمنع التشقق والاعوجاج.</a:t>
            </a:r>
            <a:br>
              <a:rPr lang="ar-SA" sz="1800" b="1" dirty="0" smtClean="0"/>
            </a:br>
            <a:r>
              <a:rPr lang="ar-SA" sz="1800" b="1" dirty="0" smtClean="0"/>
              <a:t>• أكسيد الحديد وهي المادة التي تعطي اللون الأحمر للطوب بعد حرقه.</a:t>
            </a:r>
            <a:br>
              <a:rPr lang="ar-SA" sz="1800" b="1" dirty="0" smtClean="0"/>
            </a:br>
            <a:r>
              <a:rPr lang="ar-SA" sz="1800" b="1" dirty="0" smtClean="0"/>
              <a:t>• الكالسيوم لايفضل وجودها متكلسة في عجينة الطوب كمثل وجود الصد ف و القواقع البحرية التي تتحول في عملية حريق الطوب إلي جير حي وعند رش الطوب بالماء للاستعمال تتحول هذه المادة إلي جير مطفي الذي يؤدي إلي اضعاف تحمل الطوب.</a:t>
            </a:r>
            <a:br>
              <a:rPr lang="ar-SA" sz="1800" b="1" dirty="0" smtClean="0"/>
            </a:br>
            <a:r>
              <a:rPr lang="ar-SA" sz="1800" b="1" dirty="0" smtClean="0"/>
              <a:t>• الصوديوم لا يفضل زيادته في عجينة الطوب لأن ذلك يؤدي إلي تمليحه وتغطية سطحه ببودرة ملح أبيض.</a:t>
            </a:r>
            <a:br>
              <a:rPr lang="ar-SA" sz="1800" b="1" dirty="0" smtClean="0"/>
            </a:br>
            <a:endParaRPr lang="en-US" sz="1800" dirty="0"/>
          </a:p>
        </p:txBody>
      </p:sp>
      <p:sp>
        <p:nvSpPr>
          <p:cNvPr id="9" name="TextBox 8"/>
          <p:cNvSpPr txBox="1"/>
          <p:nvPr/>
        </p:nvSpPr>
        <p:spPr>
          <a:xfrm>
            <a:off x="6976864" y="336104"/>
            <a:ext cx="5464696" cy="461665"/>
          </a:xfrm>
          <a:prstGeom prst="rect">
            <a:avLst/>
          </a:prstGeom>
          <a:noFill/>
        </p:spPr>
        <p:txBody>
          <a:bodyPr wrap="square" rtlCol="1">
            <a:spAutoFit/>
          </a:bodyPr>
          <a:lstStyle/>
          <a:p>
            <a:r>
              <a:rPr lang="ar-EG" sz="2400" b="1" u="sng" dirty="0" smtClean="0">
                <a:solidFill>
                  <a:srgbClr val="C00000"/>
                </a:solidFill>
                <a:effectLst>
                  <a:outerShdw blurRad="38100" dist="38100" dir="2700000" algn="tl">
                    <a:srgbClr val="000000">
                      <a:alpha val="43137"/>
                    </a:srgbClr>
                  </a:outerShdw>
                </a:effectLst>
              </a:rPr>
              <a:t>أولا:الطوب المصنوع من الطين الأحمر:.</a:t>
            </a:r>
            <a:endParaRPr lang="ar-EG" sz="2400" b="1" u="sng" dirty="0">
              <a:solidFill>
                <a:srgbClr val="C00000"/>
              </a:solidFill>
              <a:effectLst>
                <a:outerShdw blurRad="38100" dist="38100" dir="2700000" algn="tl">
                  <a:srgbClr val="000000">
                    <a:alpha val="43137"/>
                  </a:srgbClr>
                </a:outerShdw>
              </a:effectLst>
            </a:endParaRPr>
          </a:p>
        </p:txBody>
      </p:sp>
      <p:pic>
        <p:nvPicPr>
          <p:cNvPr id="10" name="Picture 6" descr="C:\Documents and Settings\XPPRESP3\Desktop\1.gif"/>
          <p:cNvPicPr>
            <a:picLocks noChangeAspect="1" noChangeArrowheads="1"/>
          </p:cNvPicPr>
          <p:nvPr/>
        </p:nvPicPr>
        <p:blipFill>
          <a:blip r:embed="rId2" cstate="print"/>
          <a:srcRect/>
          <a:stretch>
            <a:fillRect/>
          </a:stretch>
        </p:blipFill>
        <p:spPr bwMode="auto">
          <a:xfrm>
            <a:off x="1360240" y="624136"/>
            <a:ext cx="2232248" cy="18047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Rectangle 10"/>
          <p:cNvSpPr/>
          <p:nvPr/>
        </p:nvSpPr>
        <p:spPr>
          <a:xfrm>
            <a:off x="169004" y="2712368"/>
            <a:ext cx="3857146" cy="369332"/>
          </a:xfrm>
          <a:prstGeom prst="rect">
            <a:avLst/>
          </a:prstGeom>
        </p:spPr>
        <p:txBody>
          <a:bodyPr wrap="none">
            <a:spAutoFit/>
          </a:bodyPr>
          <a:lstStyle/>
          <a:p>
            <a:r>
              <a:rPr lang="ar-SA" sz="1800" b="1" dirty="0" smtClean="0"/>
              <a:t>الطوب الاحمر الصنوع ميكانيكيا ( قطع السلك ) . </a:t>
            </a:r>
            <a:endParaRPr lang="ar-EG" sz="1800" dirty="0"/>
          </a:p>
        </p:txBody>
      </p:sp>
      <p:pic>
        <p:nvPicPr>
          <p:cNvPr id="12" name="Picture 7" descr="C:\Documents and Settings\XPPRESP3\Desktop\asaad\ToOoOoB\تمانى\ttttt\New Folder\tbric7lres.jpg"/>
          <p:cNvPicPr>
            <a:picLocks noChangeAspect="1" noChangeArrowheads="1"/>
          </p:cNvPicPr>
          <p:nvPr/>
        </p:nvPicPr>
        <p:blipFill>
          <a:blip r:embed="rId3" cstate="print"/>
          <a:srcRect/>
          <a:stretch>
            <a:fillRect/>
          </a:stretch>
        </p:blipFill>
        <p:spPr bwMode="auto">
          <a:xfrm>
            <a:off x="4528592" y="408112"/>
            <a:ext cx="1652642" cy="25202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Rectangle 12"/>
          <p:cNvSpPr/>
          <p:nvPr/>
        </p:nvSpPr>
        <p:spPr>
          <a:xfrm>
            <a:off x="4731538" y="3072408"/>
            <a:ext cx="1210588" cy="369332"/>
          </a:xfrm>
          <a:prstGeom prst="rect">
            <a:avLst/>
          </a:prstGeom>
        </p:spPr>
        <p:txBody>
          <a:bodyPr wrap="none">
            <a:spAutoFit/>
          </a:bodyPr>
          <a:lstStyle/>
          <a:p>
            <a:r>
              <a:rPr lang="ar-EG" sz="1800" b="1" dirty="0" smtClean="0"/>
              <a:t>ا</a:t>
            </a:r>
            <a:r>
              <a:rPr lang="ar-SA" sz="1800" b="1" dirty="0" smtClean="0"/>
              <a:t>لطوب الطفلى</a:t>
            </a:r>
            <a:endParaRPr lang="ar-EG" sz="1800" dirty="0"/>
          </a:p>
        </p:txBody>
      </p:sp>
      <p:sp>
        <p:nvSpPr>
          <p:cNvPr id="14" name="Rectangle 13"/>
          <p:cNvSpPr/>
          <p:nvPr/>
        </p:nvSpPr>
        <p:spPr>
          <a:xfrm>
            <a:off x="10084189" y="3792488"/>
            <a:ext cx="2717411" cy="400110"/>
          </a:xfrm>
          <a:prstGeom prst="rect">
            <a:avLst/>
          </a:prstGeom>
        </p:spPr>
        <p:txBody>
          <a:bodyPr wrap="none">
            <a:spAutoFit/>
          </a:bodyPr>
          <a:lstStyle/>
          <a:p>
            <a:r>
              <a:rPr lang="ar-SA" sz="2000" b="1" u="sng" dirty="0" smtClean="0">
                <a:solidFill>
                  <a:srgbClr val="C00000"/>
                </a:solidFill>
                <a:effectLst>
                  <a:outerShdw blurRad="38100" dist="38100" dir="2700000" algn="tl">
                    <a:srgbClr val="000000">
                      <a:alpha val="43137"/>
                    </a:srgbClr>
                  </a:outerShdw>
                </a:effectLst>
              </a:rPr>
              <a:t>1- 1الطوب الاحمر المحروق .</a:t>
            </a:r>
          </a:p>
        </p:txBody>
      </p:sp>
      <p:sp>
        <p:nvSpPr>
          <p:cNvPr id="15" name="Rectangle 14"/>
          <p:cNvSpPr/>
          <p:nvPr/>
        </p:nvSpPr>
        <p:spPr>
          <a:xfrm>
            <a:off x="5824736" y="7968952"/>
            <a:ext cx="6976864" cy="1200329"/>
          </a:xfrm>
          <a:prstGeom prst="rect">
            <a:avLst/>
          </a:prstGeom>
        </p:spPr>
        <p:txBody>
          <a:bodyPr wrap="square">
            <a:spAutoFit/>
          </a:bodyPr>
          <a:lstStyle/>
          <a:p>
            <a:pPr algn="r"/>
            <a:r>
              <a:rPr lang="ar-SA" sz="1800" b="1" dirty="0" smtClean="0"/>
              <a:t>• المغنسيوم يعطي اللون الأصفر للطوب وزيادته يؤدي إلي تمليح الطوب كالصود يوم .</a:t>
            </a:r>
            <a:br>
              <a:rPr lang="ar-SA" sz="1800" b="1" dirty="0" smtClean="0"/>
            </a:br>
            <a:r>
              <a:rPr lang="ar-SA" sz="1800" b="1" dirty="0" smtClean="0"/>
              <a:t>• مانجنيز يعطي اللون الأود للطوب.</a:t>
            </a:r>
            <a:br>
              <a:rPr lang="ar-SA" sz="1800" b="1" dirty="0" smtClean="0"/>
            </a:br>
            <a:r>
              <a:rPr lang="ar-SA" sz="1800" b="1" dirty="0" smtClean="0"/>
              <a:t>• بوتاسيوم مهم في تكوين خلطة الطوب.</a:t>
            </a:r>
            <a:br>
              <a:rPr lang="ar-SA" sz="1800" b="1" dirty="0" smtClean="0"/>
            </a:br>
            <a:endParaRPr lang="en-US" sz="1800" dirty="0"/>
          </a:p>
        </p:txBody>
      </p:sp>
      <p:pic>
        <p:nvPicPr>
          <p:cNvPr id="18434" name="Picture 2" descr="http://www.benacity.com/forum/imgcache/11658.imgcache.jpg"/>
          <p:cNvPicPr>
            <a:picLocks noChangeAspect="1" noChangeArrowheads="1"/>
          </p:cNvPicPr>
          <p:nvPr/>
        </p:nvPicPr>
        <p:blipFill>
          <a:blip r:embed="rId4" cstate="print"/>
          <a:srcRect/>
          <a:stretch>
            <a:fillRect/>
          </a:stretch>
        </p:blipFill>
        <p:spPr bwMode="auto">
          <a:xfrm>
            <a:off x="712168" y="5016624"/>
            <a:ext cx="3672408" cy="2757166"/>
          </a:xfrm>
          <a:prstGeom prst="rect">
            <a:avLst/>
          </a:prstGeom>
          <a:noFill/>
          <a:ln w="38100">
            <a:solidFill>
              <a:schemeClr val="tx1"/>
            </a:solid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168741" y="840160"/>
            <a:ext cx="7272819" cy="2862322"/>
          </a:xfrm>
          <a:prstGeom prst="rect">
            <a:avLst/>
          </a:prstGeom>
          <a:noFill/>
        </p:spPr>
        <p:txBody>
          <a:bodyPr wrap="square" rtlCol="0">
            <a:spAutoFit/>
          </a:bodyPr>
          <a:lstStyle/>
          <a:p>
            <a:pPr algn="r"/>
            <a:r>
              <a:rPr lang="ar-EG" sz="1800" b="1" dirty="0" smtClean="0">
                <a:latin typeface="Arial" pitchFamily="34" charset="0"/>
                <a:cs typeface="Arial" pitchFamily="34" charset="0"/>
              </a:rPr>
              <a:t>يصنع من الطين العادي او الطفلة وتكون ابعاده (25*12*6) ويجب الايتعدي الاختلاف في المقاسات ما سبق ذكره في البند السابق.</a:t>
            </a:r>
          </a:p>
          <a:p>
            <a:pPr algn="r">
              <a:buFontTx/>
              <a:buChar char="-"/>
            </a:pPr>
            <a:r>
              <a:rPr lang="ar-EG" sz="1800" b="1" dirty="0" smtClean="0">
                <a:latin typeface="Arial" pitchFamily="34" charset="0"/>
                <a:cs typeface="Arial" pitchFamily="34" charset="0"/>
              </a:rPr>
              <a:t> يجب ان يكون الطوب ذو شكل منتظم وأن تكون زواياه وجوانبه مستقيمة وسليمة ويجب الا يكون في سطح الطوب شقوق تؤثر علي خواصه الطبيعية ويكون مقطع الطوب متجانسا تام الاحتراق خاليا من الفصوص العقد الجيرية.</a:t>
            </a:r>
          </a:p>
          <a:p>
            <a:pPr algn="r">
              <a:buFontTx/>
              <a:buChar char="-"/>
            </a:pPr>
            <a:r>
              <a:rPr lang="ar-EG" sz="1800" b="1" dirty="0" smtClean="0">
                <a:latin typeface="Arial" pitchFamily="34" charset="0"/>
                <a:cs typeface="Arial" pitchFamily="34" charset="0"/>
              </a:rPr>
              <a:t>- يجب الا يتعدي مقدار امتصاص الطوبة للماء بالغليان في 5 ساعات 20% من الوزن (اختبار 5 طوبات لكل 20 الف طوبة ).</a:t>
            </a:r>
          </a:p>
          <a:p>
            <a:pPr algn="r">
              <a:buFontTx/>
              <a:buChar char="-"/>
            </a:pPr>
            <a:r>
              <a:rPr lang="ar-EG" sz="1800" b="1" dirty="0" smtClean="0">
                <a:latin typeface="Arial" pitchFamily="34" charset="0"/>
                <a:cs typeface="Arial" pitchFamily="34" charset="0"/>
              </a:rPr>
              <a:t>- يجب الاتقل مقاومة الطوب للضغط لحد الكسر</a:t>
            </a:r>
          </a:p>
          <a:p>
            <a:pPr algn="r">
              <a:buFontTx/>
              <a:buChar char="-"/>
            </a:pPr>
            <a:r>
              <a:rPr lang="ar-EG" sz="1800" b="1" dirty="0" smtClean="0">
                <a:latin typeface="Arial" pitchFamily="34" charset="0"/>
                <a:cs typeface="Arial" pitchFamily="34" charset="0"/>
              </a:rPr>
              <a:t> عن 150 كجم/ سم2 (متوسط اختبار 5 طوبات )   </a:t>
            </a:r>
            <a:endParaRPr lang="en-US" sz="1800" b="1" dirty="0" smtClean="0">
              <a:latin typeface="Arial" pitchFamily="34" charset="0"/>
              <a:cs typeface="Arial" pitchFamily="34" charset="0"/>
            </a:endParaRPr>
          </a:p>
          <a:p>
            <a:endParaRPr lang="en-US" sz="1800" b="1" dirty="0"/>
          </a:p>
        </p:txBody>
      </p:sp>
      <p:sp>
        <p:nvSpPr>
          <p:cNvPr id="14" name="Rectangle 13"/>
          <p:cNvSpPr/>
          <p:nvPr/>
        </p:nvSpPr>
        <p:spPr>
          <a:xfrm>
            <a:off x="6040760" y="408112"/>
            <a:ext cx="6400800" cy="400110"/>
          </a:xfrm>
          <a:prstGeom prst="rect">
            <a:avLst/>
          </a:prstGeom>
        </p:spPr>
        <p:txBody>
          <a:bodyPr>
            <a:spAutoFit/>
          </a:bodyPr>
          <a:lstStyle/>
          <a:p>
            <a:r>
              <a:rPr lang="ar-SA" sz="2000" b="1" u="sng" dirty="0" smtClean="0">
                <a:solidFill>
                  <a:srgbClr val="C00000"/>
                </a:solidFill>
                <a:effectLst>
                  <a:outerShdw blurRad="38100" dist="38100" dir="2700000" algn="tl">
                    <a:srgbClr val="000000">
                      <a:alpha val="43137"/>
                    </a:srgbClr>
                  </a:outerShdw>
                </a:effectLst>
              </a:rPr>
              <a:t>1- 2 الطوب الاحمر الصنوع ميكانيكيا ( قطع السلك ) . </a:t>
            </a:r>
          </a:p>
        </p:txBody>
      </p:sp>
      <p:pic>
        <p:nvPicPr>
          <p:cNvPr id="15" name="Picture 6" descr="C:\Documents and Settings\XPPRESP3\Desktop\1.gif"/>
          <p:cNvPicPr>
            <a:picLocks noChangeAspect="1" noChangeArrowheads="1"/>
          </p:cNvPicPr>
          <p:nvPr/>
        </p:nvPicPr>
        <p:blipFill>
          <a:blip r:embed="rId2" cstate="print"/>
          <a:srcRect/>
          <a:stretch>
            <a:fillRect/>
          </a:stretch>
        </p:blipFill>
        <p:spPr bwMode="auto">
          <a:xfrm>
            <a:off x="1360240" y="624136"/>
            <a:ext cx="2952328" cy="23869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6" name="Rectangle 15"/>
          <p:cNvSpPr/>
          <p:nvPr/>
        </p:nvSpPr>
        <p:spPr>
          <a:xfrm>
            <a:off x="8858528" y="3504456"/>
            <a:ext cx="3583032" cy="400110"/>
          </a:xfrm>
          <a:prstGeom prst="rect">
            <a:avLst/>
          </a:prstGeom>
        </p:spPr>
        <p:txBody>
          <a:bodyPr wrap="none">
            <a:spAutoFit/>
          </a:bodyPr>
          <a:lstStyle/>
          <a:p>
            <a:r>
              <a:rPr lang="ar-SA" sz="2000" b="1" u="sng" dirty="0" smtClean="0">
                <a:solidFill>
                  <a:srgbClr val="C00000"/>
                </a:solidFill>
                <a:effectLst>
                  <a:outerShdw blurRad="38100" dist="38100" dir="2700000" algn="tl">
                    <a:srgbClr val="000000">
                      <a:alpha val="43137"/>
                    </a:srgbClr>
                  </a:outerShdw>
                </a:effectLst>
              </a:rPr>
              <a:t>1- 3الطوب الاحمر الهندسى المضغوط </a:t>
            </a:r>
            <a:r>
              <a:rPr lang="ar-EG" sz="2000" b="1" u="sng" dirty="0" smtClean="0">
                <a:solidFill>
                  <a:srgbClr val="C00000"/>
                </a:solidFill>
                <a:effectLst>
                  <a:outerShdw blurRad="38100" dist="38100" dir="2700000" algn="tl">
                    <a:srgbClr val="000000">
                      <a:alpha val="43137"/>
                    </a:srgbClr>
                  </a:outerShdw>
                </a:effectLst>
              </a:rPr>
              <a:t>:</a:t>
            </a:r>
            <a:r>
              <a:rPr lang="ar-SA" sz="2000" b="1" u="sng" dirty="0" smtClean="0">
                <a:solidFill>
                  <a:srgbClr val="C00000"/>
                </a:solidFill>
                <a:effectLst>
                  <a:outerShdw blurRad="38100" dist="38100" dir="2700000" algn="tl">
                    <a:srgbClr val="000000">
                      <a:alpha val="43137"/>
                    </a:srgbClr>
                  </a:outerShdw>
                </a:effectLst>
              </a:rPr>
              <a:t>.</a:t>
            </a:r>
          </a:p>
        </p:txBody>
      </p:sp>
      <p:sp>
        <p:nvSpPr>
          <p:cNvPr id="17" name="TextBox 16"/>
          <p:cNvSpPr txBox="1"/>
          <p:nvPr/>
        </p:nvSpPr>
        <p:spPr>
          <a:xfrm>
            <a:off x="3088432" y="3936504"/>
            <a:ext cx="9353128" cy="923330"/>
          </a:xfrm>
          <a:prstGeom prst="rect">
            <a:avLst/>
          </a:prstGeom>
          <a:noFill/>
        </p:spPr>
        <p:txBody>
          <a:bodyPr wrap="square" rtlCol="0">
            <a:spAutoFit/>
          </a:bodyPr>
          <a:lstStyle/>
          <a:p>
            <a:pPr algn="r"/>
            <a:r>
              <a:rPr lang="ar-SA" sz="1800" b="1" dirty="0" smtClean="0"/>
              <a:t>يصنع من نفس عجينة طوب ضرب السفره ولكنه يصب في قوالب تحت ضغط ميكانيكي ثم يجفف ويحرق في أفران مجهزة ويعتبر هذا الطوب أكثر صلابه من الطوب السابق ذكره وأقلهم امتصاصاً للماء كما يتميز بحوافه الحادة وانتظام شكله ومقاساته , كما انه يتحمل ضغطاً مقداره 250 – 600 كج/م2 ويكون مقاساته 23 </a:t>
            </a:r>
            <a:r>
              <a:rPr lang="en-US" sz="1800" b="1" dirty="0" smtClean="0"/>
              <a:t>x11 x5</a:t>
            </a:r>
            <a:r>
              <a:rPr lang="ar-SA" sz="1800" b="1" dirty="0" smtClean="0"/>
              <a:t>و5 أو25</a:t>
            </a:r>
            <a:r>
              <a:rPr lang="en-US" sz="1800" b="1" dirty="0" smtClean="0"/>
              <a:t>x12 x6</a:t>
            </a:r>
            <a:r>
              <a:rPr lang="ar-SA" sz="1800" b="1" dirty="0" smtClean="0"/>
              <a:t>سم</a:t>
            </a:r>
            <a:endParaRPr lang="en-US" sz="1800" b="1" dirty="0"/>
          </a:p>
        </p:txBody>
      </p:sp>
      <p:sp>
        <p:nvSpPr>
          <p:cNvPr id="18" name="Rectangle 17"/>
          <p:cNvSpPr/>
          <p:nvPr/>
        </p:nvSpPr>
        <p:spPr>
          <a:xfrm>
            <a:off x="9785176" y="4872608"/>
            <a:ext cx="2603597" cy="400110"/>
          </a:xfrm>
          <a:prstGeom prst="rect">
            <a:avLst/>
          </a:prstGeom>
        </p:spPr>
        <p:txBody>
          <a:bodyPr wrap="none">
            <a:spAutoFit/>
          </a:bodyPr>
          <a:lstStyle/>
          <a:p>
            <a:r>
              <a:rPr lang="ar-SA" sz="2000" b="1" u="sng" dirty="0" smtClean="0">
                <a:solidFill>
                  <a:srgbClr val="C00000"/>
                </a:solidFill>
                <a:effectLst>
                  <a:outerShdw blurRad="38100" dist="38100" dir="2700000" algn="tl">
                    <a:srgbClr val="000000">
                      <a:alpha val="43137"/>
                    </a:srgbClr>
                  </a:outerShdw>
                </a:effectLst>
              </a:rPr>
              <a:t>1- 4الطوب الاحمر المفرغ . </a:t>
            </a:r>
          </a:p>
        </p:txBody>
      </p:sp>
      <p:sp>
        <p:nvSpPr>
          <p:cNvPr id="19" name="TextBox 18"/>
          <p:cNvSpPr txBox="1"/>
          <p:nvPr/>
        </p:nvSpPr>
        <p:spPr>
          <a:xfrm>
            <a:off x="8201000" y="6168752"/>
            <a:ext cx="4229472" cy="1200329"/>
          </a:xfrm>
          <a:prstGeom prst="rect">
            <a:avLst/>
          </a:prstGeom>
          <a:noFill/>
        </p:spPr>
        <p:txBody>
          <a:bodyPr wrap="square" rtlCol="0">
            <a:spAutoFit/>
          </a:bodyPr>
          <a:lstStyle/>
          <a:p>
            <a:pPr algn="r"/>
            <a:r>
              <a:rPr lang="ar-SA" sz="1800" b="1" dirty="0" smtClean="0"/>
              <a:t>- يستخدم فى ملئ الفراغات للاستفادة من خاصية خفة وزنة وعزلة </a:t>
            </a:r>
            <a:endParaRPr lang="en-US" sz="1800" b="1" dirty="0" smtClean="0"/>
          </a:p>
          <a:p>
            <a:pPr algn="r"/>
            <a:r>
              <a:rPr lang="ar-SA" sz="1800" b="1" dirty="0" smtClean="0"/>
              <a:t>للحرارة و الصوت وذلك بأستعمالة فى القواطيع الداخلية للمبانى .</a:t>
            </a:r>
            <a:endParaRPr lang="en-US" sz="1800" b="1" dirty="0"/>
          </a:p>
        </p:txBody>
      </p:sp>
      <p:sp>
        <p:nvSpPr>
          <p:cNvPr id="20" name="TextBox 19"/>
          <p:cNvSpPr txBox="1"/>
          <p:nvPr/>
        </p:nvSpPr>
        <p:spPr>
          <a:xfrm>
            <a:off x="8056984" y="5376664"/>
            <a:ext cx="4373488" cy="646331"/>
          </a:xfrm>
          <a:prstGeom prst="rect">
            <a:avLst/>
          </a:prstGeom>
          <a:noFill/>
        </p:spPr>
        <p:txBody>
          <a:bodyPr wrap="square" rtlCol="0">
            <a:spAutoFit/>
          </a:bodyPr>
          <a:lstStyle/>
          <a:p>
            <a:pPr algn="r"/>
            <a:r>
              <a:rPr lang="ar-SA" sz="1800" b="1" dirty="0" smtClean="0"/>
              <a:t>- هو أكبر حجما من الطوب العادى المصمت وأخف وزنا منه ولا يستخدم فى تحمل الضغوط .</a:t>
            </a:r>
            <a:endParaRPr lang="en-US" sz="1800" b="1" dirty="0"/>
          </a:p>
        </p:txBody>
      </p:sp>
      <p:sp>
        <p:nvSpPr>
          <p:cNvPr id="21" name="TextBox 20"/>
          <p:cNvSpPr txBox="1"/>
          <p:nvPr/>
        </p:nvSpPr>
        <p:spPr>
          <a:xfrm>
            <a:off x="8561040" y="7320880"/>
            <a:ext cx="3797424" cy="1200329"/>
          </a:xfrm>
          <a:prstGeom prst="rect">
            <a:avLst/>
          </a:prstGeom>
          <a:noFill/>
        </p:spPr>
        <p:txBody>
          <a:bodyPr wrap="square" rtlCol="0">
            <a:spAutoFit/>
          </a:bodyPr>
          <a:lstStyle/>
          <a:p>
            <a:pPr algn="r"/>
            <a:r>
              <a:rPr lang="ar-SA" sz="1800" b="1" dirty="0" smtClean="0"/>
              <a:t>- يعتبر هذا النوع هوالاكثر انتظاما فى الجفاف والحريق من الطوب </a:t>
            </a:r>
            <a:endParaRPr lang="en-US" sz="1800" b="1" dirty="0" smtClean="0"/>
          </a:p>
          <a:p>
            <a:pPr algn="r"/>
            <a:r>
              <a:rPr lang="ar-SA" sz="1800" b="1" dirty="0" smtClean="0"/>
              <a:t>العادى المصمت كما يتميز بقوة تماسكة مع المونة .</a:t>
            </a:r>
            <a:endParaRPr lang="en-US" sz="1800" b="1" dirty="0"/>
          </a:p>
        </p:txBody>
      </p:sp>
      <p:pic>
        <p:nvPicPr>
          <p:cNvPr id="19458" name="Picture 2" descr="http://www.maimani.com/Arabic/RedBricks/Products/walls/PublishingImages/d40.png"/>
          <p:cNvPicPr>
            <a:picLocks noChangeAspect="1" noChangeArrowheads="1"/>
          </p:cNvPicPr>
          <p:nvPr/>
        </p:nvPicPr>
        <p:blipFill>
          <a:blip r:embed="rId3" cstate="print"/>
          <a:srcRect/>
          <a:stretch>
            <a:fillRect/>
          </a:stretch>
        </p:blipFill>
        <p:spPr bwMode="auto">
          <a:xfrm>
            <a:off x="784176" y="5868821"/>
            <a:ext cx="2520280" cy="2312052"/>
          </a:xfrm>
          <a:prstGeom prst="rect">
            <a:avLst/>
          </a:prstGeom>
          <a:noFill/>
          <a:ln w="38100">
            <a:solidFill>
              <a:schemeClr val="tx1"/>
            </a:solidFill>
          </a:ln>
        </p:spPr>
      </p:pic>
      <p:pic>
        <p:nvPicPr>
          <p:cNvPr id="19460" name="Picture 4" descr="http://www.okaz.com.sa/new/Issues/20100612/Images/e10.jpg"/>
          <p:cNvPicPr>
            <a:picLocks noChangeAspect="1" noChangeArrowheads="1"/>
          </p:cNvPicPr>
          <p:nvPr/>
        </p:nvPicPr>
        <p:blipFill>
          <a:blip r:embed="rId4" cstate="print"/>
          <a:srcRect/>
          <a:stretch>
            <a:fillRect/>
          </a:stretch>
        </p:blipFill>
        <p:spPr bwMode="auto">
          <a:xfrm>
            <a:off x="3664496" y="5952728"/>
            <a:ext cx="4241271" cy="2232248"/>
          </a:xfrm>
          <a:prstGeom prst="rect">
            <a:avLst/>
          </a:prstGeom>
          <a:noFill/>
          <a:ln w="38100">
            <a:solidFill>
              <a:schemeClr val="tx1"/>
            </a:solid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166777" y="840160"/>
            <a:ext cx="8152471" cy="923330"/>
          </a:xfrm>
          <a:prstGeom prst="rect">
            <a:avLst/>
          </a:prstGeom>
          <a:noFill/>
        </p:spPr>
        <p:txBody>
          <a:bodyPr wrap="square" rtlCol="0">
            <a:spAutoFit/>
          </a:bodyPr>
          <a:lstStyle/>
          <a:p>
            <a:pPr algn="r"/>
            <a:r>
              <a:rPr lang="ar-SA" sz="1800" b="1" dirty="0" smtClean="0"/>
              <a:t>- </a:t>
            </a:r>
            <a:r>
              <a:rPr lang="ar-EG" sz="1800" b="1" dirty="0" smtClean="0">
                <a:latin typeface="Calibri" pitchFamily="34" charset="0"/>
              </a:rPr>
              <a:t>يسمي تجاريا الطوب الوردي .</a:t>
            </a:r>
          </a:p>
          <a:p>
            <a:pPr algn="r"/>
            <a:r>
              <a:rPr lang="en-US" sz="1800" b="1" dirty="0" smtClean="0"/>
              <a:t>           </a:t>
            </a:r>
            <a:r>
              <a:rPr lang="ar-SA" sz="1800" b="1" dirty="0" smtClean="0"/>
              <a:t>- </a:t>
            </a:r>
            <a:r>
              <a:rPr lang="ar-EG" sz="1800" b="1" dirty="0" smtClean="0">
                <a:latin typeface="Calibri" pitchFamily="34" charset="0"/>
              </a:rPr>
              <a:t>يستخدم لواجهات المباني بدون تغطية بالبياض او للواجهات لاظهار تأثيرات معمارية خاصة.</a:t>
            </a:r>
            <a:endParaRPr lang="en-US" sz="1800" b="1" dirty="0" smtClean="0"/>
          </a:p>
          <a:p>
            <a:pPr algn="r"/>
            <a:r>
              <a:rPr lang="ar-SA" sz="1800" b="1" dirty="0" smtClean="0"/>
              <a:t>- </a:t>
            </a:r>
            <a:r>
              <a:rPr lang="ar-EG" sz="1800" b="1" dirty="0" smtClean="0">
                <a:latin typeface="Calibri" pitchFamily="34" charset="0"/>
              </a:rPr>
              <a:t>يتصف هذا النوع بالوانه المناسبة ومقاومته العالية للعوامل الجوية .</a:t>
            </a:r>
            <a:r>
              <a:rPr lang="en-US" sz="1800" b="1" dirty="0" smtClean="0"/>
              <a:t> </a:t>
            </a:r>
            <a:endParaRPr lang="en-US" sz="1800" b="1" dirty="0"/>
          </a:p>
        </p:txBody>
      </p:sp>
      <p:sp>
        <p:nvSpPr>
          <p:cNvPr id="6" name="TextBox 5"/>
          <p:cNvSpPr txBox="1"/>
          <p:nvPr/>
        </p:nvSpPr>
        <p:spPr>
          <a:xfrm>
            <a:off x="5896744" y="1776264"/>
            <a:ext cx="6385520" cy="646331"/>
          </a:xfrm>
          <a:prstGeom prst="rect">
            <a:avLst/>
          </a:prstGeom>
          <a:noFill/>
        </p:spPr>
        <p:txBody>
          <a:bodyPr wrap="square" rtlCol="0">
            <a:spAutoFit/>
          </a:bodyPr>
          <a:lstStyle/>
          <a:p>
            <a:pPr algn="r"/>
            <a:r>
              <a:rPr lang="ar-EG" sz="1800" b="1" dirty="0" smtClean="0">
                <a:latin typeface="Calibri" pitchFamily="34" charset="0"/>
              </a:rPr>
              <a:t> </a:t>
            </a:r>
            <a:r>
              <a:rPr lang="ar-SA" sz="1800" b="1" dirty="0" smtClean="0">
                <a:latin typeface="Calibri" pitchFamily="34" charset="0"/>
              </a:rPr>
              <a:t>- </a:t>
            </a:r>
            <a:r>
              <a:rPr lang="ar-EG" sz="1800" b="1" dirty="0" smtClean="0">
                <a:latin typeface="Calibri" pitchFamily="34" charset="0"/>
              </a:rPr>
              <a:t>يتميز هذا النوع من الطوب بانتظام حجمه ومقاساته وابعاده 25*12*13 سم</a:t>
            </a:r>
            <a:endParaRPr lang="ar-SA" sz="1800" b="1" dirty="0" smtClean="0">
              <a:latin typeface="Calibri" pitchFamily="34" charset="0"/>
            </a:endParaRPr>
          </a:p>
          <a:p>
            <a:pPr algn="r"/>
            <a:r>
              <a:rPr lang="ar-SA" sz="1800" b="1" dirty="0" smtClean="0">
                <a:latin typeface="Calibri" pitchFamily="34" charset="0"/>
              </a:rPr>
              <a:t>  </a:t>
            </a:r>
            <a:r>
              <a:rPr lang="ar-EG" sz="1800" b="1" dirty="0" smtClean="0">
                <a:latin typeface="Calibri" pitchFamily="34" charset="0"/>
              </a:rPr>
              <a:t>و25*12*6 سم ومنه انواع ذات ثقوب لمنع تسرب الصوت والحرارة </a:t>
            </a:r>
            <a:endParaRPr lang="en-US" sz="1800" b="1" dirty="0"/>
          </a:p>
        </p:txBody>
      </p:sp>
      <p:pic>
        <p:nvPicPr>
          <p:cNvPr id="7" name="Picture 2" descr="C:\Documents and Settings\scorpion\Desktop\XSX\picture\institutional-10.jpg"/>
          <p:cNvPicPr>
            <a:picLocks noChangeAspect="1" noChangeArrowheads="1"/>
          </p:cNvPicPr>
          <p:nvPr/>
        </p:nvPicPr>
        <p:blipFill>
          <a:blip r:embed="rId2" cstate="print"/>
          <a:srcRect l="42857"/>
          <a:stretch>
            <a:fillRect/>
          </a:stretch>
        </p:blipFill>
        <p:spPr bwMode="auto">
          <a:xfrm>
            <a:off x="1720280" y="552128"/>
            <a:ext cx="2088232" cy="26896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p:cNvSpPr txBox="1"/>
          <p:nvPr/>
        </p:nvSpPr>
        <p:spPr>
          <a:xfrm>
            <a:off x="4240560" y="2712368"/>
            <a:ext cx="8034119" cy="1200329"/>
          </a:xfrm>
          <a:prstGeom prst="rect">
            <a:avLst/>
          </a:prstGeom>
          <a:noFill/>
        </p:spPr>
        <p:txBody>
          <a:bodyPr wrap="square" rtlCol="0">
            <a:spAutoFit/>
          </a:bodyPr>
          <a:lstStyle/>
          <a:p>
            <a:pPr algn="r"/>
            <a:r>
              <a:rPr lang="en-US" sz="1800" b="1" dirty="0" smtClean="0">
                <a:latin typeface="Calibri" pitchFamily="34" charset="0"/>
              </a:rPr>
              <a:t> </a:t>
            </a:r>
            <a:r>
              <a:rPr lang="ar-SA" sz="1800" b="1" dirty="0" smtClean="0">
                <a:latin typeface="Calibri" pitchFamily="34" charset="0"/>
              </a:rPr>
              <a:t>- </a:t>
            </a:r>
            <a:r>
              <a:rPr lang="ar-EG" sz="1800" b="1" dirty="0" smtClean="0">
                <a:latin typeface="Calibri" pitchFamily="34" charset="0"/>
              </a:rPr>
              <a:t>يجب الا يتعدي مقدار امتصاص الطوب للماء في مدة 24 ساعه 12% الي 18% من الوزن ( متوسط </a:t>
            </a:r>
            <a:endParaRPr lang="en-US" sz="1800" b="1" dirty="0" smtClean="0">
              <a:latin typeface="Calibri" pitchFamily="34" charset="0"/>
            </a:endParaRPr>
          </a:p>
          <a:p>
            <a:pPr algn="r"/>
            <a:r>
              <a:rPr lang="ar-EG" sz="1800" b="1" dirty="0" smtClean="0">
                <a:latin typeface="Calibri" pitchFamily="34" charset="0"/>
              </a:rPr>
              <a:t>اختبار 5 طوبات)</a:t>
            </a:r>
            <a:r>
              <a:rPr lang="ar-SA" sz="1800" b="1" dirty="0" smtClean="0">
                <a:latin typeface="Calibri" pitchFamily="34" charset="0"/>
              </a:rPr>
              <a:t>.</a:t>
            </a:r>
          </a:p>
          <a:p>
            <a:pPr algn="r"/>
            <a:r>
              <a:rPr lang="ar-SA" sz="1800" b="1" dirty="0" smtClean="0">
                <a:latin typeface="Calibri" pitchFamily="34" charset="0"/>
              </a:rPr>
              <a:t>- </a:t>
            </a:r>
            <a:r>
              <a:rPr lang="ar-EG" sz="1800" b="1" dirty="0" smtClean="0">
                <a:latin typeface="Calibri" pitchFamily="34" charset="0"/>
              </a:rPr>
              <a:t>يجب الا تقل مقاومة الطوب للضغط  لحد الكسر عن 150 الي 180 كجم علي ( متوسط اختبار 5 طوبات).</a:t>
            </a:r>
            <a:endParaRPr lang="ar-SA" sz="1800" b="1" dirty="0" smtClean="0">
              <a:latin typeface="Calibri" pitchFamily="34" charset="0"/>
            </a:endParaRPr>
          </a:p>
        </p:txBody>
      </p:sp>
      <p:pic>
        <p:nvPicPr>
          <p:cNvPr id="9" name="Picture 6"/>
          <p:cNvPicPr>
            <a:picLocks noChangeAspect="1" noChangeArrowheads="1"/>
          </p:cNvPicPr>
          <p:nvPr/>
        </p:nvPicPr>
        <p:blipFill>
          <a:blip r:embed="rId3" cstate="print"/>
          <a:srcRect b="12733"/>
          <a:stretch>
            <a:fillRect/>
          </a:stretch>
        </p:blipFill>
        <p:spPr bwMode="auto">
          <a:xfrm>
            <a:off x="6955984" y="3720480"/>
            <a:ext cx="2700300" cy="23762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5" descr="C:\Documents and Settings\scorpion\Desktop\XSX\picture\clay.jpg"/>
          <p:cNvPicPr>
            <a:picLocks noChangeAspect="1" noChangeArrowheads="1"/>
          </p:cNvPicPr>
          <p:nvPr/>
        </p:nvPicPr>
        <p:blipFill>
          <a:blip r:embed="rId4" cstate="print"/>
          <a:srcRect r="52752" b="35693"/>
          <a:stretch>
            <a:fillRect/>
          </a:stretch>
        </p:blipFill>
        <p:spPr bwMode="auto">
          <a:xfrm>
            <a:off x="3880520" y="3720480"/>
            <a:ext cx="2400752" cy="23042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TextBox 11"/>
          <p:cNvSpPr txBox="1"/>
          <p:nvPr/>
        </p:nvSpPr>
        <p:spPr>
          <a:xfrm>
            <a:off x="5824736" y="6780476"/>
            <a:ext cx="6603975" cy="1754326"/>
          </a:xfrm>
          <a:prstGeom prst="rect">
            <a:avLst/>
          </a:prstGeom>
          <a:noFill/>
        </p:spPr>
        <p:txBody>
          <a:bodyPr wrap="square" rtlCol="0">
            <a:spAutoFit/>
          </a:bodyPr>
          <a:lstStyle/>
          <a:p>
            <a:pPr algn="r"/>
            <a:r>
              <a:rPr lang="ar-SA" sz="1800" b="1" dirty="0" smtClean="0"/>
              <a:t>وهو طوب أحمر مفرغ خفيف الوزن يتراوح وزن المتر المكعب 600-800كج. يصنع من مادة صلصالية جيدة يعتبر هذا الطوب مقاوم للحريق والسوس والفئران ولايتأثر بالمياه أو الكيماويات. يبني به دائما القواطيع والحوائط القليلة الأحمال. ويوجد منه أشكال ومقاسات كثيرة كالآتي:</a:t>
            </a:r>
            <a:br>
              <a:rPr lang="ar-SA" sz="1800" b="1" dirty="0" smtClean="0"/>
            </a:br>
            <a:r>
              <a:rPr lang="ar-SA" sz="1800" b="1" dirty="0" smtClean="0"/>
              <a:t>19 </a:t>
            </a:r>
            <a:r>
              <a:rPr lang="en-US" sz="1800" b="1" dirty="0" smtClean="0"/>
              <a:t>x19 x9</a:t>
            </a:r>
            <a:r>
              <a:rPr lang="ar-SA" sz="1800" b="1" dirty="0" smtClean="0"/>
              <a:t>سم و30 </a:t>
            </a:r>
            <a:r>
              <a:rPr lang="en-US" sz="1800" b="1" dirty="0" smtClean="0"/>
              <a:t>x30 x5</a:t>
            </a:r>
            <a:r>
              <a:rPr lang="ar-SA" sz="1800" b="1" dirty="0" smtClean="0"/>
              <a:t>سم و 30 </a:t>
            </a:r>
            <a:r>
              <a:rPr lang="en-US" sz="1800" b="1" dirty="0" smtClean="0"/>
              <a:t>x30 x20</a:t>
            </a:r>
            <a:r>
              <a:rPr lang="ar-SA" sz="1800" b="1" dirty="0" smtClean="0"/>
              <a:t>سم و 30 </a:t>
            </a:r>
            <a:r>
              <a:rPr lang="en-US" sz="1800" b="1" dirty="0" smtClean="0"/>
              <a:t>x 30 x9 </a:t>
            </a:r>
            <a:r>
              <a:rPr lang="ar-SA" sz="1800" b="1" dirty="0" smtClean="0"/>
              <a:t>سم و30 </a:t>
            </a:r>
            <a:r>
              <a:rPr lang="en-US" sz="1800" b="1" dirty="0" smtClean="0"/>
              <a:t>x20 x15</a:t>
            </a:r>
            <a:endParaRPr lang="en-US" sz="1800" dirty="0"/>
          </a:p>
        </p:txBody>
      </p:sp>
      <p:pic>
        <p:nvPicPr>
          <p:cNvPr id="14" name="Picture 3" descr="C:\Documents and Settings\XPPRESP3\Desktop\LL20 copy.gif"/>
          <p:cNvPicPr>
            <a:picLocks noChangeAspect="1" noChangeArrowheads="1"/>
          </p:cNvPicPr>
          <p:nvPr/>
        </p:nvPicPr>
        <p:blipFill>
          <a:blip r:embed="rId5" cstate="print"/>
          <a:srcRect/>
          <a:stretch>
            <a:fillRect/>
          </a:stretch>
        </p:blipFill>
        <p:spPr bwMode="auto">
          <a:xfrm flipH="1">
            <a:off x="1576264" y="6384776"/>
            <a:ext cx="2808312" cy="24071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5" name="Rectangle 14"/>
          <p:cNvSpPr/>
          <p:nvPr/>
        </p:nvSpPr>
        <p:spPr>
          <a:xfrm>
            <a:off x="9641160" y="408112"/>
            <a:ext cx="2741456" cy="400110"/>
          </a:xfrm>
          <a:prstGeom prst="rect">
            <a:avLst/>
          </a:prstGeom>
        </p:spPr>
        <p:txBody>
          <a:bodyPr wrap="none">
            <a:spAutoFit/>
          </a:bodyPr>
          <a:lstStyle/>
          <a:p>
            <a:r>
              <a:rPr lang="ar-SA" sz="2000" b="1" u="sng" dirty="0" smtClean="0">
                <a:solidFill>
                  <a:srgbClr val="C00000"/>
                </a:solidFill>
                <a:effectLst>
                  <a:outerShdw blurRad="38100" dist="38100" dir="2700000" algn="tl">
                    <a:srgbClr val="000000">
                      <a:alpha val="43137"/>
                    </a:srgbClr>
                  </a:outerShdw>
                </a:effectLst>
              </a:rPr>
              <a:t> 1- 5طوب تكسية الواجهات</a:t>
            </a:r>
            <a:r>
              <a:rPr lang="ar-EG" sz="2000" b="1" u="sng" dirty="0" smtClean="0">
                <a:solidFill>
                  <a:srgbClr val="C00000"/>
                </a:solidFill>
                <a:effectLst>
                  <a:outerShdw blurRad="38100" dist="38100" dir="2700000" algn="tl">
                    <a:srgbClr val="000000">
                      <a:alpha val="43137"/>
                    </a:srgbClr>
                  </a:outerShdw>
                </a:effectLst>
              </a:rPr>
              <a:t>:</a:t>
            </a:r>
            <a:r>
              <a:rPr lang="ar-SA" sz="2000" b="1" u="sng" dirty="0" smtClean="0">
                <a:solidFill>
                  <a:srgbClr val="C00000"/>
                </a:solidFill>
                <a:effectLst>
                  <a:outerShdw blurRad="38100" dist="38100" dir="2700000" algn="tl">
                    <a:srgbClr val="000000">
                      <a:alpha val="43137"/>
                    </a:srgbClr>
                  </a:outerShdw>
                </a:effectLst>
              </a:rPr>
              <a:t> .</a:t>
            </a:r>
          </a:p>
        </p:txBody>
      </p:sp>
      <p:sp>
        <p:nvSpPr>
          <p:cNvPr id="16" name="Rectangle 15"/>
          <p:cNvSpPr/>
          <p:nvPr/>
        </p:nvSpPr>
        <p:spPr>
          <a:xfrm>
            <a:off x="10001200" y="6312768"/>
            <a:ext cx="2218877" cy="400110"/>
          </a:xfrm>
          <a:prstGeom prst="rect">
            <a:avLst/>
          </a:prstGeom>
        </p:spPr>
        <p:txBody>
          <a:bodyPr wrap="none">
            <a:spAutoFit/>
          </a:bodyPr>
          <a:lstStyle/>
          <a:p>
            <a:r>
              <a:rPr lang="ar-SA" sz="2000" b="1" u="sng" dirty="0" smtClean="0">
                <a:solidFill>
                  <a:srgbClr val="C00000"/>
                </a:solidFill>
                <a:effectLst>
                  <a:outerShdw blurRad="38100" dist="38100" dir="2700000" algn="tl">
                    <a:srgbClr val="000000">
                      <a:alpha val="43137"/>
                    </a:srgbClr>
                  </a:outerShdw>
                </a:effectLst>
              </a:rPr>
              <a:t>1- 6الطوب التيراكوتا</a:t>
            </a:r>
            <a:r>
              <a:rPr lang="ar-EG" sz="2000" b="1" u="sng" dirty="0" smtClean="0">
                <a:solidFill>
                  <a:srgbClr val="C00000"/>
                </a:solidFill>
                <a:effectLst>
                  <a:outerShdw blurRad="38100" dist="38100" dir="2700000" algn="tl">
                    <a:srgbClr val="000000">
                      <a:alpha val="43137"/>
                    </a:srgbClr>
                  </a:outerShdw>
                </a:effectLst>
              </a:rPr>
              <a:t>:</a:t>
            </a:r>
            <a:r>
              <a:rPr lang="ar-SA" sz="2000" b="1" u="sng" dirty="0" smtClean="0">
                <a:solidFill>
                  <a:srgbClr val="C00000"/>
                </a:solidFill>
                <a:effectLst>
                  <a:outerShdw blurRad="38100" dist="38100" dir="2700000" algn="tl">
                    <a:srgbClr val="000000">
                      <a:alpha val="43137"/>
                    </a:srgbClr>
                  </a:outerShdw>
                </a:effectLst>
              </a:rPr>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XPPRESP3\Desktop\asaad\ToOoOoB\data\تمانى\تمانى\ttttt\New Folder\tbric7lres.jpg"/>
          <p:cNvPicPr>
            <a:picLocks noChangeAspect="1" noChangeArrowheads="1"/>
          </p:cNvPicPr>
          <p:nvPr/>
        </p:nvPicPr>
        <p:blipFill>
          <a:blip r:embed="rId2" cstate="print"/>
          <a:srcRect/>
          <a:stretch>
            <a:fillRect/>
          </a:stretch>
        </p:blipFill>
        <p:spPr bwMode="auto">
          <a:xfrm>
            <a:off x="1000200" y="1128192"/>
            <a:ext cx="2590800" cy="32787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a:off x="3808512" y="840160"/>
            <a:ext cx="8658944" cy="3416320"/>
          </a:xfrm>
          <a:prstGeom prst="rect">
            <a:avLst/>
          </a:prstGeom>
          <a:noFill/>
        </p:spPr>
        <p:txBody>
          <a:bodyPr wrap="square" rtlCol="0">
            <a:spAutoFit/>
          </a:bodyPr>
          <a:lstStyle/>
          <a:p>
            <a:pPr algn="r"/>
            <a:r>
              <a:rPr lang="ar-SA" sz="1800" b="1" dirty="0" smtClean="0"/>
              <a:t>وهو طوب مفرغ بعيون دائرية حيث يصنع من مادة طفلية تستخرج من مناطق كثيرة في مصر كمثل مناطق غرب السويس ومنطقة بلبيس والعباسية بالشرقية أو قرب حلوان والفيوم حيث تطحن هذه الطفله ويضاف عليها مادة كيميائية خاصة وتعجن ثم تشكل القوالب آليا وتحرق في أفران خاصة تحت درجات عالية في المصانع المجهزة لذلك.</a:t>
            </a:r>
            <a:br>
              <a:rPr lang="ar-SA" sz="1800" b="1" dirty="0" smtClean="0"/>
            </a:br>
            <a:r>
              <a:rPr lang="ar-SA" sz="1800" b="1" dirty="0" smtClean="0"/>
              <a:t>علماً بأن تكاليف انشاء وتجهيز هذا النوع من المصانع عالي التكلفة بالمقارنة لبعض مصانع الطوب الأخري كما أن أنتاجه قد يصل إلي 60 مليون طوبة سنوياً. وينتج هذا الطوب بالمقاسات الآتية:</a:t>
            </a:r>
            <a:br>
              <a:rPr lang="ar-SA" sz="1800" b="1" dirty="0" smtClean="0"/>
            </a:br>
            <a:r>
              <a:rPr lang="ar-SA" sz="1800" b="1" dirty="0" smtClean="0"/>
              <a:t>25 </a:t>
            </a:r>
            <a:r>
              <a:rPr lang="en-US" sz="1800" b="1" dirty="0" smtClean="0"/>
              <a:t>x12 x5</a:t>
            </a:r>
            <a:r>
              <a:rPr lang="ar-SA" sz="1800" b="1" dirty="0" smtClean="0"/>
              <a:t>و6 سم</a:t>
            </a:r>
            <a:br>
              <a:rPr lang="ar-SA" sz="1800" b="1" dirty="0" smtClean="0"/>
            </a:br>
            <a:r>
              <a:rPr lang="ar-SA" sz="1800" b="1" dirty="0" smtClean="0"/>
              <a:t>25 </a:t>
            </a:r>
            <a:r>
              <a:rPr lang="en-US" sz="1800" b="1" dirty="0" smtClean="0"/>
              <a:t>x12 x10 </a:t>
            </a:r>
            <a:r>
              <a:rPr lang="ar-SA" sz="1800" b="1" dirty="0" smtClean="0"/>
              <a:t>سم</a:t>
            </a:r>
            <a:br>
              <a:rPr lang="ar-SA" sz="1800" b="1" dirty="0" smtClean="0"/>
            </a:br>
            <a:r>
              <a:rPr lang="ar-SA" sz="1800" b="1" dirty="0" smtClean="0"/>
              <a:t>20 </a:t>
            </a:r>
            <a:r>
              <a:rPr lang="en-US" sz="1800" b="1" dirty="0" smtClean="0"/>
              <a:t>x 10 x 5</a:t>
            </a:r>
            <a:r>
              <a:rPr lang="ar-SA" sz="1800" b="1" dirty="0" smtClean="0"/>
              <a:t>سم</a:t>
            </a:r>
            <a:br>
              <a:rPr lang="ar-SA" sz="1800" b="1" dirty="0" smtClean="0"/>
            </a:br>
            <a:r>
              <a:rPr lang="ar-SA" sz="1800" b="1" dirty="0" smtClean="0"/>
              <a:t>يستعمل هذا النوع من الطوب في بناء القواطيع والحوائط التي لا تتعرض لأي أحمال في المباني. ومن مساوئه عدم قبوله التنقيب بالمسمار</a:t>
            </a:r>
            <a:br>
              <a:rPr lang="ar-SA" sz="1800" b="1" dirty="0" smtClean="0"/>
            </a:br>
            <a:r>
              <a:rPr lang="ar-SA" sz="1800" b="1" dirty="0" smtClean="0"/>
              <a:t>وقد يكون هذا النوع من الطوب أحد البدائل للطوب الأحمر ضرب سفره في جمهورية مصر العربية وخصوصاً بعد ما أصدرت الحكومة المرية قانوناً بعدم تجريف الأراضي الزراعية حفاظاً علي خصوبة الأراضي الزراعية.</a:t>
            </a:r>
            <a:endParaRPr lang="en-US" sz="1800" dirty="0"/>
          </a:p>
        </p:txBody>
      </p:sp>
      <p:sp>
        <p:nvSpPr>
          <p:cNvPr id="7" name="Rectangle 6"/>
          <p:cNvSpPr/>
          <p:nvPr/>
        </p:nvSpPr>
        <p:spPr>
          <a:xfrm>
            <a:off x="10205748" y="408112"/>
            <a:ext cx="2068195" cy="400110"/>
          </a:xfrm>
          <a:prstGeom prst="rect">
            <a:avLst/>
          </a:prstGeom>
        </p:spPr>
        <p:txBody>
          <a:bodyPr wrap="none">
            <a:spAutoFit/>
          </a:bodyPr>
          <a:lstStyle/>
          <a:p>
            <a:r>
              <a:rPr lang="ar-SA" sz="2000" b="1" u="sng" dirty="0" smtClean="0">
                <a:solidFill>
                  <a:srgbClr val="C00000"/>
                </a:solidFill>
                <a:effectLst>
                  <a:outerShdw blurRad="38100" dist="38100" dir="2700000" algn="tl">
                    <a:srgbClr val="000000">
                      <a:alpha val="43137"/>
                    </a:srgbClr>
                  </a:outerShdw>
                </a:effectLst>
              </a:rPr>
              <a:t>1- 7</a:t>
            </a:r>
            <a:r>
              <a:rPr lang="ar-EG" sz="2000" b="1" u="sng" dirty="0" smtClean="0">
                <a:solidFill>
                  <a:srgbClr val="C00000"/>
                </a:solidFill>
                <a:effectLst>
                  <a:outerShdw blurRad="38100" dist="38100" dir="2700000" algn="tl">
                    <a:srgbClr val="000000">
                      <a:alpha val="43137"/>
                    </a:srgbClr>
                  </a:outerShdw>
                </a:effectLst>
              </a:rPr>
              <a:t>- </a:t>
            </a:r>
            <a:r>
              <a:rPr lang="ar-SA" sz="2000" b="1" u="sng" dirty="0" smtClean="0">
                <a:solidFill>
                  <a:srgbClr val="C00000"/>
                </a:solidFill>
                <a:effectLst>
                  <a:outerShdw blurRad="38100" dist="38100" dir="2700000" algn="tl">
                    <a:srgbClr val="000000">
                      <a:alpha val="43137"/>
                    </a:srgbClr>
                  </a:outerShdw>
                </a:effectLst>
              </a:rPr>
              <a:t>الطوب الطفلى</a:t>
            </a:r>
            <a:r>
              <a:rPr lang="en-US" sz="2000" b="1" u="sng" dirty="0" smtClean="0">
                <a:solidFill>
                  <a:srgbClr val="C00000"/>
                </a:solidFill>
                <a:effectLst>
                  <a:outerShdw blurRad="38100" dist="38100" dir="2700000" algn="tl">
                    <a:srgbClr val="000000">
                      <a:alpha val="43137"/>
                    </a:srgbClr>
                  </a:outerShdw>
                </a:effectLst>
              </a:rPr>
              <a:t>:</a:t>
            </a:r>
            <a:r>
              <a:rPr lang="ar-SA" sz="2000" b="1" u="sng" dirty="0" smtClean="0">
                <a:solidFill>
                  <a:srgbClr val="C00000"/>
                </a:solidFill>
                <a:effectLst>
                  <a:outerShdw blurRad="38100" dist="38100" dir="2700000" algn="tl">
                    <a:srgbClr val="000000">
                      <a:alpha val="43137"/>
                    </a:srgbClr>
                  </a:outerShdw>
                </a:effectLst>
              </a:rPr>
              <a:t>.</a:t>
            </a:r>
          </a:p>
        </p:txBody>
      </p:sp>
      <p:sp>
        <p:nvSpPr>
          <p:cNvPr id="10" name="TextBox 3"/>
          <p:cNvSpPr txBox="1">
            <a:spLocks noChangeArrowheads="1"/>
          </p:cNvSpPr>
          <p:nvPr/>
        </p:nvSpPr>
        <p:spPr bwMode="auto">
          <a:xfrm>
            <a:off x="5104656" y="5232648"/>
            <a:ext cx="7395715" cy="2308324"/>
          </a:xfrm>
          <a:prstGeom prst="rect">
            <a:avLst/>
          </a:prstGeom>
          <a:noFill/>
          <a:ln w="9525">
            <a:noFill/>
            <a:miter lim="800000"/>
            <a:headEnd/>
            <a:tailEnd/>
          </a:ln>
          <a:effectLst>
            <a:glow rad="101600">
              <a:schemeClr val="accent2">
                <a:satMod val="175000"/>
                <a:alpha val="40000"/>
              </a:schemeClr>
            </a:glow>
          </a:effectLst>
        </p:spPr>
        <p:txBody>
          <a:bodyPr wrap="square">
            <a:spAutoFit/>
          </a:bodyPr>
          <a:lstStyle/>
          <a:p>
            <a:pPr algn="r" rtl="1"/>
            <a:r>
              <a:rPr lang="ar-EG" sz="1800" b="1" dirty="0"/>
              <a:t>يسمي بطوب العصر الحديث وهو اخر ما وصل اليه الطوب في تطوره لكي يساير العماره الحديثة في مطالبها وينطبق علي ما فرضته من شروط وقيود قلما تتوفر في المواد الاخري من حيث اكتساب اكبر كمية ضوء وأشعه طبيعية وتوزيعها بالطرق والاتجاهات التي تتطلبها المنفعه  وفي نفس الوقت قد بلغ الحد الاعلي لمقاومة كل من العوامل الجوية  المؤثرة عليه كالحرارة والبروده والامطار وتأثير الرياح ثم عزل الصوت والضوضاء فجمع بذلك بين خواص الحوائط الصامتة والفتحات كما انه قد خطي خطوة كبيره في الاتجاه الذي كانت الفتحات تسير في طريقه حيث انها في كل طراز قد كبرت عن الطراز الذي سبقه تبعا لطرق الانشاء وزيادة مقاومة العزل حتي اعطاها الطوب الزجاجي الفرصه لكي تحل محل الحائط باكمله .</a:t>
            </a:r>
            <a:endParaRPr lang="en-US" sz="1800" b="1" dirty="0"/>
          </a:p>
        </p:txBody>
      </p:sp>
      <p:pic>
        <p:nvPicPr>
          <p:cNvPr id="12" name="Picture 6" descr="C:\Documents and Settings\scorpion\Desktop\XSX\ToOoOoB\sara\2- anwa3o\Economy Brick Range_files\GB_-_Vitra_1908-N_small.jpg"/>
          <p:cNvPicPr>
            <a:picLocks noChangeAspect="1" noChangeArrowheads="1"/>
          </p:cNvPicPr>
          <p:nvPr/>
        </p:nvPicPr>
        <p:blipFill>
          <a:blip r:embed="rId3" cstate="print"/>
          <a:srcRect/>
          <a:stretch>
            <a:fillRect/>
          </a:stretch>
        </p:blipFill>
        <p:spPr bwMode="auto">
          <a:xfrm>
            <a:off x="8201000" y="7680920"/>
            <a:ext cx="1584176" cy="16000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Picture 3"/>
          <p:cNvPicPr>
            <a:picLocks noChangeAspect="1" noChangeArrowheads="1"/>
          </p:cNvPicPr>
          <p:nvPr/>
        </p:nvPicPr>
        <p:blipFill>
          <a:blip r:embed="rId4" cstate="print"/>
          <a:srcRect/>
          <a:stretch>
            <a:fillRect/>
          </a:stretch>
        </p:blipFill>
        <p:spPr bwMode="auto">
          <a:xfrm>
            <a:off x="5968752" y="7680920"/>
            <a:ext cx="1585316" cy="15853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6" name="TextBox 15"/>
          <p:cNvSpPr txBox="1"/>
          <p:nvPr/>
        </p:nvSpPr>
        <p:spPr>
          <a:xfrm>
            <a:off x="6904856" y="4296544"/>
            <a:ext cx="5464696" cy="461665"/>
          </a:xfrm>
          <a:prstGeom prst="rect">
            <a:avLst/>
          </a:prstGeom>
          <a:noFill/>
        </p:spPr>
        <p:txBody>
          <a:bodyPr wrap="square" rtlCol="1">
            <a:spAutoFit/>
          </a:bodyPr>
          <a:lstStyle/>
          <a:p>
            <a:r>
              <a:rPr lang="ar-EG" sz="2400" b="1" u="sng" dirty="0" smtClean="0">
                <a:solidFill>
                  <a:srgbClr val="C00000"/>
                </a:solidFill>
                <a:effectLst>
                  <a:outerShdw blurRad="38100" dist="38100" dir="2700000" algn="tl">
                    <a:srgbClr val="000000">
                      <a:alpha val="43137"/>
                    </a:srgbClr>
                  </a:outerShdw>
                </a:effectLst>
              </a:rPr>
              <a:t>ثانيا:الطوب المصنوع من مواد أخرى :.</a:t>
            </a:r>
            <a:endParaRPr lang="ar-EG" sz="2400" b="1" u="sng" dirty="0">
              <a:solidFill>
                <a:srgbClr val="C00000"/>
              </a:solidFill>
              <a:effectLst>
                <a:outerShdw blurRad="38100" dist="38100" dir="2700000" algn="tl">
                  <a:srgbClr val="000000">
                    <a:alpha val="43137"/>
                  </a:srgbClr>
                </a:outerShdw>
              </a:effectLst>
            </a:endParaRPr>
          </a:p>
        </p:txBody>
      </p:sp>
      <p:sp>
        <p:nvSpPr>
          <p:cNvPr id="17" name="Rectangle 16"/>
          <p:cNvSpPr/>
          <p:nvPr/>
        </p:nvSpPr>
        <p:spPr>
          <a:xfrm>
            <a:off x="10271344" y="4800600"/>
            <a:ext cx="2004075" cy="400110"/>
          </a:xfrm>
          <a:prstGeom prst="rect">
            <a:avLst/>
          </a:prstGeom>
        </p:spPr>
        <p:txBody>
          <a:bodyPr wrap="none">
            <a:spAutoFit/>
          </a:bodyPr>
          <a:lstStyle/>
          <a:p>
            <a:r>
              <a:rPr lang="ar-EG" sz="2000" b="1" u="sng" dirty="0" smtClean="0">
                <a:solidFill>
                  <a:srgbClr val="C00000"/>
                </a:solidFill>
                <a:effectLst>
                  <a:outerShdw blurRad="38100" dist="38100" dir="2700000" algn="tl">
                    <a:srgbClr val="000000">
                      <a:alpha val="43137"/>
                    </a:srgbClr>
                  </a:outerShdw>
                </a:effectLst>
              </a:rPr>
              <a:t>2-1</a:t>
            </a:r>
            <a:r>
              <a:rPr lang="ar-SA" sz="2000" b="1" u="sng" dirty="0" smtClean="0">
                <a:solidFill>
                  <a:srgbClr val="C00000"/>
                </a:solidFill>
                <a:effectLst>
                  <a:outerShdw blurRad="38100" dist="38100" dir="2700000" algn="tl">
                    <a:srgbClr val="000000">
                      <a:alpha val="43137"/>
                    </a:srgbClr>
                  </a:outerShdw>
                </a:effectLst>
              </a:rPr>
              <a:t>الطوب ال</a:t>
            </a:r>
            <a:r>
              <a:rPr lang="ar-EG" sz="2000" b="1" u="sng" dirty="0" smtClean="0">
                <a:solidFill>
                  <a:srgbClr val="C00000"/>
                </a:solidFill>
                <a:effectLst>
                  <a:outerShdw blurRad="38100" dist="38100" dir="2700000" algn="tl">
                    <a:srgbClr val="000000">
                      <a:alpha val="43137"/>
                    </a:srgbClr>
                  </a:outerShdw>
                </a:effectLst>
              </a:rPr>
              <a:t>زجاجى</a:t>
            </a:r>
            <a:r>
              <a:rPr lang="en-US" sz="2000" b="1" u="sng" dirty="0" smtClean="0">
                <a:solidFill>
                  <a:srgbClr val="C00000"/>
                </a:solidFill>
                <a:effectLst>
                  <a:outerShdw blurRad="38100" dist="38100" dir="2700000" algn="tl">
                    <a:srgbClr val="000000">
                      <a:alpha val="43137"/>
                    </a:srgbClr>
                  </a:outerShdw>
                </a:effectLst>
              </a:rPr>
              <a:t>:</a:t>
            </a:r>
            <a:r>
              <a:rPr lang="ar-SA" sz="2000" b="1" u="sng" dirty="0" smtClean="0">
                <a:solidFill>
                  <a:srgbClr val="C00000"/>
                </a:solidFill>
                <a:effectLst>
                  <a:outerShdw blurRad="38100" dist="38100" dir="2700000" algn="tl">
                    <a:srgbClr val="000000">
                      <a:alpha val="43137"/>
                    </a:srgbClr>
                  </a:outerShdw>
                </a:effectLst>
              </a:rPr>
              <a:t>.</a:t>
            </a:r>
          </a:p>
        </p:txBody>
      </p:sp>
      <p:pic>
        <p:nvPicPr>
          <p:cNvPr id="20482" name="Picture 2" descr="http://t0.gstatic.com/images?q=tbn:ANd9GcTfcUnNijwplUBziC3IL2e0fl0tjEGoVKA1JH_iwPzP5cO5W0tMPhYkLM_a"/>
          <p:cNvPicPr>
            <a:picLocks noChangeAspect="1" noChangeArrowheads="1"/>
          </p:cNvPicPr>
          <p:nvPr/>
        </p:nvPicPr>
        <p:blipFill>
          <a:blip r:embed="rId5" cstate="print"/>
          <a:srcRect/>
          <a:stretch>
            <a:fillRect/>
          </a:stretch>
        </p:blipFill>
        <p:spPr bwMode="auto">
          <a:xfrm>
            <a:off x="856184" y="5088632"/>
            <a:ext cx="3602415" cy="2692127"/>
          </a:xfrm>
          <a:prstGeom prst="rect">
            <a:avLst/>
          </a:prstGeom>
          <a:noFill/>
          <a:ln w="38100">
            <a:solidFill>
              <a:srgbClr val="000000"/>
            </a:solid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5"/>
          <p:cNvSpPr txBox="1">
            <a:spLocks noChangeArrowheads="1"/>
          </p:cNvSpPr>
          <p:nvPr/>
        </p:nvSpPr>
        <p:spPr bwMode="auto">
          <a:xfrm>
            <a:off x="1792288" y="336104"/>
            <a:ext cx="10629824" cy="646331"/>
          </a:xfrm>
          <a:prstGeom prst="rect">
            <a:avLst/>
          </a:prstGeom>
          <a:noFill/>
          <a:ln w="9525">
            <a:noFill/>
            <a:miter lim="800000"/>
            <a:headEnd/>
            <a:tailEnd/>
          </a:ln>
          <a:effectLst>
            <a:glow rad="101600">
              <a:schemeClr val="accent2">
                <a:satMod val="175000"/>
                <a:alpha val="40000"/>
              </a:schemeClr>
            </a:glow>
          </a:effectLst>
        </p:spPr>
        <p:txBody>
          <a:bodyPr wrap="square">
            <a:spAutoFit/>
          </a:bodyPr>
          <a:lstStyle/>
          <a:p>
            <a:pPr algn="r" rtl="1"/>
            <a:r>
              <a:rPr lang="ar-EG" sz="1800" b="1" dirty="0">
                <a:latin typeface="Calibri" pitchFamily="34" charset="0"/>
              </a:rPr>
              <a:t>والطوب الزجاجي عبارة عن قوالب زجاجية مزدوجه او مفرغة يختلف سمك زجاجها وابعادها وطريقة معامله أسطحها تبعا لانواعها المختلفة ومواضع استعمالها واتجاه الضوء الساقط عليها وطريقة توزيعه المطلوب بواسطتها ثم مقاومتها للعوامل المؤثرة عليها</a:t>
            </a:r>
          </a:p>
        </p:txBody>
      </p:sp>
      <p:pic>
        <p:nvPicPr>
          <p:cNvPr id="5" name="Picture 4" descr="http://www.hayah.cc/forum/imgcache/63579.png"/>
          <p:cNvPicPr>
            <a:picLocks noChangeAspect="1" noChangeArrowheads="1"/>
          </p:cNvPicPr>
          <p:nvPr/>
        </p:nvPicPr>
        <p:blipFill>
          <a:blip r:embed="rId2" cstate="print"/>
          <a:srcRect/>
          <a:stretch>
            <a:fillRect/>
          </a:stretch>
        </p:blipFill>
        <p:spPr bwMode="auto">
          <a:xfrm>
            <a:off x="7120880" y="1344216"/>
            <a:ext cx="3231503" cy="2644600"/>
          </a:xfrm>
          <a:prstGeom prst="rect">
            <a:avLst/>
          </a:prstGeom>
          <a:noFill/>
          <a:ln w="38100">
            <a:solidFill>
              <a:srgbClr val="000000"/>
            </a:solidFill>
          </a:ln>
        </p:spPr>
      </p:pic>
      <p:pic>
        <p:nvPicPr>
          <p:cNvPr id="7" name="Picture 19"/>
          <p:cNvPicPr>
            <a:picLocks noChangeAspect="1" noChangeArrowheads="1"/>
          </p:cNvPicPr>
          <p:nvPr/>
        </p:nvPicPr>
        <p:blipFill>
          <a:blip r:embed="rId3" cstate="print"/>
          <a:srcRect l="52348" t="20339"/>
          <a:stretch>
            <a:fillRect/>
          </a:stretch>
        </p:blipFill>
        <p:spPr bwMode="auto">
          <a:xfrm>
            <a:off x="2008312" y="1560240"/>
            <a:ext cx="4800843" cy="22951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8"/>
          <p:cNvSpPr txBox="1">
            <a:spLocks noChangeArrowheads="1"/>
          </p:cNvSpPr>
          <p:nvPr/>
        </p:nvSpPr>
        <p:spPr bwMode="auto">
          <a:xfrm>
            <a:off x="8551703" y="4008512"/>
            <a:ext cx="4249897" cy="400110"/>
          </a:xfrm>
          <a:prstGeom prst="rect">
            <a:avLst/>
          </a:prstGeom>
          <a:noFill/>
          <a:ln w="9525">
            <a:noFill/>
            <a:miter lim="800000"/>
            <a:headEnd/>
            <a:tailEnd/>
          </a:ln>
          <a:effectLst>
            <a:glow rad="101600">
              <a:schemeClr val="accent2">
                <a:satMod val="175000"/>
                <a:alpha val="40000"/>
              </a:schemeClr>
            </a:glow>
          </a:effectLst>
        </p:spPr>
        <p:txBody>
          <a:bodyPr wrap="square">
            <a:spAutoFit/>
          </a:bodyPr>
          <a:lstStyle/>
          <a:p>
            <a:pPr algn="r" rtl="1"/>
            <a:r>
              <a:rPr lang="ar-EG" sz="2000" b="1" u="sng" dirty="0" smtClean="0">
                <a:solidFill>
                  <a:srgbClr val="C00000"/>
                </a:solidFill>
                <a:latin typeface="Arial" pitchFamily="34" charset="0"/>
                <a:cs typeface="Arial" pitchFamily="34" charset="0"/>
              </a:rPr>
              <a:t>*</a:t>
            </a:r>
            <a:r>
              <a:rPr lang="ar-SA" sz="2000" b="1" u="sng" dirty="0" smtClean="0">
                <a:solidFill>
                  <a:srgbClr val="C00000"/>
                </a:solidFill>
                <a:latin typeface="Arial" pitchFamily="34" charset="0"/>
                <a:cs typeface="Arial" pitchFamily="34" charset="0"/>
              </a:rPr>
              <a:t>كيفية</a:t>
            </a:r>
            <a:r>
              <a:rPr lang="ar-EG" sz="2000" b="1" u="sng" dirty="0" smtClean="0">
                <a:solidFill>
                  <a:srgbClr val="C00000"/>
                </a:solidFill>
                <a:latin typeface="Arial" pitchFamily="34" charset="0"/>
                <a:cs typeface="Arial" pitchFamily="34" charset="0"/>
              </a:rPr>
              <a:t> </a:t>
            </a:r>
            <a:r>
              <a:rPr lang="ar-EG" sz="2000" b="1" u="sng" dirty="0">
                <a:solidFill>
                  <a:srgbClr val="C00000"/>
                </a:solidFill>
                <a:latin typeface="Arial" pitchFamily="34" charset="0"/>
                <a:cs typeface="Arial" pitchFamily="34" charset="0"/>
              </a:rPr>
              <a:t>تصنيع الطوب </a:t>
            </a:r>
            <a:r>
              <a:rPr lang="ar-EG" sz="2000" b="1" u="sng" dirty="0" smtClean="0">
                <a:solidFill>
                  <a:srgbClr val="C00000"/>
                </a:solidFill>
                <a:latin typeface="Arial" pitchFamily="34" charset="0"/>
                <a:cs typeface="Arial" pitchFamily="34" charset="0"/>
              </a:rPr>
              <a:t>الزجاجي:.</a:t>
            </a:r>
            <a:r>
              <a:rPr lang="ar-SA" sz="2000" b="1" u="sng" dirty="0" smtClean="0">
                <a:solidFill>
                  <a:srgbClr val="C00000"/>
                </a:solidFill>
                <a:latin typeface="Arial" pitchFamily="34" charset="0"/>
                <a:cs typeface="Arial" pitchFamily="34" charset="0"/>
              </a:rPr>
              <a:t> </a:t>
            </a:r>
            <a:endParaRPr lang="ar-SA" sz="2000" b="1" u="sng" dirty="0">
              <a:solidFill>
                <a:srgbClr val="C00000"/>
              </a:solidFill>
              <a:latin typeface="Arial" pitchFamily="34" charset="0"/>
              <a:cs typeface="Arial" pitchFamily="34" charset="0"/>
            </a:endParaRPr>
          </a:p>
        </p:txBody>
      </p:sp>
      <p:sp>
        <p:nvSpPr>
          <p:cNvPr id="9" name="TextBox 9"/>
          <p:cNvSpPr txBox="1">
            <a:spLocks noChangeArrowheads="1"/>
          </p:cNvSpPr>
          <p:nvPr/>
        </p:nvSpPr>
        <p:spPr bwMode="auto">
          <a:xfrm>
            <a:off x="4960640" y="4512568"/>
            <a:ext cx="7444942" cy="1200329"/>
          </a:xfrm>
          <a:prstGeom prst="rect">
            <a:avLst/>
          </a:prstGeom>
          <a:noFill/>
          <a:ln w="9525">
            <a:noFill/>
            <a:miter lim="800000"/>
            <a:headEnd/>
            <a:tailEnd/>
          </a:ln>
          <a:effectLst>
            <a:glow rad="101600">
              <a:schemeClr val="accent2">
                <a:satMod val="175000"/>
                <a:alpha val="40000"/>
              </a:schemeClr>
            </a:glow>
          </a:effectLst>
        </p:spPr>
        <p:txBody>
          <a:bodyPr wrap="square">
            <a:spAutoFit/>
          </a:bodyPr>
          <a:lstStyle/>
          <a:p>
            <a:pPr rtl="1"/>
            <a:r>
              <a:rPr lang="ar-EG" sz="1800" b="1" dirty="0"/>
              <a:t>ي</a:t>
            </a:r>
            <a:r>
              <a:rPr lang="ar-EG" sz="1800" b="1" dirty="0" smtClean="0"/>
              <a:t>صنع </a:t>
            </a:r>
            <a:r>
              <a:rPr lang="ar-EG" sz="1800" b="1" dirty="0"/>
              <a:t>من نصفين متلاصقين تحت ضغط وحرارة مرتفعين ويعمل كل نصف من زجاج عديم اللون ونقى ومفرغ من الهواء جزئيا وتكون أحرفة منتظمة قائمة الزوايا والأسطح الجانبية مقعرة لتكوين تعشيق</a:t>
            </a:r>
            <a:r>
              <a:rPr lang="ar-SA" sz="1800" b="1" dirty="0"/>
              <a:t>ه</a:t>
            </a:r>
            <a:r>
              <a:rPr lang="ar-EG" sz="1800" b="1" dirty="0"/>
              <a:t> بين البلوكات وتتراوح مقاساتها بين 20×20×10 و 15×15×10 </a:t>
            </a:r>
            <a:endParaRPr lang="ar-SA" sz="1800" b="1" dirty="0"/>
          </a:p>
          <a:p>
            <a:pPr rtl="1"/>
            <a:r>
              <a:rPr lang="ar-EG" sz="1800" b="1" dirty="0"/>
              <a:t>وتستعمل البلوكات الزجاجية في القوا طيع الداخلية وواجهات المباني والمكاتب والمستشفيات ...</a:t>
            </a:r>
            <a:endParaRPr lang="ar-SA" sz="1800" b="1" dirty="0"/>
          </a:p>
        </p:txBody>
      </p:sp>
      <p:pic>
        <p:nvPicPr>
          <p:cNvPr id="10" name="Picture 3"/>
          <p:cNvPicPr>
            <a:picLocks noChangeAspect="1" noChangeArrowheads="1"/>
          </p:cNvPicPr>
          <p:nvPr/>
        </p:nvPicPr>
        <p:blipFill>
          <a:blip r:embed="rId4" cstate="print"/>
          <a:srcRect/>
          <a:stretch>
            <a:fillRect/>
          </a:stretch>
        </p:blipFill>
        <p:spPr bwMode="auto">
          <a:xfrm>
            <a:off x="7552928" y="5880720"/>
            <a:ext cx="2437295" cy="298825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2530" name="Picture 2" descr="http://img.diytrade.com/cdimg/896525/9856883/0/1248570177/hollow_glass_brick.jpg"/>
          <p:cNvPicPr>
            <a:picLocks noChangeAspect="1" noChangeArrowheads="1"/>
          </p:cNvPicPr>
          <p:nvPr/>
        </p:nvPicPr>
        <p:blipFill>
          <a:blip r:embed="rId5" cstate="print"/>
          <a:srcRect/>
          <a:stretch>
            <a:fillRect/>
          </a:stretch>
        </p:blipFill>
        <p:spPr bwMode="auto">
          <a:xfrm>
            <a:off x="2008312" y="4368552"/>
            <a:ext cx="2592288" cy="3792148"/>
          </a:xfrm>
          <a:prstGeom prst="rect">
            <a:avLst/>
          </a:prstGeom>
          <a:noFill/>
          <a:ln w="38100">
            <a:solidFill>
              <a:srgbClr val="000000"/>
            </a:solidFill>
          </a:ln>
        </p:spPr>
      </p:pic>
      <p:sp>
        <p:nvSpPr>
          <p:cNvPr id="12" name="Rectangle 11"/>
          <p:cNvSpPr/>
          <p:nvPr/>
        </p:nvSpPr>
        <p:spPr>
          <a:xfrm>
            <a:off x="1864296" y="8401000"/>
            <a:ext cx="2901756" cy="369332"/>
          </a:xfrm>
          <a:prstGeom prst="rect">
            <a:avLst/>
          </a:prstGeom>
        </p:spPr>
        <p:txBody>
          <a:bodyPr wrap="none">
            <a:spAutoFit/>
          </a:bodyPr>
          <a:lstStyle/>
          <a:p>
            <a:r>
              <a:rPr lang="ar-EG" sz="1800" b="1" dirty="0" smtClean="0"/>
              <a:t>استخدام الزجاج فى القواطيع الداخلية</a:t>
            </a:r>
            <a:endParaRPr lang="ar-EG" sz="18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512</TotalTime>
  <Words>4867</Words>
  <Application>Microsoft Office PowerPoint</Application>
  <PresentationFormat>A3 Paper (297x420 mm)</PresentationFormat>
  <Paragraphs>421</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4- قوة القص: في بعض الأحيان تتطلب المواصفات ان تقاوم الحجارة قوة القص و خاصة عندما يستعمل في مناطق تتعرض للقص و يستعمل تعبير معامل التمزق للدلالة علة مقاومة الحجر للقص و يتراوح معامل التمزق حسب المواصفة ASTMC97 للأصناف أ , ب , ج ( 6.9 ,5.2 , 3.4 على التوالي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fff</dc:creator>
  <cp:lastModifiedBy>fff</cp:lastModifiedBy>
  <cp:revision>80</cp:revision>
  <dcterms:created xsi:type="dcterms:W3CDTF">2012-05-01T10:26:55Z</dcterms:created>
  <dcterms:modified xsi:type="dcterms:W3CDTF">2012-05-01T20:35:47Z</dcterms:modified>
</cp:coreProperties>
</file>