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8" r:id="rId4"/>
    <p:sldId id="258" r:id="rId5"/>
    <p:sldId id="260" r:id="rId6"/>
    <p:sldId id="262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08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70" d="100"/>
          <a:sy n="70" d="100"/>
        </p:scale>
        <p:origin x="138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1608CE"/>
            </a:gs>
            <a:gs pos="83000">
              <a:srgbClr val="1B638C"/>
            </a:gs>
            <a:gs pos="0">
              <a:schemeClr val="bg2">
                <a:tint val="80000"/>
                <a:satMod val="400000"/>
              </a:schemeClr>
            </a:gs>
            <a:gs pos="72000">
              <a:srgbClr val="1A5794"/>
            </a:gs>
            <a:gs pos="96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607144-132F-4364-93F7-6640D0C9F763}" type="datetimeFigureOut">
              <a:rPr lang="en-US" smtClean="0"/>
              <a:pPr/>
              <a:t>3/29/2013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5EB208E-5ED7-43CD-AC32-B2A6F15982D7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591" y="559101"/>
            <a:ext cx="7848600" cy="22467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endParaRPr lang="en-US" sz="3200" dirty="0" smtClean="0">
              <a:latin typeface="Adobe Garamond Pro Bold" pitchFamily="18" charset="0"/>
            </a:endParaRPr>
          </a:p>
          <a:p>
            <a:pPr algn="ctr"/>
            <a:r>
              <a:rPr lang="en-US" sz="3600" b="1" dirty="0">
                <a:ln w="0"/>
                <a:solidFill>
                  <a:srgbClr val="FFC000"/>
                </a:solidFill>
                <a:latin typeface="Adobe Garamond Pro Bold" pitchFamily="18" charset="0"/>
                <a:cs typeface="Times New Roman" pitchFamily="18" charset="0"/>
              </a:rPr>
              <a:t>Course</a:t>
            </a:r>
          </a:p>
          <a:p>
            <a:pPr algn="ctr"/>
            <a:r>
              <a:rPr lang="en-US" sz="3600" b="1" dirty="0">
                <a:ln w="0"/>
                <a:solidFill>
                  <a:srgbClr val="FFC000"/>
                </a:solidFill>
                <a:latin typeface="Adobe Garamond Pro Bold" pitchFamily="18" charset="0"/>
                <a:cs typeface="Times New Roman" pitchFamily="18" charset="0"/>
              </a:rPr>
              <a:t>Structure Shop Drawing </a:t>
            </a:r>
          </a:p>
          <a:p>
            <a:pPr algn="ctr"/>
            <a:r>
              <a:rPr lang="en-US" sz="3600" b="1" dirty="0">
                <a:ln w="0"/>
                <a:solidFill>
                  <a:srgbClr val="FFC000"/>
                </a:solidFill>
                <a:latin typeface="Adobe Garamond Pro Bold" pitchFamily="18" charset="0"/>
                <a:cs typeface="Times New Roman" pitchFamily="18" charset="0"/>
              </a:rPr>
              <a:t>ACI Detailing Code</a:t>
            </a:r>
          </a:p>
        </p:txBody>
      </p:sp>
      <p:sp>
        <p:nvSpPr>
          <p:cNvPr id="5" name="Rectangle 4"/>
          <p:cNvSpPr/>
          <p:nvPr/>
        </p:nvSpPr>
        <p:spPr>
          <a:xfrm>
            <a:off x="1475656" y="3406178"/>
            <a:ext cx="4800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Instructor</a:t>
            </a:r>
          </a:p>
          <a:p>
            <a:pPr algn="ctr"/>
            <a:r>
              <a:rPr lang="en-US" sz="2800" dirty="0">
                <a:latin typeface="Monotype Corsiva" pitchFamily="66" charset="0"/>
              </a:rPr>
              <a:t>Eng/ Sabry Al Raghy</a:t>
            </a:r>
          </a:p>
          <a:p>
            <a:pPr algn="ctr"/>
            <a:r>
              <a:rPr lang="en-US" sz="2800" dirty="0" smtClean="0">
                <a:latin typeface="Monotype Corsiva" pitchFamily="66" charset="0"/>
              </a:rPr>
              <a:t>salraghy@hotmail.com</a:t>
            </a:r>
            <a:endParaRPr lang="en-US" sz="2800" dirty="0">
              <a:latin typeface="Monotype Corsiva" pitchFamily="6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63" y="6175783"/>
            <a:ext cx="3943337" cy="6701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00" y="1182244"/>
            <a:ext cx="958490" cy="44069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175783"/>
            <a:ext cx="4716015" cy="65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347247"/>
            <a:ext cx="8648558" cy="4738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مراجعة تصميم العناصر الانشائية للمشروع وفى حالة وجود شك فلابد للرجوع للمهندس المصمم ومناقشتة والتاكد من سلامة التصميم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مراجعة اماكن وصلات اسياخ الحديد واطوال التماسك والغطاء الخرسانى واماكن فواصل الصب او التمدد او الانكماش ان وجدت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100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مراجعة الملاحظات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العامة والتأكد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من وضوحها وانها مكتوبة بصيغة الالزام فى تنفيذها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720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187" y="1412776"/>
            <a:ext cx="7854696" cy="417646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sz="2800" b="1" u="sng" dirty="0" smtClean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OUT LINE OF COURSE : -</a:t>
            </a:r>
          </a:p>
          <a:p>
            <a:pPr algn="l"/>
            <a:endParaRPr lang="en-US" b="1" u="sng" dirty="0" smtClean="0">
              <a:solidFill>
                <a:srgbClr val="FF0000"/>
              </a:solidFill>
            </a:endParaRPr>
          </a:p>
          <a:p>
            <a:pPr algn="l"/>
            <a:r>
              <a:rPr lang="en-US" dirty="0" smtClean="0"/>
              <a:t>1- Introduction</a:t>
            </a:r>
          </a:p>
          <a:p>
            <a:pPr algn="l"/>
            <a:r>
              <a:rPr lang="en-US" dirty="0" smtClean="0"/>
              <a:t>2- Shop drawing of foundation (Raft + Isolated footing  + Column section)</a:t>
            </a:r>
          </a:p>
          <a:p>
            <a:pPr algn="l"/>
            <a:r>
              <a:rPr lang="en-US" dirty="0" smtClean="0"/>
              <a:t>3-Preparing formwork for slab(Dimension &amp; Levels in detail)</a:t>
            </a:r>
          </a:p>
          <a:p>
            <a:pPr algn="l"/>
            <a:r>
              <a:rPr lang="en-US" dirty="0" smtClean="0"/>
              <a:t>4-Preparing slab framing (Levels &amp; Concrete dimensions and Sections )</a:t>
            </a:r>
          </a:p>
          <a:p>
            <a:pPr algn="l"/>
            <a:r>
              <a:rPr lang="en-US" dirty="0" smtClean="0"/>
              <a:t>5- Shop drawing of beams(Simple beam &amp; Tow span beam and Continuous beam)</a:t>
            </a:r>
          </a:p>
          <a:p>
            <a:pPr algn="l"/>
            <a:r>
              <a:rPr lang="en-US" dirty="0" smtClean="0"/>
              <a:t>6-  Shop drawing of Slabs(Hollow block and Solid slab)</a:t>
            </a:r>
          </a:p>
          <a:p>
            <a:pPr algn="l"/>
            <a:r>
              <a:rPr lang="en-US" dirty="0" smtClean="0"/>
              <a:t>7- Shop drawing of Stairs</a:t>
            </a:r>
            <a:endParaRPr lang="ar-SA" dirty="0"/>
          </a:p>
        </p:txBody>
      </p:sp>
      <p:sp>
        <p:nvSpPr>
          <p:cNvPr id="2" name="Rectangle 1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62700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" y="2073078"/>
            <a:ext cx="7854696" cy="4176464"/>
          </a:xfrm>
        </p:spPr>
        <p:txBody>
          <a:bodyPr>
            <a:normAutofit fontScale="92500"/>
          </a:bodyPr>
          <a:lstStyle/>
          <a:p>
            <a:pPr rtl="1"/>
            <a:r>
              <a:rPr lang="ar-SA" sz="3200" b="1" u="sng" dirty="0" smtClean="0">
                <a:solidFill>
                  <a:srgbClr val="FFFF00"/>
                </a:solidFill>
              </a:rPr>
              <a:t>ملاحظات عامة:-</a:t>
            </a:r>
            <a:endParaRPr lang="en-US" sz="3200" b="1" u="sng" dirty="0" smtClean="0">
              <a:solidFill>
                <a:srgbClr val="FFFF00"/>
              </a:solidFill>
            </a:endParaRPr>
          </a:p>
          <a:p>
            <a:pPr marL="457200" indent="-457200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dirty="0" smtClean="0"/>
              <a:t>يفضل </a:t>
            </a:r>
            <a:r>
              <a:rPr lang="ar-SA" dirty="0"/>
              <a:t>ان تكون مقاسات اللوحات </a:t>
            </a:r>
            <a:r>
              <a:rPr lang="ar-SA" dirty="0" smtClean="0"/>
              <a:t>(موحدة) </a:t>
            </a:r>
            <a:r>
              <a:rPr lang="ar-SA" dirty="0"/>
              <a:t>فى المشروع الواحد وغالبا </a:t>
            </a:r>
            <a:r>
              <a:rPr lang="ar-SA" dirty="0" smtClean="0"/>
              <a:t>ما يكون </a:t>
            </a:r>
            <a:r>
              <a:rPr lang="ar-SA" dirty="0" smtClean="0"/>
              <a:t>المقاس </a:t>
            </a:r>
            <a:r>
              <a:rPr lang="ar-SA" dirty="0"/>
              <a:t>المستخدم هو(</a:t>
            </a:r>
            <a:r>
              <a:rPr lang="en-US" dirty="0"/>
              <a:t>A0</a:t>
            </a:r>
            <a:r>
              <a:rPr lang="ar-SA" dirty="0"/>
              <a:t>) الا فى حالات خاصة</a:t>
            </a:r>
            <a:endParaRPr lang="en-US" dirty="0"/>
          </a:p>
          <a:p>
            <a:pPr marL="457200" indent="-457200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dirty="0" smtClean="0"/>
              <a:t>لابد من ترقيم اللوحات طبقا لنوعها (معمارى _انشائى _كهرباء _ ميكانيكا) برقم كود خاص بها </a:t>
            </a:r>
            <a:r>
              <a:rPr lang="ar-SA" dirty="0" smtClean="0"/>
              <a:t>مثال (</a:t>
            </a:r>
            <a:r>
              <a:rPr lang="en-US" dirty="0" smtClean="0"/>
              <a:t>ALA-HO-SH-S-05</a:t>
            </a:r>
            <a:r>
              <a:rPr lang="ar-SA" dirty="0" smtClean="0"/>
              <a:t>) وذلك اختصار التالي </a:t>
            </a:r>
            <a:r>
              <a:rPr lang="en-US" dirty="0" smtClean="0">
                <a:solidFill>
                  <a:srgbClr val="FFFF00"/>
                </a:solidFill>
              </a:rPr>
              <a:t>AL </a:t>
            </a:r>
            <a:r>
              <a:rPr lang="en-US" dirty="0" err="1" smtClean="0">
                <a:solidFill>
                  <a:srgbClr val="FFFF00"/>
                </a:solidFill>
              </a:rPr>
              <a:t>Amal</a:t>
            </a:r>
            <a:r>
              <a:rPr lang="en-US" dirty="0" smtClean="0">
                <a:solidFill>
                  <a:srgbClr val="FFFF00"/>
                </a:solidFill>
              </a:rPr>
              <a:t> Hospital Shop Drawing Structure-05</a:t>
            </a:r>
            <a:endParaRPr lang="en-US" dirty="0" smtClean="0">
              <a:solidFill>
                <a:srgbClr val="FFFF00"/>
              </a:solidFill>
            </a:endParaRPr>
          </a:p>
          <a:p>
            <a:pPr marL="457200" indent="-457200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dirty="0" smtClean="0"/>
              <a:t>لابد ان تكون خطوط الرسم والكتابة واضحة ويفضل عمل مسقط افقى استرشادى (</a:t>
            </a:r>
            <a:r>
              <a:rPr lang="en-US" dirty="0" smtClean="0"/>
              <a:t>Key Plan</a:t>
            </a:r>
            <a:r>
              <a:rPr lang="ar-SA" dirty="0" smtClean="0"/>
              <a:t>) يوضع فى المكان المحدد للملاحظات ويهشر به الجزء من المشروع المبين تفاصيلة على هذا الرسم .</a:t>
            </a:r>
          </a:p>
          <a:p>
            <a:pPr marL="457200" indent="-457200" rtl="1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dirty="0" smtClean="0"/>
              <a:t>لابد من وضع اتجاه الشمال على اللوحات جميعا .</a:t>
            </a:r>
            <a:endParaRPr lang="en-US" dirty="0" smtClean="0"/>
          </a:p>
          <a:p>
            <a:endParaRPr lang="ar-SA" dirty="0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705931" y="1228110"/>
            <a:ext cx="309020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3567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1412776"/>
            <a:ext cx="813690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15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ar-SA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انواع الرسومات </a:t>
            </a:r>
            <a:r>
              <a:rPr lang="ar-SA" sz="28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:-</a:t>
            </a:r>
            <a:endParaRPr lang="ar-SA" sz="2800" b="1" u="sng" dirty="0" smtClean="0">
              <a:solidFill>
                <a:srgbClr val="FFFF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رسومات </a:t>
            </a: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الابعاد الخرسانية:-</a:t>
            </a:r>
            <a:r>
              <a:rPr lang="ar-SA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Concrete Dimension Drawings</a:t>
            </a:r>
            <a:endParaRPr lang="en-US" sz="1600" b="1" i="1" dirty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r" rtl="1">
              <a:lnSpc>
                <a:spcPct val="115000"/>
              </a:lnSpc>
              <a:spcAft>
                <a:spcPts val="0"/>
              </a:spcAft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وتحتوى على جميع البيانات المطلوبة لتحديد ابعاد العناصرالانشائية ويشمل المساقط والقطاعات الافقية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والرأسية والمناسيب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واماكن ومقاسات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الفتحات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رسومات </a:t>
            </a: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التسليح :-</a:t>
            </a:r>
            <a:r>
              <a:rPr lang="ar-SA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Reinforcement  Drawings</a:t>
            </a:r>
            <a:endParaRPr lang="en-US" sz="1600" b="1" i="1" dirty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algn="r" rtl="1">
              <a:lnSpc>
                <a:spcPct val="115000"/>
              </a:lnSpc>
              <a:spcAft>
                <a:spcPts val="0"/>
              </a:spcAft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وتحتوى هذه الرسومات على توصيف كامل لاماكن وأقطار وأطوال ورتب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وكميات صلب التسليح فى جميع العناصر الخرسانية لوحدات المشروع ولابد ان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تكون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التفاصيل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كافية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لتشكيل وتركيب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الحديد فى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الاماكن المحددة لها دون اى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صعوبة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رسومات النماذج المتكررة:- </a:t>
            </a:r>
            <a:r>
              <a:rPr lang="en-US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Typical drawings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algn="r" rtl="1">
              <a:lnSpc>
                <a:spcPct val="115000"/>
              </a:lnSpc>
              <a:spcAft>
                <a:spcPts val="1000"/>
              </a:spcAft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وهى رسومات توضح تفاصيل لبعض العناصر التى تتكررفى اماكن متعددة من المشروع والتى يمكن توضيحها على رسم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واحد</a:t>
            </a:r>
            <a:endParaRPr lang="en-US" sz="1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98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1124744"/>
            <a:ext cx="8280920" cy="547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الرموز والمصطلحات:-</a:t>
            </a:r>
            <a:r>
              <a:rPr lang="en-US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Abbreviations </a:t>
            </a: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ar-SA" sz="3200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en-US" sz="2400" dirty="0" smtClean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685800" algn="r" rtl="1">
              <a:lnSpc>
                <a:spcPct val="115000"/>
              </a:lnSpc>
              <a:spcAft>
                <a:spcPts val="0"/>
              </a:spcAft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تستعمل الرموز والمصطلحات فى رسومات الابعاد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الخرسانية والتسليح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بغرض الاختصارفى كتابة بيانات متكررة على المساقط والقطاعات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وأمثلة نلك 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COLUMN = C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BEAM       = B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SLAB        =S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STUCTURAL SLAB LEVEL = SSL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FINISHING FLOOR LEVEL  = FFL</a:t>
            </a:r>
          </a:p>
          <a:p>
            <a:pPr marL="571500" indent="-571500" algn="r" rtl="1">
              <a:lnSpc>
                <a:spcPct val="115000"/>
              </a:lnSpc>
              <a:buSzPts val="1600"/>
              <a:buFont typeface="Wingdings" panose="05000000000000000000" pitchFamily="2" charset="2"/>
              <a:buChar char="v"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المقاسات النموذجية للرسومات:- </a:t>
            </a:r>
            <a:r>
              <a:rPr lang="en-US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Drawing standards</a:t>
            </a:r>
          </a:p>
          <a:p>
            <a:pPr marL="685800" rtl="1">
              <a:lnSpc>
                <a:spcPct val="115000"/>
              </a:lnSpc>
              <a:spcAft>
                <a:spcPts val="0"/>
              </a:spcAft>
            </a:pPr>
            <a:r>
              <a:rPr lang="ar-SA" sz="28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المقاسات المستخدمة كالتالي : -    </a:t>
            </a:r>
            <a:r>
              <a:rPr lang="en-US" sz="28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</a:t>
            </a:r>
            <a:r>
              <a:rPr lang="ar-SA" sz="2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A0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1189*841 mm</a:t>
            </a:r>
          </a:p>
          <a:p>
            <a:pPr marL="685800" rtl="1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A1=841*594   mm</a:t>
            </a:r>
          </a:p>
          <a:p>
            <a:pPr marL="685800" rtl="1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A2=594*420   mm</a:t>
            </a:r>
          </a:p>
          <a:p>
            <a:pPr marL="685800" rtl="1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A3=420*297   mm</a:t>
            </a:r>
          </a:p>
          <a:p>
            <a:pPr marL="685800" rtl="1">
              <a:lnSpc>
                <a:spcPct val="115000"/>
              </a:lnSpc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A4=297*210  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mm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98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0034" y="1196752"/>
            <a:ext cx="8072494" cy="5522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ar-SA" sz="2800" b="1" u="sng" dirty="0">
                <a:solidFill>
                  <a:srgbClr val="FFFF00"/>
                </a:solidFill>
              </a:rPr>
              <a:t>عنوان الرسم وجدول التعديلات والملاحظات :-</a:t>
            </a:r>
            <a:endParaRPr lang="en-US" sz="2800" b="1" u="sng" dirty="0">
              <a:solidFill>
                <a:srgbClr val="FFFF00"/>
              </a:solidFill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en-US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Drawing Titles &amp; information plans</a:t>
            </a:r>
          </a:p>
          <a:p>
            <a:pPr algn="r" rtl="1">
              <a:lnSpc>
                <a:spcPct val="115000"/>
              </a:lnSpc>
              <a:spcAft>
                <a:spcPts val="1000"/>
              </a:spcAft>
            </a:pP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المكان المخصص للعنوان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:- الطرف الايمن السفلى بحيث يظهر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العنوان بعد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تطبيق نسخ الرسم </a:t>
            </a:r>
            <a:r>
              <a:rPr lang="ar-SA" sz="2000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ويحتوى على :- </a:t>
            </a:r>
            <a:endParaRPr lang="en-US" sz="2000" dirty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المشروع 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المالك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المكتب (المصمم للمشروع وعنوانة)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المكتب الاستشارى وعنوانه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المقاول الرئيسى للمشروع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بيانات محتوى الرسم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مقياس الرسم 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رقم اللوحة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 الرسام والمهندس المصمم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والمراجع والمهندس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المسئول عن اعتماد الرسم واماكن مخصصة للتوقيع امام كل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اسم</a:t>
            </a: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98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9592" y="1340768"/>
            <a:ext cx="8072494" cy="1193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ar-SA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مقياس الرسم </a:t>
            </a:r>
          </a:p>
          <a:p>
            <a:pPr marL="80010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الرسومات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العامة :-                           100:1  </a:t>
            </a: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أو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50:1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الرسومات التنفيذية:-                                      50:1 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المساقط الرئيسية للكمرات:-    </a:t>
            </a: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25:1 أو 25:1  أو20:1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القطاعات:-                     25:1   </a:t>
            </a: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أو 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20:1  </a:t>
            </a: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أو 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10:1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u="sng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983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942975"/>
            <a:ext cx="8654982" cy="574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ar-SA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سمك خطوط الرسم:- </a:t>
            </a:r>
            <a:r>
              <a:rPr lang="en-US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Thickness of lines </a:t>
            </a:r>
          </a:p>
          <a:p>
            <a:pPr marL="685800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والغرض من ذلك هو توضيح العناصر الانشائية </a:t>
            </a:r>
            <a:r>
              <a:rPr lang="ar-SA" sz="24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وصلب </a:t>
            </a:r>
            <a:r>
              <a:rPr lang="ar-SA" sz="24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التسليح قدر الامكان </a:t>
            </a:r>
            <a:endParaRPr lang="en-US" b="1" i="1" dirty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100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المحاور والمقاسات                  ( 15. او 20.)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حدود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الخرسانة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(30.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او5 3 .)</a:t>
            </a:r>
            <a:endParaRPr lang="en-US" sz="1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الكانات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(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30. او 35.)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+mj-lt"/>
              <a:buAutoNum type="arabicPeriod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صلب التسليح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الرئيسىى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جميع العناصر      (35. الى60.)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b="1" i="1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الأبعاد</a:t>
            </a:r>
            <a:r>
              <a:rPr lang="ar-SA" sz="28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:-</a:t>
            </a:r>
            <a:r>
              <a:rPr lang="en-US" sz="28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Dimensions  </a:t>
            </a:r>
            <a:endParaRPr lang="en-US" sz="2000" b="1" i="1" dirty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028700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يتم كتابة الابعاد والبيانات على الاشكال الموجودة باللوحة بوضوح كاف واختيار ارتفاع مناسب للخطوطبحيث تكون سهلة القراءة بعد الطباعة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b="1" i="1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المناسيب :-</a:t>
            </a: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يتم تحديد منسوب الصفر لكل وحدة بالمشروع بمايتفق مع مناسيب الشوارع المحيطة بالوحدة والرفع المساحى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وكذلك الرسومات </a:t>
            </a:r>
            <a:r>
              <a:rPr lang="ar-S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المعمارية والميكانيكية وتحدد المناسيب بالقطاعات الرأسية والواجهات والمناسيب </a:t>
            </a:r>
            <a:r>
              <a:rPr lang="ar-S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بالمتر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564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307377"/>
            <a:ext cx="8648558" cy="9349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ar-SA" sz="2400" b="1" i="1" u="sng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طرق رسم المساقط الافقية والقطاعات </a:t>
            </a:r>
            <a:r>
              <a:rPr lang="en-US" sz="2400" b="1" i="1" u="sng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 of plans &amp; Section</a:t>
            </a:r>
          </a:p>
          <a:p>
            <a:pPr algn="r"/>
            <a:r>
              <a:rPr lang="ar-SA" sz="2800" b="1" u="sng" dirty="0" smtClean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المساقط </a:t>
            </a:r>
            <a:r>
              <a:rPr lang="ar-SA" sz="2800" b="1" u="sng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الافقية:- </a:t>
            </a:r>
            <a:endParaRPr lang="ar-SA" sz="2800" b="1" u="sng" dirty="0" smtClean="0">
              <a:solidFill>
                <a:srgbClr val="FFC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ترسم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المساقط بحيث تظهر الركائز او الاعمدة والكمرات والحوائط الحاملة بخطوط كاملة بالنظر من اسفل البلاطة الى أعلى مع توضيح </a:t>
            </a:r>
            <a:r>
              <a:rPr lang="ar-S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أماكن فواصل </a:t>
            </a:r>
            <a:r>
              <a:rPr lang="ar-S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التمدد والانكماش ان وجدت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021715" indent="-342900" algn="r" rtl="1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ar-SA" sz="2400" b="1" i="1" u="sng" dirty="0">
                <a:solidFill>
                  <a:srgbClr val="FFC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مراجعة ا لرسومات :- </a:t>
            </a:r>
            <a:r>
              <a:rPr lang="en-US" sz="2400" b="1" i="1" u="sng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Checking of Drawing  </a:t>
            </a:r>
          </a:p>
          <a:p>
            <a:pPr marL="678815" algn="r" rtl="1">
              <a:lnSpc>
                <a:spcPct val="115000"/>
              </a:lnSpc>
              <a:spcAft>
                <a:spcPts val="0"/>
              </a:spcAft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بعد اعداد الرسم بواسطة الرسام المختص لابد من مراجعة الرسومات عن طريق المهندس المصمم والمهندس المراجع ثم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المراجعة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النهائية  ويتم فيها التأكد من التالى:- 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صحة البيانات الواردة فى عنوان اللوحة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r" rtl="1">
              <a:lnSpc>
                <a:spcPct val="115000"/>
              </a:lnSpc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كتابة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أسماء المساقط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والقطاعات لتوضيح كافة المتطلبات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26621"/>
            <a:ext cx="9144000" cy="954107"/>
          </a:xfrm>
          <a:prstGeom prst="rect">
            <a:avLst/>
          </a:prstGeom>
          <a:solidFill>
            <a:srgbClr val="1608CE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أكاديمية الدارين للتعليم المجانى عن بعد</a:t>
            </a:r>
          </a:p>
          <a:p>
            <a:pPr algn="ctr"/>
            <a:r>
              <a:rPr lang="ar-SA" sz="2800" b="1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anose="02020603050405020304" pitchFamily="18" charset="-78"/>
                <a:cs typeface="Andalus" panose="02020603050405020304" pitchFamily="18" charset="-78"/>
              </a:rPr>
              <a:t>معهد التشييد وإدارة المشروعات </a:t>
            </a:r>
            <a:endParaRPr lang="ar-SA" sz="2800" b="1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4419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452</TotalTime>
  <Words>615</Words>
  <Application>Microsoft Office PowerPoint</Application>
  <PresentationFormat>On-screen Show (4:3)</PresentationFormat>
  <Paragraphs>143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Adobe Garamond Pro Bold</vt:lpstr>
      <vt:lpstr>Andalus</vt:lpstr>
      <vt:lpstr>Arial</vt:lpstr>
      <vt:lpstr>Calibri</vt:lpstr>
      <vt:lpstr>Constantia</vt:lpstr>
      <vt:lpstr>Majalla UI</vt:lpstr>
      <vt:lpstr>Monotype Corsiva</vt:lpstr>
      <vt:lpstr>Symbol</vt:lpstr>
      <vt:lpstr>Times New Roman</vt:lpstr>
      <vt:lpstr>Wingdings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HITHAM</dc:creator>
  <cp:lastModifiedBy>safy</cp:lastModifiedBy>
  <cp:revision>131</cp:revision>
  <dcterms:created xsi:type="dcterms:W3CDTF">2013-01-18T13:10:05Z</dcterms:created>
  <dcterms:modified xsi:type="dcterms:W3CDTF">2013-03-29T14:55:42Z</dcterms:modified>
</cp:coreProperties>
</file>