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9" r:id="rId2"/>
    <p:sldId id="256" r:id="rId3"/>
    <p:sldId id="273" r:id="rId4"/>
    <p:sldId id="272" r:id="rId5"/>
    <p:sldId id="316" r:id="rId6"/>
    <p:sldId id="286" r:id="rId7"/>
    <p:sldId id="287" r:id="rId8"/>
    <p:sldId id="318" r:id="rId9"/>
    <p:sldId id="288" r:id="rId10"/>
    <p:sldId id="289" r:id="rId11"/>
    <p:sldId id="290" r:id="rId12"/>
    <p:sldId id="319" r:id="rId13"/>
    <p:sldId id="320" r:id="rId14"/>
    <p:sldId id="321" r:id="rId15"/>
    <p:sldId id="322" r:id="rId16"/>
    <p:sldId id="323" r:id="rId17"/>
    <p:sldId id="324" r:id="rId18"/>
    <p:sldId id="332" r:id="rId19"/>
    <p:sldId id="333" r:id="rId20"/>
    <p:sldId id="334" r:id="rId21"/>
    <p:sldId id="335" r:id="rId22"/>
    <p:sldId id="336" r:id="rId23"/>
    <p:sldId id="337" r:id="rId24"/>
    <p:sldId id="338" r:id="rId25"/>
    <p:sldId id="339" r:id="rId26"/>
    <p:sldId id="308" r:id="rId27"/>
    <p:sldId id="309" r:id="rId28"/>
    <p:sldId id="326" r:id="rId29"/>
    <p:sldId id="331" r:id="rId30"/>
    <p:sldId id="327" r:id="rId31"/>
    <p:sldId id="328" r:id="rId32"/>
    <p:sldId id="329" r:id="rId33"/>
    <p:sldId id="340" r:id="rId34"/>
    <p:sldId id="341" r:id="rId35"/>
  </p:sldIdLst>
  <p:sldSz cx="9601200" cy="12801600" type="A3"/>
  <p:notesSz cx="6858000" cy="9144000"/>
  <p:defaultText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p15:clr>
            <a:srgbClr val="A4A3A4"/>
          </p15:clr>
        </p15:guide>
        <p15:guide id="2" pos="30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9393"/>
    <a:srgbClr val="0B71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8" d="100"/>
          <a:sy n="38" d="100"/>
        </p:scale>
        <p:origin x="1392" y="66"/>
      </p:cViewPr>
      <p:guideLst>
        <p:guide orient="horz" pos="4032"/>
        <p:guide pos="30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06AAA4-E1BE-4527-A874-0BA8D13A034D}"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44FAD7EB-D5B1-4986-BF9A-70AE82C3FDAE}">
      <dgm:prSet phldrT="[Text]" custT="1"/>
      <dgm:spPr/>
      <dgm:t>
        <a:bodyPr/>
        <a:lstStyle/>
        <a:p>
          <a:pPr rtl="1"/>
          <a:r>
            <a:rPr lang="ar-SA" sz="2000" b="1" dirty="0" smtClean="0">
              <a:ln w="18000">
                <a:prstDash val="solid"/>
                <a:miter lim="800000"/>
              </a:ln>
              <a:effectLst>
                <a:outerShdw blurRad="25500" dist="23000" dir="7020000" algn="tl">
                  <a:srgbClr val="000000">
                    <a:alpha val="50000"/>
                  </a:srgbClr>
                </a:outerShdw>
              </a:effectLst>
              <a:latin typeface="Andalus" pitchFamily="18" charset="-78"/>
              <a:ea typeface="+mn-ea"/>
              <a:cs typeface="Andalus" pitchFamily="18" charset="-78"/>
            </a:rPr>
            <a:t>العناصر المعمارية فى المراكز التجارية </a:t>
          </a:r>
          <a:endParaRPr lang="en-US" sz="2000" dirty="0">
            <a:latin typeface="Andalus" pitchFamily="18" charset="-78"/>
            <a:cs typeface="Andalus" pitchFamily="18" charset="-78"/>
          </a:endParaRPr>
        </a:p>
      </dgm:t>
    </dgm:pt>
    <dgm:pt modelId="{62D63822-18A2-4D1B-A622-F143470D6458}" type="parTrans" cxnId="{4AFF7FAF-0BE2-44BD-99DF-FA1A31937423}">
      <dgm:prSet/>
      <dgm:spPr/>
      <dgm:t>
        <a:bodyPr/>
        <a:lstStyle/>
        <a:p>
          <a:endParaRPr lang="en-US"/>
        </a:p>
      </dgm:t>
    </dgm:pt>
    <dgm:pt modelId="{21AA56C9-3C88-4EEC-A675-8B2EC0C896F6}" type="sibTrans" cxnId="{4AFF7FAF-0BE2-44BD-99DF-FA1A31937423}">
      <dgm:prSet/>
      <dgm:spPr/>
      <dgm:t>
        <a:bodyPr/>
        <a:lstStyle/>
        <a:p>
          <a:endParaRPr lang="en-US"/>
        </a:p>
      </dgm:t>
    </dgm:pt>
    <dgm:pt modelId="{B194AC38-6426-43CD-9C5E-F30C733EBFC3}">
      <dgm:prSet phldrT="[Text]" custT="1"/>
      <dgm:spPr/>
      <dgm:t>
        <a:bodyPr/>
        <a:lstStyle/>
        <a:p>
          <a:r>
            <a:rPr lang="ar-EG" sz="1600" dirty="0" smtClean="0">
              <a:latin typeface="Andalus" pitchFamily="18" charset="-78"/>
              <a:cs typeface="Andalus" pitchFamily="18" charset="-78"/>
            </a:rPr>
            <a:t>المداخل </a:t>
          </a:r>
        </a:p>
      </dgm:t>
    </dgm:pt>
    <dgm:pt modelId="{A9733750-E34C-44A7-AF87-BC45D4AA4A17}" type="parTrans" cxnId="{37374C84-B4E2-4A3F-BE0A-A00B6F90C41F}">
      <dgm:prSet/>
      <dgm:spPr/>
      <dgm:t>
        <a:bodyPr/>
        <a:lstStyle/>
        <a:p>
          <a:endParaRPr lang="en-US"/>
        </a:p>
      </dgm:t>
    </dgm:pt>
    <dgm:pt modelId="{0181DA18-B2FF-4694-B4FA-0865206D6CB7}" type="sibTrans" cxnId="{37374C84-B4E2-4A3F-BE0A-A00B6F90C41F}">
      <dgm:prSet/>
      <dgm:spPr/>
      <dgm:t>
        <a:bodyPr/>
        <a:lstStyle/>
        <a:p>
          <a:endParaRPr lang="en-US"/>
        </a:p>
      </dgm:t>
    </dgm:pt>
    <dgm:pt modelId="{B5590A31-6364-4BFC-86E5-29A1B09174E5}">
      <dgm:prSet phldrT="[Text]" custT="1"/>
      <dgm:spPr/>
      <dgm:t>
        <a:bodyPr/>
        <a:lstStyle/>
        <a:p>
          <a:r>
            <a:rPr lang="ar-EG" sz="1600" dirty="0" smtClean="0">
              <a:latin typeface="Andalus" pitchFamily="18" charset="-78"/>
              <a:cs typeface="Andalus" pitchFamily="18" charset="-78"/>
            </a:rPr>
            <a:t>الممرات التجارية</a:t>
          </a:r>
          <a:endParaRPr lang="en-US" sz="1600" dirty="0">
            <a:latin typeface="Andalus" pitchFamily="18" charset="-78"/>
            <a:cs typeface="Andalus" pitchFamily="18" charset="-78"/>
          </a:endParaRPr>
        </a:p>
      </dgm:t>
    </dgm:pt>
    <dgm:pt modelId="{4341749B-FA17-4F36-BED5-C3D3C69A6525}" type="parTrans" cxnId="{2FCC1AF2-A995-4130-8AEF-862681872033}">
      <dgm:prSet/>
      <dgm:spPr/>
      <dgm:t>
        <a:bodyPr/>
        <a:lstStyle/>
        <a:p>
          <a:endParaRPr lang="en-US"/>
        </a:p>
      </dgm:t>
    </dgm:pt>
    <dgm:pt modelId="{3E1DB17A-41CD-4983-901F-B8DD70F4F3A3}" type="sibTrans" cxnId="{2FCC1AF2-A995-4130-8AEF-862681872033}">
      <dgm:prSet/>
      <dgm:spPr/>
      <dgm:t>
        <a:bodyPr/>
        <a:lstStyle/>
        <a:p>
          <a:endParaRPr lang="en-US"/>
        </a:p>
      </dgm:t>
    </dgm:pt>
    <dgm:pt modelId="{B708C0AF-2BF5-46BC-9D95-7FBDD71E5E4E}">
      <dgm:prSet phldrT="[Text]" custT="1"/>
      <dgm:spPr/>
      <dgm:t>
        <a:bodyPr/>
        <a:lstStyle/>
        <a:p>
          <a:r>
            <a:rPr lang="ar-EG" sz="1600" dirty="0" smtClean="0">
              <a:latin typeface="Andalus" pitchFamily="18" charset="-78"/>
              <a:cs typeface="Andalus" pitchFamily="18" charset="-78"/>
            </a:rPr>
            <a:t> عروض المتاجر</a:t>
          </a:r>
          <a:endParaRPr lang="en-US" sz="1600" dirty="0">
            <a:latin typeface="Andalus" pitchFamily="18" charset="-78"/>
            <a:cs typeface="Andalus" pitchFamily="18" charset="-78"/>
          </a:endParaRPr>
        </a:p>
      </dgm:t>
    </dgm:pt>
    <dgm:pt modelId="{F74D6D0C-32FC-462D-BEB5-74D34000A0F1}" type="parTrans" cxnId="{E341BB66-53E1-4511-9968-CF12E2CB3EED}">
      <dgm:prSet/>
      <dgm:spPr/>
      <dgm:t>
        <a:bodyPr/>
        <a:lstStyle/>
        <a:p>
          <a:endParaRPr lang="en-US"/>
        </a:p>
      </dgm:t>
    </dgm:pt>
    <dgm:pt modelId="{5FD09697-C951-48A6-90DA-AC6100CE5791}" type="sibTrans" cxnId="{E341BB66-53E1-4511-9968-CF12E2CB3EED}">
      <dgm:prSet/>
      <dgm:spPr/>
      <dgm:t>
        <a:bodyPr/>
        <a:lstStyle/>
        <a:p>
          <a:endParaRPr lang="en-US"/>
        </a:p>
      </dgm:t>
    </dgm:pt>
    <dgm:pt modelId="{9C7EDB48-85DF-461C-A741-C4623042A4B6}">
      <dgm:prSet phldrT="[Text]" custT="1"/>
      <dgm:spPr/>
      <dgm:t>
        <a:bodyPr/>
        <a:lstStyle/>
        <a:p>
          <a:r>
            <a:rPr lang="ar-EG" sz="1600" dirty="0" smtClean="0">
              <a:latin typeface="Andalus" pitchFamily="18" charset="-78"/>
              <a:cs typeface="Andalus" pitchFamily="18" charset="-78"/>
            </a:rPr>
            <a:t>اللافتات والعلامات الارشادية </a:t>
          </a:r>
          <a:endParaRPr lang="en-US" sz="1600" dirty="0">
            <a:latin typeface="Andalus" pitchFamily="18" charset="-78"/>
            <a:cs typeface="Andalus" pitchFamily="18" charset="-78"/>
          </a:endParaRPr>
        </a:p>
      </dgm:t>
    </dgm:pt>
    <dgm:pt modelId="{54D28EF5-0DCE-4663-BA66-4791B8EE5961}" type="parTrans" cxnId="{1B7F4C1A-EEA6-49BF-9650-CB442A0D7808}">
      <dgm:prSet/>
      <dgm:spPr/>
      <dgm:t>
        <a:bodyPr/>
        <a:lstStyle/>
        <a:p>
          <a:endParaRPr lang="en-US"/>
        </a:p>
      </dgm:t>
    </dgm:pt>
    <dgm:pt modelId="{24162EEC-43D4-42D6-A78E-784EE16BEA76}" type="sibTrans" cxnId="{1B7F4C1A-EEA6-49BF-9650-CB442A0D7808}">
      <dgm:prSet/>
      <dgm:spPr/>
      <dgm:t>
        <a:bodyPr/>
        <a:lstStyle/>
        <a:p>
          <a:endParaRPr lang="en-US"/>
        </a:p>
      </dgm:t>
    </dgm:pt>
    <dgm:pt modelId="{AE7A6756-5DD6-4622-85F2-A57758274EBE}">
      <dgm:prSet phldrT="[Text]" custT="1"/>
      <dgm:spPr/>
      <dgm:t>
        <a:bodyPr/>
        <a:lstStyle/>
        <a:p>
          <a:r>
            <a:rPr lang="ar-EG" sz="1600" dirty="0" smtClean="0">
              <a:latin typeface="Andalus" pitchFamily="18" charset="-78"/>
              <a:cs typeface="Andalus" pitchFamily="18" charset="-78"/>
            </a:rPr>
            <a:t>تنسيق الموقع</a:t>
          </a:r>
          <a:endParaRPr lang="en-US" sz="1600" dirty="0">
            <a:latin typeface="Andalus" pitchFamily="18" charset="-78"/>
            <a:cs typeface="Andalus" pitchFamily="18" charset="-78"/>
          </a:endParaRPr>
        </a:p>
      </dgm:t>
    </dgm:pt>
    <dgm:pt modelId="{C73DA5A3-D8C6-44F6-B6F6-2A59CD02F110}" type="parTrans" cxnId="{7923F7D4-EE85-4F41-8A45-084FE0953FE6}">
      <dgm:prSet/>
      <dgm:spPr/>
      <dgm:t>
        <a:bodyPr/>
        <a:lstStyle/>
        <a:p>
          <a:endParaRPr lang="en-US"/>
        </a:p>
      </dgm:t>
    </dgm:pt>
    <dgm:pt modelId="{D29213E0-CFF2-47F1-B364-EBBE47198367}" type="sibTrans" cxnId="{7923F7D4-EE85-4F41-8A45-084FE0953FE6}">
      <dgm:prSet/>
      <dgm:spPr/>
      <dgm:t>
        <a:bodyPr/>
        <a:lstStyle/>
        <a:p>
          <a:endParaRPr lang="en-US"/>
        </a:p>
      </dgm:t>
    </dgm:pt>
    <dgm:pt modelId="{CE696A94-C3E2-4090-B77D-0A2DB292BF05}">
      <dgm:prSet phldrT="[Text]" custT="1"/>
      <dgm:spPr/>
      <dgm:t>
        <a:bodyPr/>
        <a:lstStyle/>
        <a:p>
          <a:r>
            <a:rPr lang="ar-EG" sz="1600" dirty="0" smtClean="0">
              <a:latin typeface="Andalus" pitchFamily="18" charset="-78"/>
              <a:cs typeface="Andalus" pitchFamily="18" charset="-78"/>
            </a:rPr>
            <a:t>العناصر المتواجد بالفراغات </a:t>
          </a:r>
          <a:endParaRPr lang="en-US" sz="1600" dirty="0">
            <a:latin typeface="Andalus" pitchFamily="18" charset="-78"/>
            <a:cs typeface="Andalus" pitchFamily="18" charset="-78"/>
          </a:endParaRPr>
        </a:p>
      </dgm:t>
    </dgm:pt>
    <dgm:pt modelId="{D3DF3E42-4AC2-4329-8610-B6B1C6ADD910}" type="parTrans" cxnId="{1A7302FF-EA07-40CE-BF85-13418B9B1FCA}">
      <dgm:prSet/>
      <dgm:spPr/>
      <dgm:t>
        <a:bodyPr/>
        <a:lstStyle/>
        <a:p>
          <a:endParaRPr lang="en-US"/>
        </a:p>
      </dgm:t>
    </dgm:pt>
    <dgm:pt modelId="{4E5BE04B-A273-4BBE-A1E5-EC2EA5747AF4}" type="sibTrans" cxnId="{1A7302FF-EA07-40CE-BF85-13418B9B1FCA}">
      <dgm:prSet/>
      <dgm:spPr/>
      <dgm:t>
        <a:bodyPr/>
        <a:lstStyle/>
        <a:p>
          <a:endParaRPr lang="en-US"/>
        </a:p>
      </dgm:t>
    </dgm:pt>
    <dgm:pt modelId="{DAD1D585-87C8-47B4-87E4-6E152E0A7C20}">
      <dgm:prSet phldrT="[Text]" custT="1"/>
      <dgm:spPr/>
      <dgm:t>
        <a:bodyPr/>
        <a:lstStyle/>
        <a:p>
          <a:r>
            <a:rPr lang="ar-EG" sz="1600" dirty="0" smtClean="0">
              <a:latin typeface="Andalus" pitchFamily="18" charset="-78"/>
              <a:cs typeface="Andalus" pitchFamily="18" charset="-78"/>
            </a:rPr>
            <a:t>صالة المدخل الرئيسية </a:t>
          </a:r>
          <a:endParaRPr lang="en-US" sz="1600" dirty="0">
            <a:latin typeface="Andalus" pitchFamily="18" charset="-78"/>
            <a:cs typeface="Andalus" pitchFamily="18" charset="-78"/>
          </a:endParaRPr>
        </a:p>
      </dgm:t>
    </dgm:pt>
    <dgm:pt modelId="{26EBD34B-35CB-45EE-BBF8-DE372B2FDEEF}" type="parTrans" cxnId="{937BD970-0CCD-4F54-A4C5-C73B8327A216}">
      <dgm:prSet/>
      <dgm:spPr/>
      <dgm:t>
        <a:bodyPr/>
        <a:lstStyle/>
        <a:p>
          <a:endParaRPr lang="en-US"/>
        </a:p>
      </dgm:t>
    </dgm:pt>
    <dgm:pt modelId="{A9FC97C5-F8F3-4C38-900B-8591D83BA76E}" type="sibTrans" cxnId="{937BD970-0CCD-4F54-A4C5-C73B8327A216}">
      <dgm:prSet/>
      <dgm:spPr/>
      <dgm:t>
        <a:bodyPr/>
        <a:lstStyle/>
        <a:p>
          <a:endParaRPr lang="en-US"/>
        </a:p>
      </dgm:t>
    </dgm:pt>
    <dgm:pt modelId="{4BCDF0A7-D3D3-46C2-8ADC-48F5CBAEE1E5}" type="pres">
      <dgm:prSet presAssocID="{EA06AAA4-E1BE-4527-A874-0BA8D13A034D}" presName="composite" presStyleCnt="0">
        <dgm:presLayoutVars>
          <dgm:chMax val="1"/>
          <dgm:dir/>
          <dgm:resizeHandles val="exact"/>
        </dgm:presLayoutVars>
      </dgm:prSet>
      <dgm:spPr/>
      <dgm:t>
        <a:bodyPr/>
        <a:lstStyle/>
        <a:p>
          <a:endParaRPr lang="en-US"/>
        </a:p>
      </dgm:t>
    </dgm:pt>
    <dgm:pt modelId="{29397276-AA0E-4D82-BF71-2A42EF31C27D}" type="pres">
      <dgm:prSet presAssocID="{EA06AAA4-E1BE-4527-A874-0BA8D13A034D}" presName="radial" presStyleCnt="0">
        <dgm:presLayoutVars>
          <dgm:animLvl val="ctr"/>
        </dgm:presLayoutVars>
      </dgm:prSet>
      <dgm:spPr/>
    </dgm:pt>
    <dgm:pt modelId="{56C00F31-688B-4845-9F1A-CC1078244B14}" type="pres">
      <dgm:prSet presAssocID="{44FAD7EB-D5B1-4986-BF9A-70AE82C3FDAE}" presName="centerShape" presStyleLbl="vennNode1" presStyleIdx="0" presStyleCnt="8"/>
      <dgm:spPr/>
      <dgm:t>
        <a:bodyPr/>
        <a:lstStyle/>
        <a:p>
          <a:endParaRPr lang="en-US"/>
        </a:p>
      </dgm:t>
    </dgm:pt>
    <dgm:pt modelId="{0177B629-A45E-4BA9-AC0C-76AAAD2CF8AF}" type="pres">
      <dgm:prSet presAssocID="{B194AC38-6426-43CD-9C5E-F30C733EBFC3}" presName="node" presStyleLbl="vennNode1" presStyleIdx="1" presStyleCnt="8">
        <dgm:presLayoutVars>
          <dgm:bulletEnabled val="1"/>
        </dgm:presLayoutVars>
      </dgm:prSet>
      <dgm:spPr/>
      <dgm:t>
        <a:bodyPr/>
        <a:lstStyle/>
        <a:p>
          <a:endParaRPr lang="en-US"/>
        </a:p>
      </dgm:t>
    </dgm:pt>
    <dgm:pt modelId="{A886FCCB-DA15-4936-A665-14F8E68326BF}" type="pres">
      <dgm:prSet presAssocID="{B5590A31-6364-4BFC-86E5-29A1B09174E5}" presName="node" presStyleLbl="vennNode1" presStyleIdx="2" presStyleCnt="8">
        <dgm:presLayoutVars>
          <dgm:bulletEnabled val="1"/>
        </dgm:presLayoutVars>
      </dgm:prSet>
      <dgm:spPr/>
      <dgm:t>
        <a:bodyPr/>
        <a:lstStyle/>
        <a:p>
          <a:endParaRPr lang="en-US"/>
        </a:p>
      </dgm:t>
    </dgm:pt>
    <dgm:pt modelId="{794C9ADA-A606-411D-BE50-14FC12F0ECF8}" type="pres">
      <dgm:prSet presAssocID="{B708C0AF-2BF5-46BC-9D95-7FBDD71E5E4E}" presName="node" presStyleLbl="vennNode1" presStyleIdx="3" presStyleCnt="8">
        <dgm:presLayoutVars>
          <dgm:bulletEnabled val="1"/>
        </dgm:presLayoutVars>
      </dgm:prSet>
      <dgm:spPr/>
      <dgm:t>
        <a:bodyPr/>
        <a:lstStyle/>
        <a:p>
          <a:endParaRPr lang="en-US"/>
        </a:p>
      </dgm:t>
    </dgm:pt>
    <dgm:pt modelId="{629393FC-5F45-4596-9498-A2D3EC87045E}" type="pres">
      <dgm:prSet presAssocID="{9C7EDB48-85DF-461C-A741-C4623042A4B6}" presName="node" presStyleLbl="vennNode1" presStyleIdx="4" presStyleCnt="8">
        <dgm:presLayoutVars>
          <dgm:bulletEnabled val="1"/>
        </dgm:presLayoutVars>
      </dgm:prSet>
      <dgm:spPr/>
      <dgm:t>
        <a:bodyPr/>
        <a:lstStyle/>
        <a:p>
          <a:endParaRPr lang="en-US"/>
        </a:p>
      </dgm:t>
    </dgm:pt>
    <dgm:pt modelId="{B2CA1FDC-DC22-47FD-A723-FAC170E75925}" type="pres">
      <dgm:prSet presAssocID="{AE7A6756-5DD6-4622-85F2-A57758274EBE}" presName="node" presStyleLbl="vennNode1" presStyleIdx="5" presStyleCnt="8">
        <dgm:presLayoutVars>
          <dgm:bulletEnabled val="1"/>
        </dgm:presLayoutVars>
      </dgm:prSet>
      <dgm:spPr/>
      <dgm:t>
        <a:bodyPr/>
        <a:lstStyle/>
        <a:p>
          <a:endParaRPr lang="en-US"/>
        </a:p>
      </dgm:t>
    </dgm:pt>
    <dgm:pt modelId="{D7FE9C10-0EA7-48C1-AE28-D19C4C0EA5DB}" type="pres">
      <dgm:prSet presAssocID="{CE696A94-C3E2-4090-B77D-0A2DB292BF05}" presName="node" presStyleLbl="vennNode1" presStyleIdx="6" presStyleCnt="8">
        <dgm:presLayoutVars>
          <dgm:bulletEnabled val="1"/>
        </dgm:presLayoutVars>
      </dgm:prSet>
      <dgm:spPr/>
      <dgm:t>
        <a:bodyPr/>
        <a:lstStyle/>
        <a:p>
          <a:endParaRPr lang="en-US"/>
        </a:p>
      </dgm:t>
    </dgm:pt>
    <dgm:pt modelId="{3615AF9D-CC95-4548-BEEE-302A23BFB576}" type="pres">
      <dgm:prSet presAssocID="{DAD1D585-87C8-47B4-87E4-6E152E0A7C20}" presName="node" presStyleLbl="vennNode1" presStyleIdx="7" presStyleCnt="8">
        <dgm:presLayoutVars>
          <dgm:bulletEnabled val="1"/>
        </dgm:presLayoutVars>
      </dgm:prSet>
      <dgm:spPr/>
      <dgm:t>
        <a:bodyPr/>
        <a:lstStyle/>
        <a:p>
          <a:endParaRPr lang="en-US"/>
        </a:p>
      </dgm:t>
    </dgm:pt>
  </dgm:ptLst>
  <dgm:cxnLst>
    <dgm:cxn modelId="{0BEFB13B-2740-43C0-A7BD-B875B4D4087E}" type="presOf" srcId="{AE7A6756-5DD6-4622-85F2-A57758274EBE}" destId="{B2CA1FDC-DC22-47FD-A723-FAC170E75925}" srcOrd="0" destOrd="0" presId="urn:microsoft.com/office/officeart/2005/8/layout/radial3"/>
    <dgm:cxn modelId="{07DC1B8D-22C9-4131-99EF-8DEE977BDE5B}" type="presOf" srcId="{44FAD7EB-D5B1-4986-BF9A-70AE82C3FDAE}" destId="{56C00F31-688B-4845-9F1A-CC1078244B14}" srcOrd="0" destOrd="0" presId="urn:microsoft.com/office/officeart/2005/8/layout/radial3"/>
    <dgm:cxn modelId="{37374C84-B4E2-4A3F-BE0A-A00B6F90C41F}" srcId="{44FAD7EB-D5B1-4986-BF9A-70AE82C3FDAE}" destId="{B194AC38-6426-43CD-9C5E-F30C733EBFC3}" srcOrd="0" destOrd="0" parTransId="{A9733750-E34C-44A7-AF87-BC45D4AA4A17}" sibTransId="{0181DA18-B2FF-4694-B4FA-0865206D6CB7}"/>
    <dgm:cxn modelId="{2E2CCDB8-8AEA-47F5-807F-D89C3A3684AD}" type="presOf" srcId="{DAD1D585-87C8-47B4-87E4-6E152E0A7C20}" destId="{3615AF9D-CC95-4548-BEEE-302A23BFB576}" srcOrd="0" destOrd="0" presId="urn:microsoft.com/office/officeart/2005/8/layout/radial3"/>
    <dgm:cxn modelId="{E341BB66-53E1-4511-9968-CF12E2CB3EED}" srcId="{44FAD7EB-D5B1-4986-BF9A-70AE82C3FDAE}" destId="{B708C0AF-2BF5-46BC-9D95-7FBDD71E5E4E}" srcOrd="2" destOrd="0" parTransId="{F74D6D0C-32FC-462D-BEB5-74D34000A0F1}" sibTransId="{5FD09697-C951-48A6-90DA-AC6100CE5791}"/>
    <dgm:cxn modelId="{7923F7D4-EE85-4F41-8A45-084FE0953FE6}" srcId="{44FAD7EB-D5B1-4986-BF9A-70AE82C3FDAE}" destId="{AE7A6756-5DD6-4622-85F2-A57758274EBE}" srcOrd="4" destOrd="0" parTransId="{C73DA5A3-D8C6-44F6-B6F6-2A59CD02F110}" sibTransId="{D29213E0-CFF2-47F1-B364-EBBE47198367}"/>
    <dgm:cxn modelId="{937BD970-0CCD-4F54-A4C5-C73B8327A216}" srcId="{44FAD7EB-D5B1-4986-BF9A-70AE82C3FDAE}" destId="{DAD1D585-87C8-47B4-87E4-6E152E0A7C20}" srcOrd="6" destOrd="0" parTransId="{26EBD34B-35CB-45EE-BBF8-DE372B2FDEEF}" sibTransId="{A9FC97C5-F8F3-4C38-900B-8591D83BA76E}"/>
    <dgm:cxn modelId="{1B7F4C1A-EEA6-49BF-9650-CB442A0D7808}" srcId="{44FAD7EB-D5B1-4986-BF9A-70AE82C3FDAE}" destId="{9C7EDB48-85DF-461C-A741-C4623042A4B6}" srcOrd="3" destOrd="0" parTransId="{54D28EF5-0DCE-4663-BA66-4791B8EE5961}" sibTransId="{24162EEC-43D4-42D6-A78E-784EE16BEA76}"/>
    <dgm:cxn modelId="{025ACC68-2A00-405F-9D27-C2C3B05F2C01}" type="presOf" srcId="{B5590A31-6364-4BFC-86E5-29A1B09174E5}" destId="{A886FCCB-DA15-4936-A665-14F8E68326BF}" srcOrd="0" destOrd="0" presId="urn:microsoft.com/office/officeart/2005/8/layout/radial3"/>
    <dgm:cxn modelId="{2FCC1AF2-A995-4130-8AEF-862681872033}" srcId="{44FAD7EB-D5B1-4986-BF9A-70AE82C3FDAE}" destId="{B5590A31-6364-4BFC-86E5-29A1B09174E5}" srcOrd="1" destOrd="0" parTransId="{4341749B-FA17-4F36-BED5-C3D3C69A6525}" sibTransId="{3E1DB17A-41CD-4983-901F-B8DD70F4F3A3}"/>
    <dgm:cxn modelId="{CF8AE240-D2E7-4999-BE14-DB8CE31B8A04}" type="presOf" srcId="{CE696A94-C3E2-4090-B77D-0A2DB292BF05}" destId="{D7FE9C10-0EA7-48C1-AE28-D19C4C0EA5DB}" srcOrd="0" destOrd="0" presId="urn:microsoft.com/office/officeart/2005/8/layout/radial3"/>
    <dgm:cxn modelId="{4AFF7FAF-0BE2-44BD-99DF-FA1A31937423}" srcId="{EA06AAA4-E1BE-4527-A874-0BA8D13A034D}" destId="{44FAD7EB-D5B1-4986-BF9A-70AE82C3FDAE}" srcOrd="0" destOrd="0" parTransId="{62D63822-18A2-4D1B-A622-F143470D6458}" sibTransId="{21AA56C9-3C88-4EEC-A675-8B2EC0C896F6}"/>
    <dgm:cxn modelId="{1A7302FF-EA07-40CE-BF85-13418B9B1FCA}" srcId="{44FAD7EB-D5B1-4986-BF9A-70AE82C3FDAE}" destId="{CE696A94-C3E2-4090-B77D-0A2DB292BF05}" srcOrd="5" destOrd="0" parTransId="{D3DF3E42-4AC2-4329-8610-B6B1C6ADD910}" sibTransId="{4E5BE04B-A273-4BBE-A1E5-EC2EA5747AF4}"/>
    <dgm:cxn modelId="{74D3B68A-BC05-416C-8CBC-A7F8881E850A}" type="presOf" srcId="{9C7EDB48-85DF-461C-A741-C4623042A4B6}" destId="{629393FC-5F45-4596-9498-A2D3EC87045E}" srcOrd="0" destOrd="0" presId="urn:microsoft.com/office/officeart/2005/8/layout/radial3"/>
    <dgm:cxn modelId="{AD8B4FE8-34ED-4C12-B33F-C0571C94A241}" type="presOf" srcId="{B708C0AF-2BF5-46BC-9D95-7FBDD71E5E4E}" destId="{794C9ADA-A606-411D-BE50-14FC12F0ECF8}" srcOrd="0" destOrd="0" presId="urn:microsoft.com/office/officeart/2005/8/layout/radial3"/>
    <dgm:cxn modelId="{2380E552-6E38-4255-9630-3B3CF11BF47A}" type="presOf" srcId="{EA06AAA4-E1BE-4527-A874-0BA8D13A034D}" destId="{4BCDF0A7-D3D3-46C2-8ADC-48F5CBAEE1E5}" srcOrd="0" destOrd="0" presId="urn:microsoft.com/office/officeart/2005/8/layout/radial3"/>
    <dgm:cxn modelId="{13D2E11D-231B-46F0-9407-47C0B48B33E9}" type="presOf" srcId="{B194AC38-6426-43CD-9C5E-F30C733EBFC3}" destId="{0177B629-A45E-4BA9-AC0C-76AAAD2CF8AF}" srcOrd="0" destOrd="0" presId="urn:microsoft.com/office/officeart/2005/8/layout/radial3"/>
    <dgm:cxn modelId="{169FE23D-C459-44CF-9741-2FDE5392F595}" type="presParOf" srcId="{4BCDF0A7-D3D3-46C2-8ADC-48F5CBAEE1E5}" destId="{29397276-AA0E-4D82-BF71-2A42EF31C27D}" srcOrd="0" destOrd="0" presId="urn:microsoft.com/office/officeart/2005/8/layout/radial3"/>
    <dgm:cxn modelId="{0DC2B52F-DFA1-4BFD-BFDA-E3823302DDFA}" type="presParOf" srcId="{29397276-AA0E-4D82-BF71-2A42EF31C27D}" destId="{56C00F31-688B-4845-9F1A-CC1078244B14}" srcOrd="0" destOrd="0" presId="urn:microsoft.com/office/officeart/2005/8/layout/radial3"/>
    <dgm:cxn modelId="{A6C29559-0FCF-4505-82AF-B5B2965416C8}" type="presParOf" srcId="{29397276-AA0E-4D82-BF71-2A42EF31C27D}" destId="{0177B629-A45E-4BA9-AC0C-76AAAD2CF8AF}" srcOrd="1" destOrd="0" presId="urn:microsoft.com/office/officeart/2005/8/layout/radial3"/>
    <dgm:cxn modelId="{6B338459-4EDD-4775-9E06-7772D1B87F6F}" type="presParOf" srcId="{29397276-AA0E-4D82-BF71-2A42EF31C27D}" destId="{A886FCCB-DA15-4936-A665-14F8E68326BF}" srcOrd="2" destOrd="0" presId="urn:microsoft.com/office/officeart/2005/8/layout/radial3"/>
    <dgm:cxn modelId="{6789BD29-793D-4012-8016-ED7330E03799}" type="presParOf" srcId="{29397276-AA0E-4D82-BF71-2A42EF31C27D}" destId="{794C9ADA-A606-411D-BE50-14FC12F0ECF8}" srcOrd="3" destOrd="0" presId="urn:microsoft.com/office/officeart/2005/8/layout/radial3"/>
    <dgm:cxn modelId="{B29C8F88-B24A-4C09-9575-5BDE12C50CAD}" type="presParOf" srcId="{29397276-AA0E-4D82-BF71-2A42EF31C27D}" destId="{629393FC-5F45-4596-9498-A2D3EC87045E}" srcOrd="4" destOrd="0" presId="urn:microsoft.com/office/officeart/2005/8/layout/radial3"/>
    <dgm:cxn modelId="{E70567C9-9E2B-43CC-809F-888262CA171A}" type="presParOf" srcId="{29397276-AA0E-4D82-BF71-2A42EF31C27D}" destId="{B2CA1FDC-DC22-47FD-A723-FAC170E75925}" srcOrd="5" destOrd="0" presId="urn:microsoft.com/office/officeart/2005/8/layout/radial3"/>
    <dgm:cxn modelId="{1F7CF9E1-448F-40EF-ABCA-F14914CA68D2}" type="presParOf" srcId="{29397276-AA0E-4D82-BF71-2A42EF31C27D}" destId="{D7FE9C10-0EA7-48C1-AE28-D19C4C0EA5DB}" srcOrd="6" destOrd="0" presId="urn:microsoft.com/office/officeart/2005/8/layout/radial3"/>
    <dgm:cxn modelId="{28CD04CF-A180-4F2A-AABC-AF53594DE7D8}" type="presParOf" srcId="{29397276-AA0E-4D82-BF71-2A42EF31C27D}" destId="{3615AF9D-CC95-4548-BEEE-302A23BFB576}" srcOrd="7" destOrd="0" presId="urn:microsoft.com/office/officeart/2005/8/layout/radial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5E6A96B-446E-467A-B1C9-E58A43B6B54C}" type="datetimeFigureOut">
              <a:rPr lang="ar-EG" smtClean="0"/>
              <a:pPr/>
              <a:t>06/12/1435</a:t>
            </a:fld>
            <a:endParaRPr lang="ar-EG"/>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6A19110-4C2B-4EA4-907A-0C325375C7D0}" type="slidenum">
              <a:rPr lang="ar-EG" smtClean="0"/>
              <a:pPr/>
              <a:t>‹#›</a:t>
            </a:fld>
            <a:endParaRPr lang="ar-EG"/>
          </a:p>
        </p:txBody>
      </p:sp>
    </p:spTree>
    <p:extLst>
      <p:ext uri="{BB962C8B-B14F-4D97-AF65-F5344CB8AC3E}">
        <p14:creationId xmlns:p14="http://schemas.microsoft.com/office/powerpoint/2010/main" val="759760857"/>
      </p:ext>
    </p:extLst>
  </p:cSld>
  <p:clrMap bg1="lt1" tx1="dk1" bg2="lt2" tx2="dk2" accent1="accent1" accent2="accent2" accent3="accent3" accent4="accent4" accent5="accent5" accent6="accent6" hlink="hlink" folHlink="folHlink"/>
  <p:notesStyle>
    <a:lvl1pPr marL="0" algn="r" defTabSz="1280160" rtl="1" eaLnBrk="1" latinLnBrk="0" hangingPunct="1">
      <a:defRPr sz="1700" kern="1200">
        <a:solidFill>
          <a:schemeClr val="tx1"/>
        </a:solidFill>
        <a:latin typeface="+mn-lt"/>
        <a:ea typeface="+mn-ea"/>
        <a:cs typeface="+mn-cs"/>
      </a:defRPr>
    </a:lvl1pPr>
    <a:lvl2pPr marL="640080" algn="r" defTabSz="1280160" rtl="1" eaLnBrk="1" latinLnBrk="0" hangingPunct="1">
      <a:defRPr sz="1700" kern="1200">
        <a:solidFill>
          <a:schemeClr val="tx1"/>
        </a:solidFill>
        <a:latin typeface="+mn-lt"/>
        <a:ea typeface="+mn-ea"/>
        <a:cs typeface="+mn-cs"/>
      </a:defRPr>
    </a:lvl2pPr>
    <a:lvl3pPr marL="1280160" algn="r" defTabSz="1280160" rtl="1" eaLnBrk="1" latinLnBrk="0" hangingPunct="1">
      <a:defRPr sz="1700" kern="1200">
        <a:solidFill>
          <a:schemeClr val="tx1"/>
        </a:solidFill>
        <a:latin typeface="+mn-lt"/>
        <a:ea typeface="+mn-ea"/>
        <a:cs typeface="+mn-cs"/>
      </a:defRPr>
    </a:lvl3pPr>
    <a:lvl4pPr marL="1920240" algn="r" defTabSz="1280160" rtl="1" eaLnBrk="1" latinLnBrk="0" hangingPunct="1">
      <a:defRPr sz="1700" kern="1200">
        <a:solidFill>
          <a:schemeClr val="tx1"/>
        </a:solidFill>
        <a:latin typeface="+mn-lt"/>
        <a:ea typeface="+mn-ea"/>
        <a:cs typeface="+mn-cs"/>
      </a:defRPr>
    </a:lvl4pPr>
    <a:lvl5pPr marL="2560320" algn="r" defTabSz="1280160" rtl="1" eaLnBrk="1" latinLnBrk="0" hangingPunct="1">
      <a:defRPr sz="1700" kern="1200">
        <a:solidFill>
          <a:schemeClr val="tx1"/>
        </a:solidFill>
        <a:latin typeface="+mn-lt"/>
        <a:ea typeface="+mn-ea"/>
        <a:cs typeface="+mn-cs"/>
      </a:defRPr>
    </a:lvl5pPr>
    <a:lvl6pPr marL="3200400" algn="r" defTabSz="1280160" rtl="1" eaLnBrk="1" latinLnBrk="0" hangingPunct="1">
      <a:defRPr sz="1700" kern="1200">
        <a:solidFill>
          <a:schemeClr val="tx1"/>
        </a:solidFill>
        <a:latin typeface="+mn-lt"/>
        <a:ea typeface="+mn-ea"/>
        <a:cs typeface="+mn-cs"/>
      </a:defRPr>
    </a:lvl6pPr>
    <a:lvl7pPr marL="3840480" algn="r" defTabSz="1280160" rtl="1" eaLnBrk="1" latinLnBrk="0" hangingPunct="1">
      <a:defRPr sz="1700" kern="1200">
        <a:solidFill>
          <a:schemeClr val="tx1"/>
        </a:solidFill>
        <a:latin typeface="+mn-lt"/>
        <a:ea typeface="+mn-ea"/>
        <a:cs typeface="+mn-cs"/>
      </a:defRPr>
    </a:lvl7pPr>
    <a:lvl8pPr marL="4480560" algn="r" defTabSz="1280160" rtl="1" eaLnBrk="1" latinLnBrk="0" hangingPunct="1">
      <a:defRPr sz="1700" kern="1200">
        <a:solidFill>
          <a:schemeClr val="tx1"/>
        </a:solidFill>
        <a:latin typeface="+mn-lt"/>
        <a:ea typeface="+mn-ea"/>
        <a:cs typeface="+mn-cs"/>
      </a:defRPr>
    </a:lvl8pPr>
    <a:lvl9pPr marL="5120640" algn="r" defTabSz="1280160" rtl="1"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45346FFC-4B85-4FE0-AE6B-E70BA29CAF21}" type="slidenum">
              <a:rPr lang="ar-EG" smtClean="0"/>
              <a:pPr/>
              <a:t>6</a:t>
            </a:fld>
            <a:endParaRPr lang="ar-EG"/>
          </a:p>
        </p:txBody>
      </p:sp>
    </p:spTree>
    <p:extLst>
      <p:ext uri="{BB962C8B-B14F-4D97-AF65-F5344CB8AC3E}">
        <p14:creationId xmlns:p14="http://schemas.microsoft.com/office/powerpoint/2010/main" val="2398708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475B25C1-747D-4EFC-859F-492F9E0D7F7C}" type="slidenum">
              <a:rPr lang="ar-EG" smtClean="0"/>
              <a:pPr/>
              <a:t>12</a:t>
            </a:fld>
            <a:endParaRPr lang="ar-EG"/>
          </a:p>
        </p:txBody>
      </p:sp>
    </p:spTree>
    <p:extLst>
      <p:ext uri="{BB962C8B-B14F-4D97-AF65-F5344CB8AC3E}">
        <p14:creationId xmlns:p14="http://schemas.microsoft.com/office/powerpoint/2010/main" val="1572977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A19110-4C2B-4EA4-907A-0C325375C7D0}" type="slidenum">
              <a:rPr lang="ar-EG" smtClean="0"/>
              <a:pPr/>
              <a:t>20</a:t>
            </a:fld>
            <a:endParaRPr lang="ar-EG"/>
          </a:p>
        </p:txBody>
      </p:sp>
    </p:spTree>
    <p:extLst>
      <p:ext uri="{BB962C8B-B14F-4D97-AF65-F5344CB8AC3E}">
        <p14:creationId xmlns:p14="http://schemas.microsoft.com/office/powerpoint/2010/main" val="357371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20090" y="3976795"/>
            <a:ext cx="8161020" cy="2744047"/>
          </a:xfrm>
        </p:spPr>
        <p:txBody>
          <a:bodyPr/>
          <a:lstStyle/>
          <a:p>
            <a:r>
              <a:rPr lang="en-US" smtClean="0"/>
              <a:t>Click to edit Master title style</a:t>
            </a:r>
            <a:endParaRPr lang="en-US"/>
          </a:p>
        </p:txBody>
      </p:sp>
      <p:sp>
        <p:nvSpPr>
          <p:cNvPr id="3" name="Subtitle 2"/>
          <p:cNvSpPr>
            <a:spLocks noGrp="1"/>
          </p:cNvSpPr>
          <p:nvPr>
            <p:ph type="subTitle" idx="1"/>
          </p:nvPr>
        </p:nvSpPr>
        <p:spPr>
          <a:xfrm>
            <a:off x="1440180" y="7254240"/>
            <a:ext cx="6720840" cy="327152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60870" y="512659"/>
            <a:ext cx="2160270" cy="1092284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80060" y="512659"/>
            <a:ext cx="6320790" cy="1092284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8429" y="8226215"/>
            <a:ext cx="8161020" cy="2542540"/>
          </a:xfrm>
        </p:spPr>
        <p:txBody>
          <a:bodyPr anchor="t"/>
          <a:lstStyle>
            <a:lvl1pPr algn="l">
              <a:defRPr sz="5600" b="1" cap="all"/>
            </a:lvl1pPr>
          </a:lstStyle>
          <a:p>
            <a:r>
              <a:rPr lang="en-US" smtClean="0"/>
              <a:t>Click to edit Master title style</a:t>
            </a:r>
            <a:endParaRPr lang="en-US"/>
          </a:p>
        </p:txBody>
      </p:sp>
      <p:sp>
        <p:nvSpPr>
          <p:cNvPr id="3" name="Text Placeholder 2"/>
          <p:cNvSpPr>
            <a:spLocks noGrp="1"/>
          </p:cNvSpPr>
          <p:nvPr>
            <p:ph type="body" idx="1"/>
          </p:nvPr>
        </p:nvSpPr>
        <p:spPr>
          <a:xfrm>
            <a:off x="758429" y="5425866"/>
            <a:ext cx="8161020" cy="2800349"/>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80060" y="2987041"/>
            <a:ext cx="4240530" cy="8448464"/>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0610" y="2987041"/>
            <a:ext cx="4240530" cy="8448464"/>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80061" y="2865545"/>
            <a:ext cx="4242197" cy="1194223"/>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480061" y="4059765"/>
            <a:ext cx="4242197" cy="7375739"/>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877277" y="2865545"/>
            <a:ext cx="4243864" cy="1194223"/>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4877277" y="4059765"/>
            <a:ext cx="4243864" cy="7375739"/>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061" y="509693"/>
            <a:ext cx="3158729" cy="2169160"/>
          </a:xfrm>
        </p:spPr>
        <p:txBody>
          <a:bodyPr anchor="b"/>
          <a:lstStyle>
            <a:lvl1pPr algn="l">
              <a:defRPr sz="2800" b="1"/>
            </a:lvl1pPr>
          </a:lstStyle>
          <a:p>
            <a:r>
              <a:rPr lang="en-US" smtClean="0"/>
              <a:t>Click to edit Master title style</a:t>
            </a:r>
            <a:endParaRPr lang="en-US"/>
          </a:p>
        </p:txBody>
      </p:sp>
      <p:sp>
        <p:nvSpPr>
          <p:cNvPr id="3" name="Content Placeholder 2"/>
          <p:cNvSpPr>
            <a:spLocks noGrp="1"/>
          </p:cNvSpPr>
          <p:nvPr>
            <p:ph idx="1"/>
          </p:nvPr>
        </p:nvSpPr>
        <p:spPr>
          <a:xfrm>
            <a:off x="3753802" y="509695"/>
            <a:ext cx="5367338" cy="10925811"/>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0061" y="2678855"/>
            <a:ext cx="3158729" cy="8756651"/>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81902" y="8961122"/>
            <a:ext cx="5760720" cy="1057911"/>
          </a:xfrm>
        </p:spPr>
        <p:txBody>
          <a:bodyPr anchor="b"/>
          <a:lstStyle>
            <a:lvl1pPr algn="l">
              <a:defRPr sz="2800" b="1"/>
            </a:lvl1pPr>
          </a:lstStyle>
          <a:p>
            <a:r>
              <a:rPr lang="en-US" smtClean="0"/>
              <a:t>Click to edit Master title style</a:t>
            </a:r>
            <a:endParaRPr lang="en-US"/>
          </a:p>
        </p:txBody>
      </p:sp>
      <p:sp>
        <p:nvSpPr>
          <p:cNvPr id="3" name="Picture Placeholder 2"/>
          <p:cNvSpPr>
            <a:spLocks noGrp="1"/>
          </p:cNvSpPr>
          <p:nvPr>
            <p:ph type="pic" idx="1"/>
          </p:nvPr>
        </p:nvSpPr>
        <p:spPr>
          <a:xfrm>
            <a:off x="1881902" y="1143847"/>
            <a:ext cx="5760720" cy="768096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lang="en-US"/>
          </a:p>
        </p:txBody>
      </p:sp>
      <p:sp>
        <p:nvSpPr>
          <p:cNvPr id="4" name="Text Placeholder 3"/>
          <p:cNvSpPr>
            <a:spLocks noGrp="1"/>
          </p:cNvSpPr>
          <p:nvPr>
            <p:ph type="body" sz="half" idx="2"/>
          </p:nvPr>
        </p:nvSpPr>
        <p:spPr>
          <a:xfrm>
            <a:off x="1881902" y="10019033"/>
            <a:ext cx="5760720" cy="1502409"/>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0060" y="512659"/>
            <a:ext cx="8641080" cy="2133600"/>
          </a:xfrm>
          <a:prstGeom prst="rect">
            <a:avLst/>
          </a:prstGeom>
        </p:spPr>
        <p:txBody>
          <a:bodyPr vert="horz" lIns="128016" tIns="64008" rIns="128016" bIns="6400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80060" y="2987041"/>
            <a:ext cx="8641080" cy="8448464"/>
          </a:xfrm>
          <a:prstGeom prst="rect">
            <a:avLst/>
          </a:prstGeom>
        </p:spPr>
        <p:txBody>
          <a:bodyPr vert="horz" lIns="128016" tIns="64008" rIns="128016" bIns="6400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80060" y="11865189"/>
            <a:ext cx="2240280" cy="681567"/>
          </a:xfrm>
          <a:prstGeom prst="rect">
            <a:avLst/>
          </a:prstGeom>
        </p:spPr>
        <p:txBody>
          <a:bodyPr vert="horz" lIns="128016" tIns="64008" rIns="128016" bIns="64008" rtlCol="0" anchor="ctr"/>
          <a:lstStyle>
            <a:lvl1pPr algn="l">
              <a:defRPr sz="1700">
                <a:solidFill>
                  <a:schemeClr val="tx1">
                    <a:tint val="75000"/>
                  </a:schemeClr>
                </a:solidFill>
              </a:defRPr>
            </a:lvl1pPr>
          </a:lstStyle>
          <a:p>
            <a:fld id="{1D8BD707-D9CF-40AE-B4C6-C98DA3205C09}" type="datetimeFigureOut">
              <a:rPr lang="en-US" smtClean="0"/>
              <a:pPr/>
              <a:t>9/30/2014</a:t>
            </a:fld>
            <a:endParaRPr lang="en-US"/>
          </a:p>
        </p:txBody>
      </p:sp>
      <p:sp>
        <p:nvSpPr>
          <p:cNvPr id="5" name="Footer Placeholder 4"/>
          <p:cNvSpPr>
            <a:spLocks noGrp="1"/>
          </p:cNvSpPr>
          <p:nvPr>
            <p:ph type="ftr" sz="quarter" idx="3"/>
          </p:nvPr>
        </p:nvSpPr>
        <p:spPr>
          <a:xfrm>
            <a:off x="3280410" y="11865189"/>
            <a:ext cx="3040380" cy="681567"/>
          </a:xfrm>
          <a:prstGeom prst="rect">
            <a:avLst/>
          </a:prstGeom>
        </p:spPr>
        <p:txBody>
          <a:bodyPr vert="horz" lIns="128016" tIns="64008" rIns="128016" bIns="64008"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880860" y="11865189"/>
            <a:ext cx="2240280" cy="681567"/>
          </a:xfrm>
          <a:prstGeom prst="rect">
            <a:avLst/>
          </a:prstGeom>
        </p:spPr>
        <p:txBody>
          <a:bodyPr vert="horz" lIns="128016" tIns="64008" rIns="128016" bIns="64008"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0" eaLnBrk="1" latinLnBrk="0" hangingPunct="1">
        <a:spcBef>
          <a:spcPct val="0"/>
        </a:spcBef>
        <a:buNone/>
        <a:defRPr sz="6200" kern="1200">
          <a:solidFill>
            <a:schemeClr val="tx1"/>
          </a:solidFill>
          <a:latin typeface="+mj-lt"/>
          <a:ea typeface="+mj-ea"/>
          <a:cs typeface="+mj-cs"/>
        </a:defRPr>
      </a:lvl1pPr>
    </p:titleStyle>
    <p:bodyStyle>
      <a:lvl1pPr marL="480060" indent="-480060" algn="l" defTabSz="1280160"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40130" indent="-400050" algn="l" defTabSz="1280160"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600200" indent="-320040" algn="l" defTabSz="128016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402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8036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2044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png"/></Relationships>
</file>

<file path=ppt/slides/_rels/slide12.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image" Target="../media/image2.jpeg"/><Relationship Id="rId7" Type="http://schemas.openxmlformats.org/officeDocument/2006/relationships/image" Target="../media/image53.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1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1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8.jpeg"/><Relationship Id="rId7" Type="http://schemas.openxmlformats.org/officeDocument/2006/relationships/diagramColors" Target="../diagrams/colors1.xml"/><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79.png"/></Relationships>
</file>

<file path=ppt/slides/_rels/slide19.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83.jpeg"/><Relationship Id="rId11" Type="http://schemas.openxmlformats.org/officeDocument/2006/relationships/image" Target="../media/image88.jpeg"/><Relationship Id="rId5" Type="http://schemas.openxmlformats.org/officeDocument/2006/relationships/image" Target="../media/image82.jpeg"/><Relationship Id="rId10" Type="http://schemas.openxmlformats.org/officeDocument/2006/relationships/image" Target="../media/image87.jpeg"/><Relationship Id="rId4" Type="http://schemas.openxmlformats.org/officeDocument/2006/relationships/image" Target="../media/image81.jpeg"/><Relationship Id="rId9" Type="http://schemas.openxmlformats.org/officeDocument/2006/relationships/image" Target="../media/image86.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2.jpeg"/><Relationship Id="rId7" Type="http://schemas.openxmlformats.org/officeDocument/2006/relationships/image" Target="../media/image9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1.jpeg"/><Relationship Id="rId11" Type="http://schemas.openxmlformats.org/officeDocument/2006/relationships/image" Target="../media/image96.jpeg"/><Relationship Id="rId5" Type="http://schemas.openxmlformats.org/officeDocument/2006/relationships/image" Target="../media/image90.jpeg"/><Relationship Id="rId10" Type="http://schemas.openxmlformats.org/officeDocument/2006/relationships/image" Target="../media/image95.jpeg"/><Relationship Id="rId4" Type="http://schemas.openxmlformats.org/officeDocument/2006/relationships/image" Target="../media/image89.jpeg"/><Relationship Id="rId9" Type="http://schemas.openxmlformats.org/officeDocument/2006/relationships/image" Target="../media/image94.jpeg"/></Relationships>
</file>

<file path=ppt/slides/_rels/slide21.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97.jpeg"/><Relationship Id="rId7" Type="http://schemas.openxmlformats.org/officeDocument/2006/relationships/image" Target="../media/image10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image" Target="../media/image98.jpeg"/><Relationship Id="rId10" Type="http://schemas.openxmlformats.org/officeDocument/2006/relationships/image" Target="../media/image103.jpeg"/><Relationship Id="rId4" Type="http://schemas.openxmlformats.org/officeDocument/2006/relationships/image" Target="../media/image80.jpeg"/><Relationship Id="rId9" Type="http://schemas.openxmlformats.org/officeDocument/2006/relationships/image" Target="../media/image102.jpeg"/></Relationships>
</file>

<file path=ppt/slides/_rels/slide2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jpeg"/><Relationship Id="rId4" Type="http://schemas.openxmlformats.org/officeDocument/2006/relationships/image" Target="../media/image105.jpeg"/></Relationships>
</file>

<file path=ppt/slides/_rels/slide23.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86.jpeg"/><Relationship Id="rId7" Type="http://schemas.openxmlformats.org/officeDocument/2006/relationships/image" Target="../media/image11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2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16.jpeg"/><Relationship Id="rId5" Type="http://schemas.openxmlformats.org/officeDocument/2006/relationships/image" Target="../media/image115.png"/><Relationship Id="rId4" Type="http://schemas.openxmlformats.org/officeDocument/2006/relationships/image" Target="../media/image114.jpeg"/></Relationships>
</file>

<file path=ppt/slides/_rels/slide25.xml.rels><?xml version="1.0" encoding="UTF-8" standalone="yes"?>
<Relationships xmlns="http://schemas.openxmlformats.org/package/2006/relationships"><Relationship Id="rId8" Type="http://schemas.openxmlformats.org/officeDocument/2006/relationships/image" Target="../media/image122.jpeg"/><Relationship Id="rId3" Type="http://schemas.openxmlformats.org/officeDocument/2006/relationships/image" Target="../media/image117.jpeg"/><Relationship Id="rId7" Type="http://schemas.openxmlformats.org/officeDocument/2006/relationships/image" Target="../media/image121.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20.jpeg"/><Relationship Id="rId5" Type="http://schemas.openxmlformats.org/officeDocument/2006/relationships/image" Target="../media/image119.png"/><Relationship Id="rId10" Type="http://schemas.openxmlformats.org/officeDocument/2006/relationships/image" Target="../media/image124.jpeg"/><Relationship Id="rId4" Type="http://schemas.openxmlformats.org/officeDocument/2006/relationships/image" Target="../media/image118.png"/><Relationship Id="rId9" Type="http://schemas.openxmlformats.org/officeDocument/2006/relationships/image" Target="../media/image123.jpeg"/></Relationships>
</file>

<file path=ppt/slides/_rels/slide26.xml.rels><?xml version="1.0" encoding="UTF-8" standalone="yes"?>
<Relationships xmlns="http://schemas.openxmlformats.org/package/2006/relationships"><Relationship Id="rId8" Type="http://schemas.openxmlformats.org/officeDocument/2006/relationships/image" Target="../media/image130.jpeg"/><Relationship Id="rId3" Type="http://schemas.openxmlformats.org/officeDocument/2006/relationships/image" Target="../media/image125.jpeg"/><Relationship Id="rId7" Type="http://schemas.openxmlformats.org/officeDocument/2006/relationships/image" Target="../media/image129.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28.jpeg"/><Relationship Id="rId11" Type="http://schemas.openxmlformats.org/officeDocument/2006/relationships/image" Target="../media/image133.jpeg"/><Relationship Id="rId5" Type="http://schemas.openxmlformats.org/officeDocument/2006/relationships/image" Target="../media/image127.jpeg"/><Relationship Id="rId10" Type="http://schemas.openxmlformats.org/officeDocument/2006/relationships/image" Target="../media/image132.jpeg"/><Relationship Id="rId4" Type="http://schemas.openxmlformats.org/officeDocument/2006/relationships/image" Target="../media/image126.jpeg"/><Relationship Id="rId9" Type="http://schemas.openxmlformats.org/officeDocument/2006/relationships/image" Target="../media/image131.jpeg"/></Relationships>
</file>

<file path=ppt/slides/_rels/slide27.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image" Target="../media/image134.jpeg"/><Relationship Id="rId7" Type="http://schemas.openxmlformats.org/officeDocument/2006/relationships/image" Target="../media/image13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35.jpeg"/><Relationship Id="rId9" Type="http://schemas.openxmlformats.org/officeDocument/2006/relationships/image" Target="../media/image140.jpeg"/></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42.jpeg"/></Relationships>
</file>

<file path=ppt/slides/_rels/slide34.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3" Type="http://schemas.openxmlformats.org/officeDocument/2006/relationships/image" Target="../media/image2.jpeg"/><Relationship Id="rId7" Type="http://schemas.openxmlformats.org/officeDocument/2006/relationships/image" Target="../media/image10.jpeg"/><Relationship Id="rId12"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jpe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7.gif"/><Relationship Id="rId5" Type="http://schemas.openxmlformats.org/officeDocument/2006/relationships/image" Target="../media/image26.gif"/><Relationship Id="rId4" Type="http://schemas.openxmlformats.org/officeDocument/2006/relationships/image" Target="../media/image25.gif"/></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ana Fathy\Desktop\data for design research 4th year\cover yyyy.jpg"/>
          <p:cNvPicPr>
            <a:picLocks noChangeAspect="1" noChangeArrowheads="1"/>
          </p:cNvPicPr>
          <p:nvPr/>
        </p:nvPicPr>
        <p:blipFill>
          <a:blip r:embed="rId2" cstate="print"/>
          <a:srcRect l="4132" t="1409" r="2479" b="21110"/>
          <a:stretch>
            <a:fillRect/>
          </a:stretch>
        </p:blipFill>
        <p:spPr bwMode="auto">
          <a:xfrm>
            <a:off x="0" y="0"/>
            <a:ext cx="9601200" cy="12801600"/>
          </a:xfrm>
          <a:prstGeom prst="rect">
            <a:avLst/>
          </a:prstGeom>
          <a:noFill/>
        </p:spPr>
      </p:pic>
      <p:sp>
        <p:nvSpPr>
          <p:cNvPr id="3" name="TextBox 2"/>
          <p:cNvSpPr txBox="1"/>
          <p:nvPr/>
        </p:nvSpPr>
        <p:spPr>
          <a:xfrm>
            <a:off x="-1447800" y="2049959"/>
            <a:ext cx="9067800" cy="769441"/>
          </a:xfrm>
          <a:prstGeom prst="rect">
            <a:avLst/>
          </a:prstGeom>
          <a:noFill/>
        </p:spPr>
        <p:txBody>
          <a:bodyPr wrap="square" rtlCol="1">
            <a:spAutoFit/>
          </a:bodyPr>
          <a:lstStyle/>
          <a:p>
            <a:pPr algn="ctr"/>
            <a:r>
              <a:rPr lang="ar-EG" sz="4400" b="1" dirty="0" smtClean="0">
                <a:ln w="12700">
                  <a:solidFill>
                    <a:srgbClr val="0B716F"/>
                  </a:solidFill>
                  <a:prstDash val="solid"/>
                </a:ln>
                <a:solidFill>
                  <a:srgbClr val="0B716F"/>
                </a:solidFill>
                <a:effectLst>
                  <a:innerShdw blurRad="63500" dist="50800" dir="18900000">
                    <a:prstClr val="black">
                      <a:alpha val="50000"/>
                    </a:prstClr>
                  </a:innerShdw>
                  <a:reflection blurRad="6350" stA="55000" endA="300" endPos="45500" dir="5400000" sy="-100000" algn="bl" rotWithShape="0"/>
                </a:effectLst>
              </a:rPr>
              <a:t>بحث المبانى السكنية الادارية التجارية         </a:t>
            </a:r>
            <a:endParaRPr lang="ar-EG" sz="4400" b="1" dirty="0">
              <a:ln w="12700">
                <a:solidFill>
                  <a:srgbClr val="0B716F"/>
                </a:solidFill>
                <a:prstDash val="solid"/>
              </a:ln>
              <a:solidFill>
                <a:srgbClr val="0B716F"/>
              </a:solidFill>
              <a:effectLst>
                <a:innerShdw blurRad="63500" dist="50800" dir="18900000">
                  <a:prstClr val="black">
                    <a:alpha val="50000"/>
                  </a:prstClr>
                </a:innerShdw>
                <a:reflection blurRad="6350" stA="55000" endA="300" endPos="45500" dir="5400000" sy="-100000" algn="bl" rotWithShape="0"/>
              </a:effectLst>
            </a:endParaRPr>
          </a:p>
        </p:txBody>
      </p:sp>
      <p:sp>
        <p:nvSpPr>
          <p:cNvPr id="4" name="TextBox 3"/>
          <p:cNvSpPr txBox="1"/>
          <p:nvPr/>
        </p:nvSpPr>
        <p:spPr>
          <a:xfrm>
            <a:off x="2209800" y="5130225"/>
            <a:ext cx="4572000" cy="584775"/>
          </a:xfrm>
          <a:prstGeom prst="rect">
            <a:avLst/>
          </a:prstGeom>
          <a:noFill/>
        </p:spPr>
        <p:txBody>
          <a:bodyPr wrap="square" rtlCol="1">
            <a:spAutoFit/>
          </a:bodyPr>
          <a:lstStyle/>
          <a:p>
            <a:pPr algn="r" rtl="1"/>
            <a:r>
              <a:rPr lang="ar-EG" sz="3200" b="1" spc="50" dirty="0" smtClean="0">
                <a:ln w="12700" cmpd="sng">
                  <a:solidFill>
                    <a:srgbClr val="0B716F"/>
                  </a:solidFill>
                  <a:prstDash val="solid"/>
                </a:ln>
                <a:solidFill>
                  <a:schemeClr val="accent6">
                    <a:tint val="1000"/>
                  </a:schemeClr>
                </a:solidFill>
                <a:effectLst>
                  <a:glow rad="53100">
                    <a:schemeClr val="accent6">
                      <a:satMod val="180000"/>
                      <a:alpha val="30000"/>
                    </a:schemeClr>
                  </a:glow>
                </a:effectLst>
              </a:rPr>
              <a:t>أسماء المجموعة </a:t>
            </a:r>
            <a:endParaRPr lang="ar-EG" sz="3200" b="1" spc="50" dirty="0">
              <a:ln w="12700" cmpd="sng">
                <a:solidFill>
                  <a:srgbClr val="0B716F"/>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1066800" y="5908119"/>
            <a:ext cx="5715000" cy="2677656"/>
          </a:xfrm>
          <a:prstGeom prst="rect">
            <a:avLst/>
          </a:prstGeom>
          <a:noFill/>
        </p:spPr>
        <p:txBody>
          <a:bodyPr wrap="square" rtlCol="1">
            <a:spAutoFit/>
          </a:bodyPr>
          <a:lstStyle/>
          <a:p>
            <a:pPr algn="r" rtl="1">
              <a:buFont typeface="Wingdings" pitchFamily="2" charset="2"/>
              <a:buChar char="§"/>
            </a:pPr>
            <a:r>
              <a:rPr lang="ar-EG" sz="2800" dirty="0" smtClean="0">
                <a:solidFill>
                  <a:srgbClr val="0B716F"/>
                </a:solidFill>
              </a:rPr>
              <a:t>رانا فتحى عبد العال محمد   </a:t>
            </a:r>
            <a:r>
              <a:rPr lang="en-US" sz="2800" dirty="0" smtClean="0">
                <a:solidFill>
                  <a:srgbClr val="0B716F"/>
                </a:solidFill>
              </a:rPr>
              <a:t>sec /3               </a:t>
            </a:r>
            <a:endParaRPr lang="ar-EG" sz="2800" dirty="0" smtClean="0">
              <a:solidFill>
                <a:srgbClr val="0B716F"/>
              </a:solidFill>
            </a:endParaRPr>
          </a:p>
          <a:p>
            <a:pPr algn="r" rtl="1">
              <a:buFont typeface="Wingdings" pitchFamily="2" charset="2"/>
              <a:buChar char="§"/>
            </a:pPr>
            <a:r>
              <a:rPr lang="ar-EG" sz="2800" dirty="0" smtClean="0">
                <a:solidFill>
                  <a:srgbClr val="0B716F"/>
                </a:solidFill>
              </a:rPr>
              <a:t>سمر صابر عبد الرحمن </a:t>
            </a:r>
            <a:r>
              <a:rPr lang="en-US" sz="2800" dirty="0" smtClean="0">
                <a:solidFill>
                  <a:srgbClr val="0B716F"/>
                </a:solidFill>
              </a:rPr>
              <a:t>sec/4                     </a:t>
            </a:r>
            <a:endParaRPr lang="ar-EG" sz="2800" dirty="0" smtClean="0">
              <a:solidFill>
                <a:srgbClr val="0B716F"/>
              </a:solidFill>
            </a:endParaRPr>
          </a:p>
          <a:p>
            <a:pPr algn="r" rtl="1">
              <a:buFont typeface="Wingdings" pitchFamily="2" charset="2"/>
              <a:buChar char="§"/>
            </a:pPr>
            <a:r>
              <a:rPr lang="ar-EG" sz="2800" dirty="0" smtClean="0">
                <a:solidFill>
                  <a:srgbClr val="0B716F"/>
                </a:solidFill>
              </a:rPr>
              <a:t>مروة سيد شعبان  </a:t>
            </a:r>
            <a:r>
              <a:rPr lang="en-US" sz="2800" dirty="0" smtClean="0">
                <a:solidFill>
                  <a:srgbClr val="0B716F"/>
                </a:solidFill>
              </a:rPr>
              <a:t>sec/5                              </a:t>
            </a:r>
            <a:endParaRPr lang="ar-EG" sz="2800" dirty="0" smtClean="0">
              <a:solidFill>
                <a:srgbClr val="0B716F"/>
              </a:solidFill>
            </a:endParaRPr>
          </a:p>
          <a:p>
            <a:pPr algn="r" rtl="1">
              <a:buFont typeface="Wingdings" pitchFamily="2" charset="2"/>
              <a:buChar char="§"/>
            </a:pPr>
            <a:r>
              <a:rPr lang="ar-EG" sz="2800" dirty="0" smtClean="0">
                <a:solidFill>
                  <a:srgbClr val="0B716F"/>
                </a:solidFill>
              </a:rPr>
              <a:t>مرفت شعبان محمود </a:t>
            </a:r>
            <a:r>
              <a:rPr lang="en-US" sz="2800" dirty="0" smtClean="0">
                <a:solidFill>
                  <a:srgbClr val="0B716F"/>
                </a:solidFill>
              </a:rPr>
              <a:t>sec/5                          </a:t>
            </a:r>
            <a:endParaRPr lang="ar-EG" sz="2800" dirty="0" smtClean="0">
              <a:solidFill>
                <a:srgbClr val="0B716F"/>
              </a:solidFill>
            </a:endParaRPr>
          </a:p>
          <a:p>
            <a:pPr algn="r" rtl="1">
              <a:buFont typeface="Wingdings" pitchFamily="2" charset="2"/>
              <a:buChar char="§"/>
            </a:pPr>
            <a:r>
              <a:rPr lang="ar-EG" sz="2800" dirty="0" smtClean="0">
                <a:solidFill>
                  <a:srgbClr val="0B716F"/>
                </a:solidFill>
              </a:rPr>
              <a:t>هبة ابراهيم محمد </a:t>
            </a:r>
            <a:r>
              <a:rPr lang="en-US" sz="2800" dirty="0" smtClean="0">
                <a:solidFill>
                  <a:srgbClr val="0B716F"/>
                </a:solidFill>
              </a:rPr>
              <a:t>sec/6                              </a:t>
            </a:r>
            <a:endParaRPr lang="ar-EG" sz="2800" dirty="0" smtClean="0">
              <a:solidFill>
                <a:srgbClr val="0B716F"/>
              </a:solidFill>
            </a:endParaRPr>
          </a:p>
          <a:p>
            <a:pPr algn="r" rtl="1">
              <a:buFont typeface="Wingdings" pitchFamily="2" charset="2"/>
              <a:buChar char="§"/>
            </a:pPr>
            <a:r>
              <a:rPr lang="ar-EG" sz="2800" dirty="0" smtClean="0">
                <a:solidFill>
                  <a:srgbClr val="0B716F"/>
                </a:solidFill>
              </a:rPr>
              <a:t>يارا عادل عبد الفتاح </a:t>
            </a:r>
            <a:r>
              <a:rPr lang="en-US" sz="2800" dirty="0" smtClean="0">
                <a:solidFill>
                  <a:srgbClr val="0B716F"/>
                </a:solidFill>
              </a:rPr>
              <a:t>sec/6                           </a:t>
            </a:r>
            <a:endParaRPr lang="ar-EG" sz="2800" dirty="0">
              <a:solidFill>
                <a:srgbClr val="0B716F"/>
              </a:solidFill>
            </a:endParaRPr>
          </a:p>
        </p:txBody>
      </p:sp>
      <p:cxnSp>
        <p:nvCxnSpPr>
          <p:cNvPr id="7" name="Straight Connector 6"/>
          <p:cNvCxnSpPr/>
          <p:nvPr/>
        </p:nvCxnSpPr>
        <p:spPr>
          <a:xfrm>
            <a:off x="381000" y="3048000"/>
            <a:ext cx="7010400" cy="0"/>
          </a:xfrm>
          <a:prstGeom prst="line">
            <a:avLst/>
          </a:prstGeom>
          <a:ln>
            <a:solidFill>
              <a:srgbClr val="0F9393"/>
            </a:solidFill>
          </a:ln>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rot="5400000">
            <a:off x="3581400" y="6477000"/>
            <a:ext cx="6858000" cy="0"/>
          </a:xfrm>
          <a:prstGeom prst="line">
            <a:avLst/>
          </a:prstGeom>
          <a:ln>
            <a:solidFill>
              <a:srgbClr val="0F9393"/>
            </a:solidFill>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1295400" y="3200400"/>
            <a:ext cx="4495800" cy="646331"/>
          </a:xfrm>
          <a:prstGeom prst="rect">
            <a:avLst/>
          </a:prstGeom>
          <a:noFill/>
        </p:spPr>
        <p:txBody>
          <a:bodyPr wrap="square" rtlCol="1">
            <a:spAutoFit/>
          </a:bodyPr>
          <a:lstStyle/>
          <a:p>
            <a:pPr algn="r" rtl="1"/>
            <a:r>
              <a:rPr lang="ar-EG" sz="3600" b="1" spc="50" dirty="0" smtClean="0">
                <a:ln w="12700" cmpd="sng">
                  <a:solidFill>
                    <a:srgbClr val="0B716F"/>
                  </a:solidFill>
                  <a:prstDash val="solid"/>
                </a:ln>
                <a:solidFill>
                  <a:schemeClr val="accent6">
                    <a:tint val="1000"/>
                  </a:schemeClr>
                </a:solidFill>
                <a:effectLst>
                  <a:glow rad="53100">
                    <a:schemeClr val="accent6">
                      <a:satMod val="180000"/>
                      <a:alpha val="30000"/>
                    </a:schemeClr>
                  </a:glow>
                </a:effectLst>
              </a:rPr>
              <a:t>مادة التصميم المعمارى </a:t>
            </a:r>
          </a:p>
        </p:txBody>
      </p:sp>
      <p:sp>
        <p:nvSpPr>
          <p:cNvPr id="14" name="TextBox 13"/>
          <p:cNvSpPr txBox="1"/>
          <p:nvPr/>
        </p:nvSpPr>
        <p:spPr>
          <a:xfrm>
            <a:off x="1905000" y="3810000"/>
            <a:ext cx="3200400" cy="584775"/>
          </a:xfrm>
          <a:prstGeom prst="rect">
            <a:avLst/>
          </a:prstGeom>
          <a:noFill/>
        </p:spPr>
        <p:txBody>
          <a:bodyPr wrap="square" rtlCol="1">
            <a:spAutoFit/>
          </a:bodyPr>
          <a:lstStyle/>
          <a:p>
            <a:pPr algn="r" rtl="1"/>
            <a:r>
              <a:rPr lang="ar-EG" sz="3200" b="1" spc="50" dirty="0" smtClean="0">
                <a:ln w="12700" cmpd="sng">
                  <a:solidFill>
                    <a:srgbClr val="0B716F"/>
                  </a:solidFill>
                  <a:prstDash val="solid"/>
                </a:ln>
                <a:solidFill>
                  <a:schemeClr val="accent6">
                    <a:tint val="1000"/>
                  </a:schemeClr>
                </a:solidFill>
                <a:effectLst>
                  <a:glow rad="53100">
                    <a:schemeClr val="accent6">
                      <a:satMod val="180000"/>
                      <a:alpha val="30000"/>
                    </a:schemeClr>
                  </a:glow>
                </a:effectLst>
              </a:rPr>
              <a:t>د/ حمدى صادق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4" name="Rectangle 2"/>
          <p:cNvSpPr txBox="1">
            <a:spLocks noChangeArrowheads="1"/>
          </p:cNvSpPr>
          <p:nvPr/>
        </p:nvSpPr>
        <p:spPr>
          <a:xfrm>
            <a:off x="6324601" y="1066800"/>
            <a:ext cx="1619288" cy="571504"/>
          </a:xfrm>
          <a:prstGeom prst="rect">
            <a:avLst/>
          </a:prstGeom>
        </p:spPr>
        <p:style>
          <a:lnRef idx="2">
            <a:schemeClr val="dk1"/>
          </a:lnRef>
          <a:fillRef idx="1">
            <a:schemeClr val="lt1"/>
          </a:fillRef>
          <a:effectRef idx="0">
            <a:schemeClr val="dk1"/>
          </a:effectRef>
          <a:fontRef idx="minor">
            <a:schemeClr val="dk1"/>
          </a:fontRef>
        </p:style>
        <p:txBody>
          <a:bodyPr vert="horz" lIns="128016" tIns="64008" rIns="128016" bIns="64008" rtlCol="0" anchor="ctr">
            <a:normAutofit/>
          </a:bodyPr>
          <a:lstStyle/>
          <a:p>
            <a:pPr marL="0" marR="0" lvl="0" indent="0" algn="r" defTabSz="1280160" rtl="1" eaLnBrk="1" fontAlgn="auto" latinLnBrk="0" hangingPunct="1">
              <a:lnSpc>
                <a:spcPct val="100000"/>
              </a:lnSpc>
              <a:spcBef>
                <a:spcPct val="0"/>
              </a:spcBef>
              <a:spcAft>
                <a:spcPts val="0"/>
              </a:spcAft>
              <a:buClrTx/>
              <a:buSzTx/>
              <a:buFontTx/>
              <a:buNone/>
              <a:tabLst/>
              <a:defRPr/>
            </a:pPr>
            <a:r>
              <a:rPr kumimoji="0" lang="ar-SA" sz="24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دورات </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mj-ea"/>
                <a:cs typeface="Sakkal Majalla" pitchFamily="2" charset="-78"/>
              </a:rPr>
              <a:t>ال</a:t>
            </a:r>
            <a:r>
              <a:rPr kumimoji="0" lang="ar-SA" sz="24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مياه </a:t>
            </a:r>
            <a:r>
              <a:rPr kumimoji="0" lang="en-US" sz="24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a:t>
            </a:r>
            <a:r>
              <a:rPr kumimoji="0" lang="ar-EG" sz="24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a:t>
            </a:r>
            <a:endParaRPr kumimoji="0" lang="en-GB" sz="24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endParaRPr>
          </a:p>
        </p:txBody>
      </p:sp>
      <p:sp>
        <p:nvSpPr>
          <p:cNvPr id="5" name="Rectangle 3"/>
          <p:cNvSpPr txBox="1">
            <a:spLocks noChangeArrowheads="1"/>
          </p:cNvSpPr>
          <p:nvPr/>
        </p:nvSpPr>
        <p:spPr>
          <a:xfrm>
            <a:off x="3810001" y="1752600"/>
            <a:ext cx="4953000" cy="2736304"/>
          </a:xfrm>
          <a:prstGeom prst="rect">
            <a:avLst/>
          </a:prstGeom>
        </p:spPr>
        <p:txBody>
          <a:bodyPr vert="horz" lIns="128016" tIns="64008" rIns="128016" bIns="64008" rtlCol="0">
            <a:normAutofit/>
          </a:bodyPr>
          <a:lstStyle/>
          <a:p>
            <a:pPr marL="480060" marR="0" lvl="0" indent="-480060" algn="l" defTabSz="1280160" rtl="1" eaLnBrk="1" fontAlgn="auto" latinLnBrk="0" hangingPunct="1">
              <a:lnSpc>
                <a:spcPct val="80000"/>
              </a:lnSpc>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توضع الأجهزة الصحية في غرف خاصه بها سواء في المباني السكنية أو المباني ال</a:t>
            </a: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عامة</a:t>
            </a:r>
            <a:endPar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0" eaLnBrk="1" fontAlgn="auto" latinLnBrk="0" hangingPunct="1">
              <a:lnSpc>
                <a:spcPct val="80000"/>
              </a:lnSpc>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و يجب مراعاة الأتي في تصميم الغرف .</a:t>
            </a:r>
            <a:endPar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كل غرفه تحتوي على أجهزه صحية يجب أن تكون مضاءة طبيعيا عن طريق نافذة.</a:t>
            </a:r>
            <a:endPar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lang="ar-EG" sz="1600" dirty="0" smtClean="0">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لا يجوز الأعتماد على النوافذ أو الأبواب وحدها في التهويه لكن يجب أن يكون في كل</a:t>
            </a:r>
            <a:endPar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lang="ar-EG" sz="1600" dirty="0" smtClean="0">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تكسى حوائطها بأرتفاع لا يقل عن 1.5م و تكون غير قابلة لأمتصاص الرطوبة </a:t>
            </a:r>
            <a:endParaRPr kumimoji="0" lang="en-GB"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p:txBody>
      </p:sp>
      <p:pic>
        <p:nvPicPr>
          <p:cNvPr id="6" name="Picture 4" descr="beshr-2"/>
          <p:cNvPicPr>
            <a:picLocks noChangeAspect="1" noChangeArrowheads="1"/>
          </p:cNvPicPr>
          <p:nvPr/>
        </p:nvPicPr>
        <p:blipFill>
          <a:blip r:embed="rId3" cstate="print"/>
          <a:srcRect l="20070" t="41906" r="61672" b="15521"/>
          <a:stretch>
            <a:fillRect/>
          </a:stretch>
        </p:blipFill>
        <p:spPr bwMode="auto">
          <a:xfrm>
            <a:off x="304800" y="2971802"/>
            <a:ext cx="1219200" cy="1973943"/>
          </a:xfrm>
          <a:prstGeom prst="rect">
            <a:avLst/>
          </a:prstGeom>
          <a:ln>
            <a:noFill/>
          </a:ln>
          <a:effectLst>
            <a:softEdge rad="112500"/>
          </a:effectLst>
        </p:spPr>
      </p:pic>
      <p:pic>
        <p:nvPicPr>
          <p:cNvPr id="7" name="Picture 5" descr="beshr-4"/>
          <p:cNvPicPr>
            <a:picLocks noChangeAspect="1" noChangeArrowheads="1"/>
          </p:cNvPicPr>
          <p:nvPr/>
        </p:nvPicPr>
        <p:blipFill>
          <a:blip r:embed="rId4" cstate="print"/>
          <a:srcRect l="35175" t="33119" r="43301" b="41705"/>
          <a:stretch>
            <a:fillRect/>
          </a:stretch>
        </p:blipFill>
        <p:spPr bwMode="auto">
          <a:xfrm>
            <a:off x="2819400" y="5105400"/>
            <a:ext cx="2133600" cy="2136077"/>
          </a:xfrm>
          <a:prstGeom prst="rect">
            <a:avLst/>
          </a:prstGeom>
          <a:ln>
            <a:noFill/>
          </a:ln>
          <a:effectLst>
            <a:softEdge rad="112500"/>
          </a:effectLst>
        </p:spPr>
      </p:pic>
      <p:pic>
        <p:nvPicPr>
          <p:cNvPr id="8" name="Picture 6" descr="corn2"/>
          <p:cNvPicPr>
            <a:picLocks noChangeAspect="1" noChangeArrowheads="1"/>
          </p:cNvPicPr>
          <p:nvPr/>
        </p:nvPicPr>
        <p:blipFill>
          <a:blip r:embed="rId5" cstate="print"/>
          <a:srcRect l="13959" t="55612" r="55620" b="28925"/>
          <a:stretch>
            <a:fillRect/>
          </a:stretch>
        </p:blipFill>
        <p:spPr bwMode="auto">
          <a:xfrm>
            <a:off x="1795366" y="3429000"/>
            <a:ext cx="2167035" cy="1371600"/>
          </a:xfrm>
          <a:prstGeom prst="rect">
            <a:avLst/>
          </a:prstGeom>
          <a:ln>
            <a:noFill/>
          </a:ln>
          <a:effectLst>
            <a:softEdge rad="112500"/>
          </a:effectLst>
        </p:spPr>
      </p:pic>
      <p:pic>
        <p:nvPicPr>
          <p:cNvPr id="9" name="Picture 7" descr="corn3"/>
          <p:cNvPicPr>
            <a:picLocks noChangeAspect="1" noChangeArrowheads="1"/>
          </p:cNvPicPr>
          <p:nvPr/>
        </p:nvPicPr>
        <p:blipFill>
          <a:blip r:embed="rId6" cstate="print"/>
          <a:srcRect l="35957" t="56853" r="32545" b="27225"/>
          <a:stretch>
            <a:fillRect/>
          </a:stretch>
        </p:blipFill>
        <p:spPr bwMode="auto">
          <a:xfrm>
            <a:off x="1" y="5343525"/>
            <a:ext cx="2734937" cy="1819275"/>
          </a:xfrm>
          <a:prstGeom prst="rect">
            <a:avLst/>
          </a:prstGeom>
          <a:ln>
            <a:noFill/>
          </a:ln>
          <a:effectLst>
            <a:softEdge rad="112500"/>
          </a:effectLst>
        </p:spPr>
      </p:pic>
      <p:sp>
        <p:nvSpPr>
          <p:cNvPr id="10" name="Rectangle 3"/>
          <p:cNvSpPr txBox="1">
            <a:spLocks noChangeArrowheads="1"/>
          </p:cNvSpPr>
          <p:nvPr/>
        </p:nvSpPr>
        <p:spPr>
          <a:xfrm>
            <a:off x="4876800" y="4495801"/>
            <a:ext cx="3944962" cy="3819523"/>
          </a:xfrm>
          <a:prstGeom prst="rect">
            <a:avLst/>
          </a:prstGeom>
        </p:spPr>
        <p:txBody>
          <a:bodyPr vert="horz" lIns="128016" tIns="64008" rIns="128016" bIns="64008" rtlCol="0">
            <a:noAutofit/>
          </a:bodyPr>
          <a:lstStyle/>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الوضع الجغرافي الملائم للحمامات هو الجنوب الشرقي .</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يجب أن يكون قريبا من المطابخ و التواليت مباشرة و ذلك لسهولة توصيل الحمامات بمواسير المياة و الغاز و لسهولة تجميع مواسير الصرف</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يكون مكان الحمام بالقرب من غرف النوم لسهولة الأستخدام</a:t>
            </a:r>
            <a:endParaRPr kumimoji="0" lang="ar-SA" sz="1600" b="0" i="1" u="sng"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609600" marR="0" lvl="0" indent="-609600" algn="r" defTabSz="1280160" rtl="0" eaLnBrk="1" fontAlgn="auto" latinLnBrk="0" hangingPunct="1">
              <a:spcBef>
                <a:spcPct val="20000"/>
              </a:spcBef>
              <a:spcAft>
                <a:spcPts val="0"/>
              </a:spcAft>
              <a:buClrTx/>
              <a:buSzTx/>
              <a:tabLst/>
              <a:defRPr/>
            </a:pPr>
            <a:endParaRPr kumimoji="0" lang="ar-EG" sz="1600" b="0" i="0" u="sng"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609600" marR="0" lvl="0" indent="-609600" algn="r" defTabSz="1280160" rtl="0" eaLnBrk="1" fontAlgn="auto" latinLnBrk="0" hangingPunct="1">
              <a:spcBef>
                <a:spcPct val="20000"/>
              </a:spcBef>
              <a:spcAft>
                <a:spcPts val="0"/>
              </a:spcAft>
              <a:buClrTx/>
              <a:buSzTx/>
              <a:tabLst/>
              <a:defRPr/>
            </a:pPr>
            <a:endParaRPr kumimoji="0" lang="ar-EG" sz="1600" b="0" i="0" u="sng"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اذا كانت الأوجة الداخلية للبئرناعمة تكون أبعادة 1.5*2م=3م2</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اذا كانت الأوجة الداخلية للبئر خشنة تكون أبعادة 2م*2م=4م2</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مساحات فتحات التهوية علية لا تقل عن 12% من مساحة قطاع البئر.</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الفتحة السفلية لأول دورة مياة على البئر يجب أن ترتفع عن الأرضية بمقدار 2م.</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الفتحة السفلية يجب أن ترتفع عن الأرضية بمقدار 20سم.</a:t>
            </a:r>
          </a:p>
          <a:p>
            <a:pPr marL="609600" marR="0" lvl="0" indent="-609600" algn="r" defTabSz="1280160" rtl="0" eaLnBrk="1" fontAlgn="auto" latinLnBrk="0" hangingPunct="1">
              <a:spcBef>
                <a:spcPct val="20000"/>
              </a:spcBef>
              <a:spcAft>
                <a:spcPts val="0"/>
              </a:spcAft>
              <a:buClrTx/>
              <a:buSzTx/>
              <a:tabLst/>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في السطوح يجب أن تكون القوالب الخشبية للأبار عازلة للصوت تماما وفى الاسطح يجب ان يعلو بئر التهويه عن دوره المبنى بمسافه 3 متر عن الاقل وله سقف واقى مائل ضد المطر </a:t>
            </a:r>
            <a:endParaRPr kumimoji="0" lang="en-GB"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p:txBody>
      </p:sp>
      <p:pic>
        <p:nvPicPr>
          <p:cNvPr id="11" name="Picture 4" descr="corn2"/>
          <p:cNvPicPr preferRelativeResize="0">
            <a:picLocks noChangeAspect="1" noChangeArrowheads="1"/>
          </p:cNvPicPr>
          <p:nvPr/>
        </p:nvPicPr>
        <p:blipFill>
          <a:blip r:embed="rId5" cstate="print"/>
          <a:srcRect/>
          <a:stretch>
            <a:fillRect/>
          </a:stretch>
        </p:blipFill>
        <p:spPr bwMode="auto">
          <a:xfrm>
            <a:off x="381000" y="7391401"/>
            <a:ext cx="3880048" cy="48388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4" descr="C:\Documents and Settings\USER\Desktop\السكنى\toxmystery_bathroom.jpg"/>
          <p:cNvPicPr>
            <a:picLocks noChangeAspect="1" noChangeArrowheads="1"/>
          </p:cNvPicPr>
          <p:nvPr/>
        </p:nvPicPr>
        <p:blipFill>
          <a:blip r:embed="rId7" cstate="print"/>
          <a:srcRect/>
          <a:stretch>
            <a:fillRect/>
          </a:stretch>
        </p:blipFill>
        <p:spPr bwMode="auto">
          <a:xfrm>
            <a:off x="152400" y="685800"/>
            <a:ext cx="3352800" cy="22885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TextBox 24"/>
          <p:cNvSpPr txBox="1"/>
          <p:nvPr/>
        </p:nvSpPr>
        <p:spPr>
          <a:xfrm>
            <a:off x="5105400" y="2514602"/>
            <a:ext cx="3657600" cy="584775"/>
          </a:xfrm>
          <a:prstGeom prst="rect">
            <a:avLst/>
          </a:prstGeom>
          <a:noFill/>
        </p:spPr>
        <p:txBody>
          <a:bodyPr wrap="square" rtlCol="1">
            <a:spAutoFit/>
          </a:bodyPr>
          <a:lstStyle/>
          <a:p>
            <a:pPr algn="r" rtl="1"/>
            <a:r>
              <a:rPr lang="ar-SA" sz="1600" dirty="0" smtClean="0">
                <a:latin typeface="Sakkal Majalla" pitchFamily="2" charset="-78"/>
                <a:cs typeface="Sakkal Majalla" pitchFamily="2" charset="-78"/>
              </a:rPr>
              <a:t>أو أكثر في حائط خارجي ولا يجوز أن تكون مساحة هذه النوافذ أقل من نصف متر مربع</a:t>
            </a:r>
            <a:endParaRPr lang="ar-EG" sz="1600" dirty="0"/>
          </a:p>
        </p:txBody>
      </p:sp>
      <p:sp>
        <p:nvSpPr>
          <p:cNvPr id="26" name="TextBox 25"/>
          <p:cNvSpPr txBox="1"/>
          <p:nvPr/>
        </p:nvSpPr>
        <p:spPr>
          <a:xfrm>
            <a:off x="3962400" y="3200402"/>
            <a:ext cx="4800600" cy="584775"/>
          </a:xfrm>
          <a:prstGeom prst="rect">
            <a:avLst/>
          </a:prstGeom>
          <a:noFill/>
        </p:spPr>
        <p:txBody>
          <a:bodyPr wrap="square" rtlCol="1">
            <a:spAutoFit/>
          </a:bodyPr>
          <a:lstStyle/>
          <a:p>
            <a:pPr algn="r" rtl="1"/>
            <a:r>
              <a:rPr lang="ar-SA" sz="1600" dirty="0" smtClean="0">
                <a:latin typeface="Sakkal Majalla" pitchFamily="2" charset="-78"/>
                <a:cs typeface="Sakkal Majalla" pitchFamily="2" charset="-78"/>
              </a:rPr>
              <a:t>دورة مياه ماسورة للتهوية من مادة غير قابلة للأحتراق توضع رأسية مخترقة السقف أو الحائط الخارجي بالقرب من السقف</a:t>
            </a:r>
            <a:endParaRPr lang="ar-EG" sz="1600" dirty="0"/>
          </a:p>
        </p:txBody>
      </p:sp>
      <p:sp>
        <p:nvSpPr>
          <p:cNvPr id="27" name="TextBox 26"/>
          <p:cNvSpPr txBox="1"/>
          <p:nvPr/>
        </p:nvSpPr>
        <p:spPr>
          <a:xfrm>
            <a:off x="4495800" y="4165736"/>
            <a:ext cx="4267200" cy="387798"/>
          </a:xfrm>
          <a:prstGeom prst="rect">
            <a:avLst/>
          </a:prstGeom>
          <a:noFill/>
        </p:spPr>
        <p:txBody>
          <a:bodyPr wrap="square" rtlCol="1">
            <a:spAutoFit/>
          </a:bodyPr>
          <a:lstStyle/>
          <a:p>
            <a:pPr marL="609600" lvl="0" indent="-609600" algn="r">
              <a:lnSpc>
                <a:spcPct val="80000"/>
              </a:lnSpc>
              <a:spcBef>
                <a:spcPct val="20000"/>
              </a:spcBef>
              <a:defRPr/>
            </a:pP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أختيار أماكن الحمامات في المنازل</a:t>
            </a:r>
            <a:endParaRPr lang="ar-SA" sz="24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28" name="TextBox 27"/>
          <p:cNvSpPr txBox="1"/>
          <p:nvPr/>
        </p:nvSpPr>
        <p:spPr>
          <a:xfrm>
            <a:off x="5410200" y="5980094"/>
            <a:ext cx="3352800" cy="954107"/>
          </a:xfrm>
          <a:prstGeom prst="rect">
            <a:avLst/>
          </a:prstGeom>
          <a:noFill/>
        </p:spPr>
        <p:txBody>
          <a:bodyPr wrap="square" rtlCol="1">
            <a:spAutoFit/>
          </a:bodyPr>
          <a:lstStyle/>
          <a:p>
            <a:pPr lvl="0" algn="r" rtl="1"/>
            <a:r>
              <a:rPr lang="ar-SA"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أبعادأبار التهوية الرأسية</a:t>
            </a:r>
            <a:endPar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r" rtl="1"/>
            <a:endParaRPr lang="ar-EG"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6" name="Picture 2" descr="C:\Users\rana Fathy\Desktop\data for design research 4th year\345.jpg"/>
          <p:cNvPicPr>
            <a:picLocks noChangeAspect="1" noChangeArrowheads="1"/>
          </p:cNvPicPr>
          <p:nvPr/>
        </p:nvPicPr>
        <p:blipFill>
          <a:blip r:embed="rId8" cstate="print">
            <a:clrChange>
              <a:clrFrom>
                <a:srgbClr val="FFFFFF"/>
              </a:clrFrom>
              <a:clrTo>
                <a:srgbClr val="FFFFFF">
                  <a:alpha val="0"/>
                </a:srgbClr>
              </a:clrTo>
            </a:clrChange>
            <a:lum contrast="-40000"/>
          </a:blip>
          <a:srcRect/>
          <a:stretch>
            <a:fillRect/>
          </a:stretch>
        </p:blipFill>
        <p:spPr bwMode="auto">
          <a:xfrm>
            <a:off x="5105400" y="8763001"/>
            <a:ext cx="2895600" cy="351910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6" name="Rectangle 3"/>
          <p:cNvSpPr txBox="1">
            <a:spLocks noChangeArrowheads="1"/>
          </p:cNvSpPr>
          <p:nvPr/>
        </p:nvSpPr>
        <p:spPr>
          <a:xfrm>
            <a:off x="3048002" y="7924800"/>
            <a:ext cx="5943599" cy="4156893"/>
          </a:xfrm>
          <a:prstGeom prst="rect">
            <a:avLst/>
          </a:prstGeom>
        </p:spPr>
        <p:txBody>
          <a:bodyPr vert="horz" lIns="128016" tIns="64008" rIns="128016" bIns="64008" rtlCol="0">
            <a:normAutofit/>
          </a:bodyPr>
          <a:lstStyle/>
          <a:p>
            <a:pPr marL="480060" marR="0" lvl="0" indent="-480060" algn="r" defTabSz="1280160" rtl="1" eaLnBrk="1" fontAlgn="auto" latinLnBrk="0" hangingPunct="1">
              <a:lnSpc>
                <a:spcPct val="80000"/>
              </a:lnSpc>
              <a:spcBef>
                <a:spcPct val="20000"/>
              </a:spcBef>
              <a:spcAft>
                <a:spcPts val="0"/>
              </a:spcAft>
              <a:buClrTx/>
              <a:buSzTx/>
              <a:tabLst/>
              <a:defRPr/>
            </a:pP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هذا الركن ياخذ عادة اتجاه الشمال و يحتوي على رف للكتب 1 م.</a:t>
            </a:r>
          </a:p>
          <a:p>
            <a:pPr marL="480060" marR="0" lvl="0" indent="-480060" algn="r" defTabSz="1280160" rtl="1" eaLnBrk="1" fontAlgn="auto" latinLnBrk="0" hangingPunct="1">
              <a:lnSpc>
                <a:spcPct val="80000"/>
              </a:lnSpc>
              <a:spcBef>
                <a:spcPct val="20000"/>
              </a:spcBef>
              <a:spcAft>
                <a:spcPts val="0"/>
              </a:spcAft>
              <a:buClrTx/>
              <a:buSzTx/>
              <a:tabLst/>
              <a:defRPr/>
            </a:pPr>
            <a:endPar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و يوجد في المنازل الكبيرة نسبيا، و ينبغي أن تكون نوافذه و مطلة على افضل منظر موجود.</a:t>
            </a:r>
          </a:p>
          <a:p>
            <a:pPr marL="480060" marR="0" lvl="0" indent="-480060" algn="r" defTabSz="1280160" rtl="0" eaLnBrk="1" fontAlgn="auto" latinLnBrk="0" hangingPunct="1">
              <a:lnSpc>
                <a:spcPct val="80000"/>
              </a:lnSpc>
              <a:spcBef>
                <a:spcPct val="20000"/>
              </a:spcBef>
              <a:spcAft>
                <a:spcPts val="0"/>
              </a:spcAft>
              <a:buClrTx/>
              <a:buSzTx/>
              <a:tabLst/>
              <a:defRPr/>
            </a:pP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التراس هو امتداد خارجي لمساحة حيوية من المنزل و التراسات ذات الزاوية، فهي تحجب انظار القضوليين، و كذلك فهي تعتبر مصدرا للرياح، و عند التصميم للتراسات يراعى:</a:t>
            </a:r>
          </a:p>
          <a:p>
            <a:pPr marL="480060" marR="0" lvl="0" indent="-480060" algn="r" defTabSz="1280160" rtl="0" eaLnBrk="1" fontAlgn="auto" latinLnBrk="0" hangingPunct="1">
              <a:lnSpc>
                <a:spcPct val="80000"/>
              </a:lnSpc>
              <a:spcBef>
                <a:spcPct val="20000"/>
              </a:spcBef>
              <a:spcAft>
                <a:spcPts val="0"/>
              </a:spcAft>
              <a:buClrTx/>
              <a:buSzTx/>
              <a:tabLst/>
              <a:defRPr/>
            </a:pP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التوجيه ناحية الشمال، و المناظر الطبيعية، المواقع الصحيحة بالنسبة للمساكن المجاورة، و المساحة الكافية لها و الحماية ضد الانظار، و التقلبات المناخية كالرياح و المطر و التعريض المباشر للمشاة.</a:t>
            </a:r>
          </a:p>
          <a:p>
            <a:pPr marL="480060" marR="0" lvl="0" indent="-480060" algn="r" defTabSz="1280160" rtl="0" eaLnBrk="1" fontAlgn="auto" latinLnBrk="0" hangingPunct="1">
              <a:lnSpc>
                <a:spcPct val="80000"/>
              </a:lnSpc>
              <a:spcBef>
                <a:spcPct val="20000"/>
              </a:spcBef>
              <a:spcAft>
                <a:spcPts val="0"/>
              </a:spcAft>
              <a:buClrTx/>
              <a:buSzTx/>
              <a:tabLst/>
              <a:defRPr/>
            </a:pP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يجب أن تكون الشرفات معرضة للشمس، و بمعزل عن الرياح و أمام غرف الطعام أو المعيشة، و كمثال إذا كانت الرياح المسيطرة جنوبية غربية، فيجب توجيهها من الشرق الى الجنوب، أقل عرض لاماكن الهواء الطلق لخلق مكان لمقعد بجانب الحائط من 2 إلى 3 م</a:t>
            </a:r>
            <a:r>
              <a:rPr kumimoji="0" lang="ar-EG" sz="14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a:t>
            </a:r>
            <a:endParaRPr kumimoji="0" lang="en-GB" sz="14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p:txBody>
      </p:sp>
      <p:pic>
        <p:nvPicPr>
          <p:cNvPr id="7" name="Picture 4" descr="732"/>
          <p:cNvPicPr>
            <a:picLocks noChangeAspect="1" noChangeArrowheads="1"/>
          </p:cNvPicPr>
          <p:nvPr/>
        </p:nvPicPr>
        <p:blipFill>
          <a:blip r:embed="rId3" cstate="print"/>
          <a:srcRect/>
          <a:stretch>
            <a:fillRect/>
          </a:stretch>
        </p:blipFill>
        <p:spPr bwMode="auto">
          <a:xfrm>
            <a:off x="228600" y="7391400"/>
            <a:ext cx="2971800" cy="2455437"/>
          </a:xfrm>
          <a:prstGeom prst="rect">
            <a:avLst/>
          </a:prstGeom>
          <a:ln>
            <a:noFill/>
          </a:ln>
          <a:effectLst>
            <a:softEdge rad="112500"/>
          </a:effectLst>
        </p:spPr>
      </p:pic>
      <p:pic>
        <p:nvPicPr>
          <p:cNvPr id="8" name="Picture 5" descr="donbalcony"/>
          <p:cNvPicPr>
            <a:picLocks noChangeAspect="1" noChangeArrowheads="1"/>
          </p:cNvPicPr>
          <p:nvPr/>
        </p:nvPicPr>
        <p:blipFill>
          <a:blip r:embed="rId4" cstate="print"/>
          <a:srcRect/>
          <a:stretch>
            <a:fillRect/>
          </a:stretch>
        </p:blipFill>
        <p:spPr bwMode="auto">
          <a:xfrm>
            <a:off x="381000" y="9982201"/>
            <a:ext cx="2819400" cy="2150147"/>
          </a:xfrm>
          <a:prstGeom prst="rect">
            <a:avLst/>
          </a:prstGeom>
          <a:ln>
            <a:noFill/>
          </a:ln>
          <a:effectLst>
            <a:softEdge rad="112500"/>
          </a:effectLst>
        </p:spPr>
      </p:pic>
      <p:pic>
        <p:nvPicPr>
          <p:cNvPr id="9" name="Picture 3"/>
          <p:cNvPicPr>
            <a:picLocks noChangeAspect="1" noChangeArrowheads="1"/>
          </p:cNvPicPr>
          <p:nvPr/>
        </p:nvPicPr>
        <p:blipFill>
          <a:blip r:embed="rId5" cstate="print"/>
          <a:srcRect l="14487" r="7283"/>
          <a:stretch>
            <a:fillRect/>
          </a:stretch>
        </p:blipFill>
        <p:spPr bwMode="auto">
          <a:xfrm>
            <a:off x="6019801" y="4767808"/>
            <a:ext cx="2659491" cy="2471195"/>
          </a:xfrm>
          <a:prstGeom prst="rect">
            <a:avLst/>
          </a:prstGeom>
          <a:noFill/>
          <a:ln w="9525">
            <a:noFill/>
            <a:miter lim="800000"/>
            <a:headEnd/>
            <a:tailEnd/>
          </a:ln>
          <a:effectLst/>
        </p:spPr>
      </p:pic>
      <p:pic>
        <p:nvPicPr>
          <p:cNvPr id="10" name="Picture 5"/>
          <p:cNvPicPr>
            <a:picLocks noChangeAspect="1" noChangeArrowheads="1"/>
          </p:cNvPicPr>
          <p:nvPr/>
        </p:nvPicPr>
        <p:blipFill>
          <a:blip r:embed="rId6" cstate="print"/>
          <a:srcRect l="6282" t="3023" r="5775" b="15351"/>
          <a:stretch>
            <a:fillRect/>
          </a:stretch>
        </p:blipFill>
        <p:spPr bwMode="auto">
          <a:xfrm>
            <a:off x="2916872" y="4539209"/>
            <a:ext cx="3036849" cy="2928393"/>
          </a:xfrm>
          <a:prstGeom prst="rect">
            <a:avLst/>
          </a:prstGeom>
          <a:noFill/>
          <a:ln w="9525">
            <a:noFill/>
            <a:miter lim="800000"/>
            <a:headEnd/>
            <a:tailEnd/>
          </a:ln>
          <a:effectLst/>
        </p:spPr>
      </p:pic>
      <p:pic>
        <p:nvPicPr>
          <p:cNvPr id="11" name="Picture 6"/>
          <p:cNvPicPr>
            <a:picLocks noChangeAspect="1" noChangeArrowheads="1"/>
          </p:cNvPicPr>
          <p:nvPr/>
        </p:nvPicPr>
        <p:blipFill>
          <a:blip r:embed="rId7" cstate="print"/>
          <a:srcRect l="9375" r="6250" b="22143"/>
          <a:stretch>
            <a:fillRect/>
          </a:stretch>
        </p:blipFill>
        <p:spPr bwMode="auto">
          <a:xfrm>
            <a:off x="0" y="1872207"/>
            <a:ext cx="2594992" cy="2594995"/>
          </a:xfrm>
          <a:prstGeom prst="rect">
            <a:avLst/>
          </a:prstGeom>
          <a:noFill/>
          <a:ln w="9525">
            <a:noFill/>
            <a:miter lim="800000"/>
            <a:headEnd/>
            <a:tailEnd/>
          </a:ln>
          <a:effectLst/>
        </p:spPr>
      </p:pic>
      <p:pic>
        <p:nvPicPr>
          <p:cNvPr id="12" name="Picture 7"/>
          <p:cNvPicPr>
            <a:picLocks noChangeAspect="1" noChangeArrowheads="1"/>
          </p:cNvPicPr>
          <p:nvPr/>
        </p:nvPicPr>
        <p:blipFill>
          <a:blip r:embed="rId8" cstate="print">
            <a:clrChange>
              <a:clrFrom>
                <a:srgbClr val="FFFFFF"/>
              </a:clrFrom>
              <a:clrTo>
                <a:srgbClr val="FFFFFF">
                  <a:alpha val="0"/>
                </a:srgbClr>
              </a:clrTo>
            </a:clrChange>
          </a:blip>
          <a:srcRect l="3333" r="6667" b="17137"/>
          <a:stretch>
            <a:fillRect/>
          </a:stretch>
        </p:blipFill>
        <p:spPr bwMode="auto">
          <a:xfrm>
            <a:off x="0" y="4539207"/>
            <a:ext cx="2667000" cy="2765779"/>
          </a:xfrm>
          <a:prstGeom prst="rect">
            <a:avLst/>
          </a:prstGeom>
          <a:noFill/>
          <a:ln w="9525">
            <a:noFill/>
            <a:miter lim="800000"/>
            <a:headEnd/>
            <a:tailEnd/>
          </a:ln>
          <a:effectLst/>
        </p:spPr>
      </p:pic>
      <p:sp>
        <p:nvSpPr>
          <p:cNvPr id="13" name="TextBox 12"/>
          <p:cNvSpPr txBox="1"/>
          <p:nvPr/>
        </p:nvSpPr>
        <p:spPr>
          <a:xfrm>
            <a:off x="1981200" y="838200"/>
            <a:ext cx="4872070" cy="523220"/>
          </a:xfrm>
          <a:prstGeom prst="rect">
            <a:avLst/>
          </a:prstGeom>
          <a:ln>
            <a:solidFill>
              <a:schemeClr val="tx1"/>
            </a:solidFill>
          </a:ln>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wrap="square" rtlCol="1">
            <a:spAutoFit/>
          </a:bodyPr>
          <a:lstStyle/>
          <a:p>
            <a:pPr algn="r" rtl="1"/>
            <a:r>
              <a:rPr lang="ar-EG"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دورات المياه وتجميع اكثر من واحد على منور</a:t>
            </a:r>
            <a:endParaRPr lang="ar-EG"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grpSp>
        <p:nvGrpSpPr>
          <p:cNvPr id="14" name="Group 16"/>
          <p:cNvGrpSpPr/>
          <p:nvPr/>
        </p:nvGrpSpPr>
        <p:grpSpPr>
          <a:xfrm>
            <a:off x="5715000" y="2253208"/>
            <a:ext cx="3049216" cy="2251925"/>
            <a:chOff x="6107907" y="1142999"/>
            <a:chExt cx="2636042" cy="1776989"/>
          </a:xfrm>
        </p:grpSpPr>
        <p:pic>
          <p:nvPicPr>
            <p:cNvPr id="15" name="Picture 2"/>
            <p:cNvPicPr>
              <a:picLocks noChangeAspect="1" noChangeArrowheads="1"/>
            </p:cNvPicPr>
            <p:nvPr/>
          </p:nvPicPr>
          <p:blipFill>
            <a:blip r:embed="rId9" cstate="print"/>
            <a:srcRect/>
            <a:stretch>
              <a:fillRect/>
            </a:stretch>
          </p:blipFill>
          <p:spPr bwMode="auto">
            <a:xfrm>
              <a:off x="6172200" y="1142999"/>
              <a:ext cx="2571749" cy="1776989"/>
            </a:xfrm>
            <a:prstGeom prst="rect">
              <a:avLst/>
            </a:prstGeom>
            <a:noFill/>
            <a:ln w="9525">
              <a:noFill/>
              <a:miter lim="800000"/>
              <a:headEnd/>
              <a:tailEnd/>
            </a:ln>
            <a:effectLst/>
          </p:spPr>
        </p:pic>
        <p:sp>
          <p:nvSpPr>
            <p:cNvPr id="16" name="Oval 15"/>
            <p:cNvSpPr/>
            <p:nvPr/>
          </p:nvSpPr>
          <p:spPr>
            <a:xfrm>
              <a:off x="6107907" y="2362200"/>
              <a:ext cx="514350" cy="4218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latin typeface="Sakkal Majalla" pitchFamily="2" charset="-78"/>
                <a:cs typeface="Sakkal Majalla" pitchFamily="2" charset="-78"/>
              </a:endParaRPr>
            </a:p>
          </p:txBody>
        </p:sp>
      </p:grpSp>
      <p:grpSp>
        <p:nvGrpSpPr>
          <p:cNvPr id="17" name="Group 19"/>
          <p:cNvGrpSpPr/>
          <p:nvPr/>
        </p:nvGrpSpPr>
        <p:grpSpPr>
          <a:xfrm>
            <a:off x="3048000" y="2177008"/>
            <a:ext cx="2819400" cy="2430595"/>
            <a:chOff x="4119045" y="1142999"/>
            <a:chExt cx="2105025" cy="1843295"/>
          </a:xfrm>
        </p:grpSpPr>
        <p:pic>
          <p:nvPicPr>
            <p:cNvPr id="18" name="Picture 4"/>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4119045" y="1142999"/>
              <a:ext cx="2105025" cy="1843295"/>
            </a:xfrm>
            <a:prstGeom prst="rect">
              <a:avLst/>
            </a:prstGeom>
            <a:noFill/>
            <a:ln w="9525">
              <a:noFill/>
              <a:miter lim="800000"/>
              <a:headEnd/>
              <a:tailEnd/>
            </a:ln>
            <a:effectLst/>
          </p:spPr>
        </p:pic>
        <p:sp>
          <p:nvSpPr>
            <p:cNvPr id="19" name="Oval 18"/>
            <p:cNvSpPr/>
            <p:nvPr/>
          </p:nvSpPr>
          <p:spPr>
            <a:xfrm>
              <a:off x="4119045" y="2476387"/>
              <a:ext cx="304800" cy="381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latin typeface="Sakkal Majalla" pitchFamily="2" charset="-78"/>
                <a:cs typeface="Sakkal Majalla" pitchFamily="2" charset="-78"/>
              </a:endParaRPr>
            </a:p>
          </p:txBody>
        </p:sp>
      </p:grpSp>
      <p:sp>
        <p:nvSpPr>
          <p:cNvPr id="20" name="TextBox 19"/>
          <p:cNvSpPr txBox="1"/>
          <p:nvPr/>
        </p:nvSpPr>
        <p:spPr>
          <a:xfrm>
            <a:off x="6781800" y="7467601"/>
            <a:ext cx="2057400" cy="907941"/>
          </a:xfrm>
          <a:prstGeom prst="rect">
            <a:avLst/>
          </a:prstGeom>
          <a:noFill/>
        </p:spPr>
        <p:txBody>
          <a:bodyPr wrap="square" rtlCol="1">
            <a:spAutoFit/>
          </a:bodyPr>
          <a:lstStyle/>
          <a:p>
            <a:pPr lvl="0" algn="r" rtl="1"/>
            <a:r>
              <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المكتبة:</a:t>
            </a:r>
          </a:p>
          <a:p>
            <a:pPr algn="r" rtl="1"/>
            <a:endParaRPr lang="ar-EG"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TextBox 20"/>
          <p:cNvSpPr txBox="1"/>
          <p:nvPr/>
        </p:nvSpPr>
        <p:spPr>
          <a:xfrm>
            <a:off x="7010400" y="8236805"/>
            <a:ext cx="1981200" cy="830997"/>
          </a:xfrm>
          <a:prstGeom prst="rect">
            <a:avLst/>
          </a:prstGeom>
          <a:noFill/>
        </p:spPr>
        <p:txBody>
          <a:bodyPr wrap="square" rtlCol="1">
            <a:spAutoFit/>
          </a:bodyPr>
          <a:lstStyle/>
          <a:p>
            <a:pPr lvl="0" algn="r" rtl="1"/>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الصالون الصغير</a:t>
            </a:r>
          </a:p>
          <a:p>
            <a:pPr algn="r" rtl="1"/>
            <a:endParaRPr lang="ar-EG" sz="24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Users\rana Fathy\Desktop\data for design research 4th year\cover yyyy 22.jpg"/>
          <p:cNvPicPr>
            <a:picLocks noChangeAspect="1" noChangeArrowheads="1"/>
          </p:cNvPicPr>
          <p:nvPr/>
        </p:nvPicPr>
        <p:blipFill>
          <a:blip r:embed="rId3" cstate="print"/>
          <a:srcRect/>
          <a:stretch>
            <a:fillRect/>
          </a:stretch>
        </p:blipFill>
        <p:spPr bwMode="auto">
          <a:xfrm>
            <a:off x="-92058" y="0"/>
            <a:ext cx="9693263" cy="12801600"/>
          </a:xfrm>
          <a:prstGeom prst="rect">
            <a:avLst/>
          </a:prstGeom>
          <a:noFill/>
        </p:spPr>
      </p:pic>
      <p:sp>
        <p:nvSpPr>
          <p:cNvPr id="4" name="Rectangle 1"/>
          <p:cNvSpPr>
            <a:spLocks noChangeArrowheads="1"/>
          </p:cNvSpPr>
          <p:nvPr/>
        </p:nvSpPr>
        <p:spPr bwMode="auto">
          <a:xfrm>
            <a:off x="3478006" y="426423"/>
            <a:ext cx="2047223" cy="646266"/>
          </a:xfrm>
          <a:prstGeom prst="rect">
            <a:avLst/>
          </a:prstGeom>
          <a:noFill/>
          <a:ln w="9525">
            <a:noFill/>
            <a:miter lim="800000"/>
            <a:headEnd/>
            <a:tailEnd/>
          </a:ln>
          <a:effectLst/>
        </p:spPr>
        <p:txBody>
          <a:bodyPr vert="horz" wrap="none" lIns="91374" tIns="45688" rIns="91374" bIns="45688" numCol="1" anchor="ctr" anchorCtr="0" compatLnSpc="1">
            <a:prstTxWarp prst="textNoShape">
              <a:avLst/>
            </a:prstTxWarp>
            <a:spAutoFit/>
          </a:bodyPr>
          <a:lstStyle/>
          <a:p>
            <a:pPr algn="ctr" fontAlgn="base">
              <a:spcBef>
                <a:spcPct val="0"/>
              </a:spcBef>
              <a:spcAft>
                <a:spcPct val="0"/>
              </a:spcAft>
            </a:pPr>
            <a:r>
              <a:rPr lang="ar-SA" sz="36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المبانى الادارية</a:t>
            </a:r>
            <a:endParaRPr lang="ar-SA" sz="36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5" name="Rectangle 2"/>
          <p:cNvSpPr>
            <a:spLocks noChangeArrowheads="1"/>
          </p:cNvSpPr>
          <p:nvPr/>
        </p:nvSpPr>
        <p:spPr bwMode="auto">
          <a:xfrm>
            <a:off x="6248401" y="1371599"/>
            <a:ext cx="2471193" cy="461600"/>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أولاً- تعريف المبنى الادارى</a:t>
            </a:r>
            <a:r>
              <a:rPr lang="en-US"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a:t>
            </a: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 </a:t>
            </a:r>
            <a:endParaRPr lang="ar-SA" sz="24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6" name="Rectangle 5"/>
          <p:cNvSpPr/>
          <p:nvPr/>
        </p:nvSpPr>
        <p:spPr>
          <a:xfrm>
            <a:off x="3200400" y="2885248"/>
            <a:ext cx="5641254" cy="1107909"/>
          </a:xfrm>
          <a:prstGeom prst="rect">
            <a:avLst/>
          </a:prstGeom>
        </p:spPr>
        <p:txBody>
          <a:bodyPr wrap="square" lIns="91374" tIns="45688" rIns="91374" bIns="45688">
            <a:spAutoFit/>
          </a:bodyPr>
          <a:lstStyle/>
          <a:p>
            <a:pPr algn="r" rtl="1"/>
            <a:r>
              <a:rPr lang="ar-SA" sz="1600" b="1" dirty="0">
                <a:latin typeface="Sakkal Majalla" pitchFamily="2" charset="-78"/>
                <a:cs typeface="Sakkal Majalla" pitchFamily="2" charset="-78"/>
              </a:rPr>
              <a:t>هو أحد الأبنية التي تدل علي مدى تقدم المجتمع فالمبنى الإداري وحدة من المجتمع لا يتجزأ عنه حيث أن طرز المبنى الإداري لا ينفصل عن الطرز المعمارية السائدة في المجتمع والمبني الإداري </a:t>
            </a:r>
            <a:r>
              <a:rPr lang="ar-SA" sz="1600" b="1" dirty="0" smtClean="0">
                <a:latin typeface="Sakkal Majalla" pitchFamily="2" charset="-78"/>
                <a:cs typeface="Sakkal Majalla" pitchFamily="2" charset="-78"/>
              </a:rPr>
              <a:t>يمكن </a:t>
            </a:r>
            <a:r>
              <a:rPr lang="ar-SA" sz="1600" b="1" dirty="0">
                <a:latin typeface="Sakkal Majalla" pitchFamily="2" charset="-78"/>
                <a:cs typeface="Sakkal Majalla" pitchFamily="2" charset="-78"/>
              </a:rPr>
              <a:t>أن يكون مكون من طابق أو اثنين أو أكثر</a:t>
            </a:r>
            <a:r>
              <a:rPr lang="en-US" sz="1600" b="1" dirty="0">
                <a:latin typeface="Sakkal Majalla" pitchFamily="2" charset="-78"/>
                <a:cs typeface="Sakkal Majalla" pitchFamily="2" charset="-78"/>
              </a:rPr>
              <a:t>.</a:t>
            </a:r>
            <a:br>
              <a:rPr lang="en-US" sz="1600" b="1" dirty="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sp>
        <p:nvSpPr>
          <p:cNvPr id="7" name="Rectangle 6"/>
          <p:cNvSpPr>
            <a:spLocks noChangeArrowheads="1"/>
          </p:cNvSpPr>
          <p:nvPr/>
        </p:nvSpPr>
        <p:spPr bwMode="auto">
          <a:xfrm>
            <a:off x="3657601" y="2590802"/>
            <a:ext cx="6120680" cy="584711"/>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l" fontAlgn="base">
              <a:spcBef>
                <a:spcPct val="0"/>
              </a:spcBef>
              <a:spcAft>
                <a:spcPct val="0"/>
              </a:spcAft>
            </a:pPr>
            <a:r>
              <a:rPr lang="ar-SA" sz="1600" b="1" dirty="0" smtClean="0">
                <a:latin typeface="Sakkal Majalla" pitchFamily="2" charset="-78"/>
                <a:ea typeface="Calibri" pitchFamily="34" charset="0"/>
                <a:cs typeface="Sakkal Majalla" pitchFamily="2" charset="-78"/>
              </a:rPr>
              <a:t>يعتمد موقع المباني الإدارية علي الغرض والنوعية التي سوف يستخدم فيها هذا المبنى .</a:t>
            </a:r>
            <a:endParaRPr lang="en-US" sz="1600" dirty="0" smtClean="0">
              <a:latin typeface="Sakkal Majalla" pitchFamily="2" charset="-78"/>
              <a:cs typeface="Sakkal Majalla" pitchFamily="2" charset="-78"/>
            </a:endParaRPr>
          </a:p>
          <a:p>
            <a:pPr algn="l" rtl="0" eaLnBrk="0" fontAlgn="base" hangingPunct="0">
              <a:spcBef>
                <a:spcPct val="0"/>
              </a:spcBef>
              <a:spcAft>
                <a:spcPct val="0"/>
              </a:spcAft>
            </a:pPr>
            <a:endParaRPr lang="en-US" sz="1600" dirty="0" smtClean="0">
              <a:latin typeface="Sakkal Majalla" pitchFamily="2" charset="-78"/>
              <a:cs typeface="Sakkal Majalla" pitchFamily="2" charset="-78"/>
            </a:endParaRPr>
          </a:p>
        </p:txBody>
      </p:sp>
      <p:sp>
        <p:nvSpPr>
          <p:cNvPr id="8" name="Rectangle 12"/>
          <p:cNvSpPr>
            <a:spLocks noChangeArrowheads="1"/>
          </p:cNvSpPr>
          <p:nvPr/>
        </p:nvSpPr>
        <p:spPr bwMode="auto">
          <a:xfrm>
            <a:off x="4495801" y="2209802"/>
            <a:ext cx="4435761" cy="584711"/>
          </a:xfrm>
          <a:prstGeom prst="rect">
            <a:avLst/>
          </a:prstGeom>
          <a:noFill/>
          <a:ln w="9525">
            <a:noFill/>
            <a:miter lim="800000"/>
            <a:headEnd/>
            <a:tailEnd/>
          </a:ln>
          <a:effectLst/>
        </p:spPr>
        <p:txBody>
          <a:bodyPr vert="horz" wrap="none" lIns="91374" tIns="45688" rIns="91374" bIns="45688" numCol="1" anchor="ctr" anchorCtr="0" compatLnSpc="1">
            <a:prstTxWarp prst="textNoShape">
              <a:avLst/>
            </a:prstTxWarp>
            <a:spAutoFit/>
          </a:bodyPr>
          <a:lstStyle/>
          <a:p>
            <a:pPr algn="r" rtl="1" eaLnBrk="0" fontAlgn="base" hangingPunct="0">
              <a:spcBef>
                <a:spcPct val="0"/>
              </a:spcBef>
              <a:spcAft>
                <a:spcPct val="0"/>
              </a:spcAft>
            </a:pPr>
            <a:r>
              <a:rPr lang="ar-SA" sz="1800" b="1" dirty="0" smtClean="0">
                <a:latin typeface="Sakkal Majalla" pitchFamily="2" charset="-78"/>
                <a:ea typeface="Calibri" pitchFamily="34" charset="0"/>
                <a:cs typeface="Sakkal Majalla" pitchFamily="2" charset="-78"/>
              </a:rPr>
              <a:t>هناك عدة نوعيات من المباني الإدارية منها</a:t>
            </a:r>
            <a:r>
              <a:rPr lang="ar-EG" sz="1800" b="1" dirty="0" smtClean="0">
                <a:latin typeface="Sakkal Majalla" pitchFamily="2" charset="-78"/>
                <a:ea typeface="Calibri" pitchFamily="34" charset="0"/>
                <a:cs typeface="Sakkal Majalla" pitchFamily="2" charset="-78"/>
              </a:rPr>
              <a:t> : </a:t>
            </a:r>
            <a:r>
              <a:rPr lang="en-US" sz="1800" b="1" dirty="0" smtClean="0">
                <a:latin typeface="Sakkal Majalla" pitchFamily="2" charset="-78"/>
                <a:ea typeface="Calibri" pitchFamily="34" charset="0"/>
                <a:cs typeface="Sakkal Majalla" pitchFamily="2" charset="-78"/>
              </a:rPr>
              <a:t>                                      </a:t>
            </a:r>
          </a:p>
          <a:p>
            <a:pPr algn="r" rtl="1" eaLnBrk="0" fontAlgn="base" hangingPunct="0">
              <a:spcBef>
                <a:spcPct val="0"/>
              </a:spcBef>
              <a:spcAft>
                <a:spcPct val="0"/>
              </a:spcAft>
            </a:pPr>
            <a:endParaRPr lang="en-US" sz="1400" dirty="0" smtClean="0">
              <a:latin typeface="Sakkal Majalla" pitchFamily="2" charset="-78"/>
              <a:cs typeface="Sakkal Majalla" pitchFamily="2" charset="-78"/>
            </a:endParaRPr>
          </a:p>
        </p:txBody>
      </p:sp>
      <p:sp>
        <p:nvSpPr>
          <p:cNvPr id="9" name="Rectangle 16"/>
          <p:cNvSpPr>
            <a:spLocks noChangeArrowheads="1"/>
          </p:cNvSpPr>
          <p:nvPr/>
        </p:nvSpPr>
        <p:spPr bwMode="auto">
          <a:xfrm>
            <a:off x="3048000" y="3612495"/>
            <a:ext cx="5927544" cy="861711"/>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2000" b="1" dirty="0" smtClean="0">
                <a:latin typeface="Sakkal Majalla" pitchFamily="2" charset="-78"/>
                <a:ea typeface="Calibri" pitchFamily="34" charset="0"/>
                <a:cs typeface="Sakkal Majalla" pitchFamily="2" charset="-78"/>
              </a:rPr>
              <a:t>1</a:t>
            </a:r>
            <a:r>
              <a:rPr lang="ar-SA" sz="20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ـ </a:t>
            </a:r>
            <a:r>
              <a:rPr lang="ar-SA" sz="20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المباني الخاصة لمكاتب المحامين والمهندسين</a:t>
            </a:r>
            <a:r>
              <a:rPr lang="ar-SA" sz="20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r>
              <a:rPr lang="ar-SA" sz="15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والمعماريين .. إلخ  ومثل هذا النوع من المكاتب يجب أن يقع علي شريان رئيسي من المواصلات ، ولا مانع من كونها بعيدة بعض الشيء عن مركز المدينة.</a:t>
            </a:r>
            <a:r>
              <a:rPr lang="en-US" sz="1500" b="1" dirty="0" smtClean="0">
                <a:latin typeface="Sakkal Majalla" pitchFamily="2" charset="-78"/>
                <a:ea typeface="Calibri" pitchFamily="34" charset="0"/>
                <a:cs typeface="Sakkal Majalla" pitchFamily="2" charset="-78"/>
              </a:rPr>
              <a:t>   </a:t>
            </a:r>
            <a:endParaRPr lang="en-US" sz="1500" dirty="0" smtClean="0">
              <a:latin typeface="Sakkal Majalla" pitchFamily="2" charset="-78"/>
              <a:cs typeface="Sakkal Majalla" pitchFamily="2" charset="-78"/>
            </a:endParaRPr>
          </a:p>
        </p:txBody>
      </p:sp>
      <p:sp>
        <p:nvSpPr>
          <p:cNvPr id="10" name="Rectangle 17"/>
          <p:cNvSpPr>
            <a:spLocks noChangeArrowheads="1"/>
          </p:cNvSpPr>
          <p:nvPr/>
        </p:nvSpPr>
        <p:spPr bwMode="auto">
          <a:xfrm>
            <a:off x="2971800" y="4404213"/>
            <a:ext cx="5999616" cy="1092542"/>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20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2ـ </a:t>
            </a:r>
            <a:r>
              <a:rPr lang="ar-SA" sz="20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مكاتب الخدمات العامة</a:t>
            </a:r>
            <a:r>
              <a:rPr lang="ar-SA" sz="20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والتي تحتل مركز المدينة لأهميتها الكبيرة والتي يجب أن تقع علي شريان أساسي للحركة . كما يجب أن تكون هذه المباني قريبة من أماكن انتظار السيارات سواء أكانت علي الأرض أو في مبانى متعددة الطوابق حتى تقلل من مسطح الأرض المستغلة التي تكون باهظة التكاليف في هذه المواقع.</a:t>
            </a:r>
            <a:r>
              <a:rPr lang="ar-SA" sz="1500" dirty="0" smtClean="0">
                <a:latin typeface="Sakkal Majalla" pitchFamily="2" charset="-78"/>
                <a:ea typeface="Times New Roman" pitchFamily="18" charset="0"/>
                <a:cs typeface="Sakkal Majalla" pitchFamily="2" charset="-78"/>
              </a:rPr>
              <a:t> </a:t>
            </a:r>
            <a:endParaRPr lang="ar-SA" sz="1500" dirty="0" smtClean="0">
              <a:latin typeface="Sakkal Majalla" pitchFamily="2" charset="-78"/>
              <a:cs typeface="Sakkal Majalla" pitchFamily="2" charset="-78"/>
            </a:endParaRPr>
          </a:p>
        </p:txBody>
      </p:sp>
      <p:pic>
        <p:nvPicPr>
          <p:cNvPr id="11" name="Picture 10" descr="001"/>
          <p:cNvPicPr/>
          <p:nvPr/>
        </p:nvPicPr>
        <p:blipFill>
          <a:blip r:embed="rId4" cstate="print"/>
          <a:srcRect b="11725"/>
          <a:stretch>
            <a:fillRect/>
          </a:stretch>
        </p:blipFill>
        <p:spPr bwMode="auto">
          <a:xfrm>
            <a:off x="0" y="685800"/>
            <a:ext cx="3143272" cy="1828800"/>
          </a:xfrm>
          <a:prstGeom prst="rect">
            <a:avLst/>
          </a:prstGeom>
          <a:ln>
            <a:noFill/>
          </a:ln>
          <a:effectLst>
            <a:softEdge rad="112500"/>
          </a:effectLst>
        </p:spPr>
      </p:pic>
      <p:sp>
        <p:nvSpPr>
          <p:cNvPr id="12" name="Rectangle 3"/>
          <p:cNvSpPr>
            <a:spLocks noChangeArrowheads="1"/>
          </p:cNvSpPr>
          <p:nvPr/>
        </p:nvSpPr>
        <p:spPr bwMode="auto">
          <a:xfrm>
            <a:off x="381001" y="2514600"/>
            <a:ext cx="1909778" cy="33849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16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مبنى جهاز مرفق الاتصالات</a:t>
            </a:r>
            <a:endParaRPr lang="ar-SA" sz="1600" dirty="0" smtClean="0">
              <a:effectLst>
                <a:outerShdw blurRad="38100" dist="38100" dir="2700000" algn="tl">
                  <a:srgbClr val="000000">
                    <a:alpha val="43137"/>
                  </a:srgbClr>
                </a:outerShdw>
              </a:effectLst>
              <a:latin typeface="Sakkal Majalla" pitchFamily="2" charset="-78"/>
              <a:cs typeface="Sakkal Majalla" pitchFamily="2" charset="-78"/>
            </a:endParaRPr>
          </a:p>
        </p:txBody>
      </p:sp>
      <p:pic>
        <p:nvPicPr>
          <p:cNvPr id="13" name="Picture 12" descr="000"/>
          <p:cNvPicPr/>
          <p:nvPr/>
        </p:nvPicPr>
        <p:blipFill>
          <a:blip r:embed="rId5" cstate="print"/>
          <a:srcRect/>
          <a:stretch>
            <a:fillRect/>
          </a:stretch>
        </p:blipFill>
        <p:spPr bwMode="auto">
          <a:xfrm>
            <a:off x="304800" y="3048001"/>
            <a:ext cx="2209800" cy="1804983"/>
          </a:xfrm>
          <a:prstGeom prst="rect">
            <a:avLst/>
          </a:prstGeom>
          <a:ln>
            <a:noFill/>
          </a:ln>
          <a:effectLst>
            <a:softEdge rad="112500"/>
          </a:effectLst>
        </p:spPr>
      </p:pic>
      <p:pic>
        <p:nvPicPr>
          <p:cNvPr id="15" name="Picture 14" descr="003"/>
          <p:cNvPicPr/>
          <p:nvPr/>
        </p:nvPicPr>
        <p:blipFill>
          <a:blip r:embed="rId6" cstate="print"/>
          <a:srcRect/>
          <a:stretch>
            <a:fillRect/>
          </a:stretch>
        </p:blipFill>
        <p:spPr bwMode="auto">
          <a:xfrm>
            <a:off x="152400" y="5410200"/>
            <a:ext cx="2590800" cy="2057400"/>
          </a:xfrm>
          <a:prstGeom prst="rect">
            <a:avLst/>
          </a:prstGeom>
          <a:ln>
            <a:noFill/>
          </a:ln>
          <a:effectLst>
            <a:softEdge rad="112500"/>
          </a:effectLst>
        </p:spPr>
      </p:pic>
      <p:sp>
        <p:nvSpPr>
          <p:cNvPr id="17" name="Rectangle 1"/>
          <p:cNvSpPr>
            <a:spLocks noChangeArrowheads="1"/>
          </p:cNvSpPr>
          <p:nvPr/>
        </p:nvSpPr>
        <p:spPr bwMode="auto">
          <a:xfrm>
            <a:off x="4267201" y="5562600"/>
            <a:ext cx="2537741" cy="523156"/>
          </a:xfrm>
          <a:prstGeom prst="rect">
            <a:avLst/>
          </a:prstGeom>
          <a:ln>
            <a:headEnd/>
            <a:tailEnd/>
          </a:ln>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vert="horz" wrap="none" lIns="91374" tIns="45688" rIns="91374" bIns="45688" numCol="1" anchor="ctr" anchorCtr="0" compatLnSpc="1">
            <a:prstTxWarp prst="textNoShape">
              <a:avLst/>
            </a:prstTxWarp>
            <a:spAutoFit/>
          </a:bodyPr>
          <a:lstStyle/>
          <a:p>
            <a:pPr algn="ctr" fontAlgn="base">
              <a:spcBef>
                <a:spcPct val="0"/>
              </a:spcBef>
              <a:spcAft>
                <a:spcPct val="0"/>
              </a:spcAft>
            </a:pPr>
            <a:r>
              <a:rPr lang="ar-SA"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متطلبات تصميم المبنى</a:t>
            </a:r>
            <a:endParaRPr lang="ar-SA"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8" name="Rectangle 4"/>
          <p:cNvSpPr>
            <a:spLocks noChangeArrowheads="1"/>
          </p:cNvSpPr>
          <p:nvPr/>
        </p:nvSpPr>
        <p:spPr bwMode="auto">
          <a:xfrm>
            <a:off x="3048000" y="6324600"/>
            <a:ext cx="6036702" cy="600100"/>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fontAlgn="base">
              <a:spcBef>
                <a:spcPct val="0"/>
              </a:spcBef>
              <a:spcAft>
                <a:spcPct val="0"/>
              </a:spcAft>
            </a:pPr>
            <a:r>
              <a:rPr lang="ar-SA" sz="1800" b="1" u="sng" dirty="0" smtClean="0">
                <a:latin typeface="Sakkal Majalla" pitchFamily="2" charset="-78"/>
                <a:ea typeface="Calibri" pitchFamily="34" charset="0"/>
                <a:cs typeface="Sakkal Majalla" pitchFamily="2" charset="-78"/>
              </a:rPr>
              <a:t>1</a:t>
            </a: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-استخدام الموديول </a:t>
            </a:r>
            <a:r>
              <a:rPr lang="ar-SA" sz="1800" b="1" u="sng" dirty="0" smtClean="0">
                <a:latin typeface="Sakkal Majalla" pitchFamily="2" charset="-78"/>
                <a:ea typeface="Calibri" pitchFamily="34" charset="0"/>
                <a:cs typeface="Sakkal Majalla" pitchFamily="2" charset="-78"/>
              </a:rPr>
              <a:t>:</a:t>
            </a:r>
            <a:r>
              <a:rPr lang="ar-SA" sz="1800" b="1" dirty="0" smtClean="0">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عند تصميم المباني الإدارية يجب الاعتماد علي موديول في المسقط الأفقي وفي الواجهات</a:t>
            </a:r>
            <a:r>
              <a:rPr lang="ar-SA" sz="1500" dirty="0" smtClean="0">
                <a:latin typeface="Sakkal Majalla" pitchFamily="2" charset="-78"/>
                <a:ea typeface="Times New Roman" pitchFamily="18" charset="0"/>
                <a:cs typeface="Sakkal Majalla" pitchFamily="2" charset="-78"/>
              </a:rPr>
              <a:t> </a:t>
            </a:r>
            <a:r>
              <a:rPr lang="ar-SA" sz="1500" b="1" dirty="0" smtClean="0">
                <a:latin typeface="Sakkal Majalla" pitchFamily="2" charset="-78"/>
                <a:ea typeface="Calibri" pitchFamily="34" charset="0"/>
                <a:cs typeface="Sakkal Majalla" pitchFamily="2" charset="-78"/>
              </a:rPr>
              <a:t>والقطاعات ، سواء أكان المبنى استخدام الموديول فى المسقط الافقى</a:t>
            </a:r>
            <a:endParaRPr lang="ar-SA" sz="1500" dirty="0" smtClean="0">
              <a:latin typeface="Sakkal Majalla" pitchFamily="2" charset="-78"/>
              <a:cs typeface="Sakkal Majalla" pitchFamily="2" charset="-78"/>
            </a:endParaRPr>
          </a:p>
        </p:txBody>
      </p:sp>
      <p:sp>
        <p:nvSpPr>
          <p:cNvPr id="19" name="Rectangle 6"/>
          <p:cNvSpPr>
            <a:spLocks noChangeArrowheads="1"/>
          </p:cNvSpPr>
          <p:nvPr/>
        </p:nvSpPr>
        <p:spPr bwMode="auto">
          <a:xfrm>
            <a:off x="2667000" y="7010401"/>
            <a:ext cx="6252156" cy="2600647"/>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استخدام الموديول فى الواجهات</a:t>
            </a:r>
            <a:endParaRPr lang="en-US" sz="1800" b="1" u="sng" dirty="0" smtClean="0">
              <a:effectLst>
                <a:outerShdw blurRad="38100" dist="38100" dir="2700000" algn="tl">
                  <a:srgbClr val="000000">
                    <a:alpha val="43137"/>
                  </a:srgbClr>
                </a:outerShdw>
              </a:effectLst>
              <a:latin typeface="Sakkal Majalla" pitchFamily="2" charset="-78"/>
              <a:cs typeface="Sakkal Majalla" pitchFamily="2" charset="-78"/>
            </a:endParaRPr>
          </a:p>
          <a:p>
            <a:pPr algn="r" rtl="1" eaLnBrk="0" fontAlgn="base" hangingPunct="0">
              <a:spcBef>
                <a:spcPct val="0"/>
              </a:spcBef>
              <a:spcAft>
                <a:spcPct val="0"/>
              </a:spcAft>
            </a:pPr>
            <a:r>
              <a:rPr lang="ar-SA" sz="1500" b="1" dirty="0" smtClean="0">
                <a:latin typeface="Sakkal Majalla" pitchFamily="2" charset="-78"/>
                <a:ea typeface="Calibri" pitchFamily="34" charset="0"/>
                <a:cs typeface="Sakkal Majalla" pitchFamily="2" charset="-78"/>
              </a:rPr>
              <a:t>من الطوب أو الحديد أو الألومنيوم والزجاج أوالخرسانة المسلحة .  </a:t>
            </a:r>
            <a:endParaRPr lang="en-US" sz="1500" dirty="0" smtClean="0">
              <a:latin typeface="Sakkal Majalla" pitchFamily="2" charset="-78"/>
              <a:cs typeface="Sakkal Majalla" pitchFamily="2" charset="-78"/>
            </a:endParaRPr>
          </a:p>
          <a:p>
            <a:pPr algn="r" rtl="1" eaLnBrk="0" fontAlgn="base" hangingPunct="0">
              <a:spcBef>
                <a:spcPct val="0"/>
              </a:spcBef>
              <a:spcAft>
                <a:spcPct val="0"/>
              </a:spcAft>
            </a:pPr>
            <a:r>
              <a:rPr lang="ar-SA" sz="1500" b="1" dirty="0" smtClean="0">
                <a:latin typeface="Sakkal Majalla" pitchFamily="2" charset="-78"/>
                <a:ea typeface="Calibri" pitchFamily="34" charset="0"/>
                <a:cs typeface="Sakkal Majalla" pitchFamily="2" charset="-78"/>
              </a:rPr>
              <a:t>حيث يختار الموديول الذي يعطي أفضل حل للمبنى الذي</a:t>
            </a:r>
            <a:r>
              <a:rPr lang="en-US" sz="1500" dirty="0">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وضع التصميم الداخلي علي أساسه ،</a:t>
            </a:r>
            <a:r>
              <a:rPr lang="en-US" sz="1500" dirty="0">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ويتوقف هذا الموديول علي مساحة الغرفة الذى يمكن أن يحدد بعدد الذين يعملون بها ،  وأيضا نوع العمل الذي يقومون به ، كما تحسب الأبعاد بحيث يمكن الإعتماد علي الإضاءة الطبيعية في إضاءة المكاتب إلي حد كبير ، وعلي ذلك ، فإنه يمكن تحديد</a:t>
            </a:r>
            <a:r>
              <a:rPr lang="ar-EG" sz="1500" dirty="0">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المسطحات المناسبة لكل غرض من</a:t>
            </a:r>
            <a:r>
              <a:rPr lang="ar-EG" sz="1500" b="1" dirty="0" smtClean="0">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الأغراض التي يتم وضع</a:t>
            </a:r>
            <a:r>
              <a:rPr lang="en-US" sz="1500" b="1" dirty="0" smtClean="0">
                <a:latin typeface="Sakkal Majalla" pitchFamily="2" charset="-78"/>
                <a:ea typeface="Calibri" pitchFamily="34" charset="0"/>
                <a:cs typeface="Sakkal Majalla" pitchFamily="2" charset="-78"/>
              </a:rPr>
              <a:t>.</a:t>
            </a:r>
            <a:r>
              <a:rPr lang="ar-SA" sz="1500" b="1" dirty="0" smtClean="0">
                <a:latin typeface="Sakkal Majalla" pitchFamily="2" charset="-78"/>
                <a:ea typeface="Calibri" pitchFamily="34" charset="0"/>
                <a:cs typeface="Sakkal Majalla" pitchFamily="2" charset="-78"/>
              </a:rPr>
              <a:t>المباني الإدارية </a:t>
            </a:r>
            <a:endParaRPr lang="en-US" sz="1500" dirty="0" smtClean="0">
              <a:latin typeface="Sakkal Majalla" pitchFamily="2" charset="-78"/>
              <a:cs typeface="Sakkal Majalla" pitchFamily="2" charset="-78"/>
            </a:endParaRPr>
          </a:p>
          <a:p>
            <a:pPr algn="r" rtl="1" eaLnBrk="0" fontAlgn="base" hangingPunct="0">
              <a:spcBef>
                <a:spcPct val="0"/>
              </a:spcBef>
              <a:spcAft>
                <a:spcPct val="0"/>
              </a:spcAft>
            </a:pPr>
            <a:r>
              <a:rPr lang="ar-SA" sz="1500" b="1" dirty="0" smtClean="0">
                <a:latin typeface="Sakkal Majalla" pitchFamily="2" charset="-78"/>
                <a:ea typeface="Calibri" pitchFamily="34" charset="0"/>
                <a:cs typeface="Sakkal Majalla" pitchFamily="2" charset="-78"/>
              </a:rPr>
              <a:t>1-عدد الأدوات المكون منها المبني</a:t>
            </a:r>
            <a:r>
              <a:rPr lang="en-US" sz="1500" b="1" dirty="0" smtClean="0">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وعليه يتحدد نوع المسقط الأفقي (مفتوح ، مغلق ) وذلك علي حسب طبيعة المبني</a:t>
            </a:r>
            <a:r>
              <a:rPr lang="en-US" sz="1500" b="1" dirty="0" smtClean="0">
                <a:latin typeface="Sakkal Majalla" pitchFamily="2" charset="-78"/>
                <a:ea typeface="Calibri" pitchFamily="34" charset="0"/>
                <a:cs typeface="Sakkal Majalla" pitchFamily="2" charset="-78"/>
              </a:rPr>
              <a:t>.</a:t>
            </a:r>
            <a:br>
              <a:rPr lang="en-US" sz="1500" b="1" dirty="0" smtClean="0">
                <a:latin typeface="Sakkal Majalla" pitchFamily="2" charset="-78"/>
                <a:ea typeface="Calibri" pitchFamily="34" charset="0"/>
                <a:cs typeface="Sakkal Majalla" pitchFamily="2" charset="-78"/>
              </a:rPr>
            </a:br>
            <a:r>
              <a:rPr lang="ar-SA" sz="1500" b="1" dirty="0" smtClean="0">
                <a:latin typeface="Sakkal Majalla" pitchFamily="2" charset="-78"/>
                <a:ea typeface="Calibri" pitchFamily="34" charset="0"/>
                <a:cs typeface="Sakkal Majalla" pitchFamily="2" charset="-78"/>
              </a:rPr>
              <a:t>2-عدد العاملين في الأدارات المختلفة في المبني</a:t>
            </a:r>
            <a:r>
              <a:rPr lang="en-US" sz="1500" b="1" dirty="0" smtClean="0">
                <a:latin typeface="Sakkal Majalla" pitchFamily="2" charset="-78"/>
                <a:ea typeface="Calibri" pitchFamily="34" charset="0"/>
                <a:cs typeface="Sakkal Majalla" pitchFamily="2" charset="-78"/>
              </a:rPr>
              <a:t> </a:t>
            </a:r>
            <a:r>
              <a:rPr lang="en-US" sz="1400" b="1" dirty="0" smtClean="0">
                <a:latin typeface="Sakkal Majalla" pitchFamily="2" charset="-78"/>
                <a:ea typeface="Calibri" pitchFamily="34" charset="0"/>
                <a:cs typeface="Sakkal Majalla" pitchFamily="2" charset="-78"/>
              </a:rPr>
              <a:t>.</a:t>
            </a:r>
            <a:endParaRPr lang="en-US" sz="1400" dirty="0" smtClean="0">
              <a:latin typeface="Sakkal Majalla" pitchFamily="2" charset="-78"/>
              <a:cs typeface="Sakkal Majalla" pitchFamily="2" charset="-78"/>
            </a:endParaRPr>
          </a:p>
          <a:p>
            <a:pPr algn="r" rtl="1" eaLnBrk="0" fontAlgn="base" hangingPunct="0">
              <a:spcBef>
                <a:spcPct val="0"/>
              </a:spcBef>
              <a:spcAft>
                <a:spcPct val="0"/>
              </a:spcAft>
            </a:pPr>
            <a:endParaRPr lang="en-US" dirty="0" smtClean="0">
              <a:latin typeface="Sakkal Majalla" pitchFamily="2" charset="-78"/>
              <a:cs typeface="Sakkal Majalla" pitchFamily="2" charset="-78"/>
            </a:endParaRPr>
          </a:p>
        </p:txBody>
      </p:sp>
      <p:pic>
        <p:nvPicPr>
          <p:cNvPr id="22" name="Picture 21"/>
          <p:cNvPicPr>
            <a:picLocks noChangeAspect="1"/>
          </p:cNvPicPr>
          <p:nvPr/>
        </p:nvPicPr>
        <p:blipFill>
          <a:blip r:embed="rId7" cstate="print"/>
          <a:srcRect l="3757" r="4200" b="4231"/>
          <a:stretch>
            <a:fillRect/>
          </a:stretch>
        </p:blipFill>
        <p:spPr bwMode="auto">
          <a:xfrm>
            <a:off x="304801" y="8839200"/>
            <a:ext cx="2784375" cy="2898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22"/>
          <p:cNvPicPr/>
          <p:nvPr/>
        </p:nvPicPr>
        <p:blipFill>
          <a:blip r:embed="rId8" cstate="print">
            <a:clrChange>
              <a:clrFrom>
                <a:srgbClr val="9A9997"/>
              </a:clrFrom>
              <a:clrTo>
                <a:srgbClr val="9A9997">
                  <a:alpha val="0"/>
                </a:srgbClr>
              </a:clrTo>
            </a:clrChange>
          </a:blip>
          <a:srcRect/>
          <a:stretch>
            <a:fillRect/>
          </a:stretch>
        </p:blipFill>
        <p:spPr bwMode="auto">
          <a:xfrm>
            <a:off x="3276600" y="9601201"/>
            <a:ext cx="5617194" cy="1875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TextBox 20"/>
          <p:cNvSpPr txBox="1"/>
          <p:nvPr/>
        </p:nvSpPr>
        <p:spPr>
          <a:xfrm>
            <a:off x="6629400" y="1759805"/>
            <a:ext cx="2667000" cy="830997"/>
          </a:xfrm>
          <a:prstGeom prst="rect">
            <a:avLst/>
          </a:prstGeom>
          <a:noFill/>
        </p:spPr>
        <p:txBody>
          <a:bodyPr wrap="square" rtlCol="1">
            <a:spAutoFit/>
          </a:bodyPr>
          <a:lstStyle/>
          <a:p>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انواع المبانى الادارية :ـ</a:t>
            </a:r>
            <a:endParaRPr lang="en-US"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endParaRPr lang="ar-EG"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 name="Rectangle 3"/>
          <p:cNvSpPr>
            <a:spLocks noChangeArrowheads="1"/>
          </p:cNvSpPr>
          <p:nvPr/>
        </p:nvSpPr>
        <p:spPr bwMode="auto">
          <a:xfrm>
            <a:off x="762001" y="4876800"/>
            <a:ext cx="1147778" cy="33849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16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مبن</a:t>
            </a:r>
            <a:r>
              <a:rPr lang="ar-EG" sz="16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ى برج الاطباء </a:t>
            </a:r>
            <a:endParaRPr lang="ar-SA" sz="1600" dirty="0" smtClean="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25" name="Rectangle 3"/>
          <p:cNvSpPr>
            <a:spLocks noChangeArrowheads="1"/>
          </p:cNvSpPr>
          <p:nvPr/>
        </p:nvSpPr>
        <p:spPr bwMode="auto">
          <a:xfrm>
            <a:off x="609600" y="7696200"/>
            <a:ext cx="1600200" cy="33849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EG" sz="16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مبنى ديوان عام الوزارة </a:t>
            </a:r>
            <a:endParaRPr lang="ar-SA" sz="1600" dirty="0" smtClean="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58" y="0"/>
            <a:ext cx="9693263" cy="12801600"/>
          </a:xfrm>
          <a:prstGeom prst="rect">
            <a:avLst/>
          </a:prstGeom>
          <a:noFill/>
        </p:spPr>
      </p:pic>
      <p:sp>
        <p:nvSpPr>
          <p:cNvPr id="15" name="Rounded Rectangle 14"/>
          <p:cNvSpPr/>
          <p:nvPr/>
        </p:nvSpPr>
        <p:spPr>
          <a:xfrm>
            <a:off x="3276601" y="3324220"/>
            <a:ext cx="3952892" cy="561981"/>
          </a:xfrm>
          <a:prstGeom prst="roundRect">
            <a:avLst/>
          </a:prstGeom>
          <a:ln/>
        </p:spPr>
        <p:style>
          <a:lnRef idx="2">
            <a:schemeClr val="dk1"/>
          </a:lnRef>
          <a:fillRef idx="1">
            <a:schemeClr val="lt1"/>
          </a:fillRef>
          <a:effectRef idx="0">
            <a:schemeClr val="dk1"/>
          </a:effectRef>
          <a:fontRef idx="minor">
            <a:schemeClr val="dk1"/>
          </a:fontRef>
        </p:style>
        <p:txBody>
          <a:bodyPr lIns="91384" tIns="45692" rIns="91384" bIns="45692" rtlCol="1" anchor="ctr"/>
          <a:lstStyle/>
          <a:p>
            <a:pPr algn="r" rtl="1"/>
            <a:endParaRPr lang="ar-EG" b="1">
              <a:ln w="18000">
                <a:solidFill>
                  <a:schemeClr val="accent2">
                    <a:satMod val="140000"/>
                  </a:schemeClr>
                </a:solidFill>
                <a:prstDash val="solid"/>
                <a:miter lim="800000"/>
              </a:ln>
              <a:noFill/>
              <a:effectLst>
                <a:outerShdw blurRad="25500" dist="23000" dir="7020000" algn="tl">
                  <a:srgbClr val="000000">
                    <a:alpha val="50000"/>
                  </a:srgbClr>
                </a:outerShdw>
              </a:effectLst>
              <a:latin typeface="Sakkal Majalla" pitchFamily="2" charset="-78"/>
              <a:cs typeface="Sakkal Majalla" pitchFamily="2" charset="-78"/>
            </a:endParaRPr>
          </a:p>
        </p:txBody>
      </p:sp>
      <p:sp>
        <p:nvSpPr>
          <p:cNvPr id="4" name="Rectangle 9"/>
          <p:cNvSpPr>
            <a:spLocks noChangeArrowheads="1"/>
          </p:cNvSpPr>
          <p:nvPr/>
        </p:nvSpPr>
        <p:spPr bwMode="auto">
          <a:xfrm>
            <a:off x="762000" y="1371601"/>
            <a:ext cx="7772400" cy="1323375"/>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1600" b="1" dirty="0" smtClean="0">
                <a:latin typeface="Sakkal Majalla" pitchFamily="2" charset="-78"/>
                <a:ea typeface="Calibri" pitchFamily="34" charset="0"/>
                <a:cs typeface="Sakkal Majalla" pitchFamily="2" charset="-78"/>
              </a:rPr>
              <a:t>3</a:t>
            </a:r>
            <a:r>
              <a:rPr lang="en-US" sz="1600" b="1" dirty="0" smtClean="0">
                <a:latin typeface="Sakkal Majalla" pitchFamily="2" charset="-78"/>
                <a:ea typeface="Calibri" pitchFamily="34" charset="0"/>
                <a:cs typeface="Sakkal Majalla" pitchFamily="2" charset="-78"/>
              </a:rPr>
              <a:t> </a:t>
            </a:r>
            <a:r>
              <a:rPr lang="ar-EG" sz="1600" b="1" dirty="0" smtClean="0">
                <a:latin typeface="Sakkal Majalla" pitchFamily="2" charset="-78"/>
                <a:ea typeface="Calibri" pitchFamily="34" charset="0"/>
                <a:cs typeface="Sakkal Majalla" pitchFamily="2" charset="-78"/>
              </a:rPr>
              <a:t> </a:t>
            </a:r>
            <a:r>
              <a:rPr lang="ar-SA" sz="1600" b="1" dirty="0" smtClean="0">
                <a:latin typeface="Sakkal Majalla" pitchFamily="2" charset="-78"/>
                <a:ea typeface="Calibri" pitchFamily="34" charset="0"/>
                <a:cs typeface="Sakkal Majalla" pitchFamily="2" charset="-78"/>
              </a:rPr>
              <a:t>-عدد مستخدمي المبني من الجمهور</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r>
              <a:rPr lang="en-US" sz="1600" b="1" dirty="0" smtClean="0">
                <a:latin typeface="Sakkal Majalla" pitchFamily="2" charset="-78"/>
                <a:ea typeface="Calibri" pitchFamily="34" charset="0"/>
                <a:cs typeface="Sakkal Majalla" pitchFamily="2" charset="-78"/>
              </a:rPr>
              <a:t> -4</a:t>
            </a:r>
            <a:r>
              <a:rPr lang="ar-SA" sz="1600" b="1" dirty="0" smtClean="0">
                <a:latin typeface="Sakkal Majalla" pitchFamily="2" charset="-78"/>
                <a:ea typeface="Calibri" pitchFamily="34" charset="0"/>
                <a:cs typeface="Sakkal Majalla" pitchFamily="2" charset="-78"/>
              </a:rPr>
              <a:t>الأخذ في الإعتبار وجود محال تجارية في المبني سواء منقصلة أو مراكز مجمعة</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r>
              <a:rPr lang="en-US" sz="1600" b="1" dirty="0" smtClean="0">
                <a:latin typeface="Sakkal Majalla" pitchFamily="2" charset="-78"/>
                <a:ea typeface="Calibri" pitchFamily="34" charset="0"/>
                <a:cs typeface="Sakkal Majalla" pitchFamily="2" charset="-78"/>
              </a:rPr>
              <a:t> -5</a:t>
            </a:r>
            <a:r>
              <a:rPr lang="ar-SA" sz="1600" b="1" dirty="0" smtClean="0">
                <a:latin typeface="Sakkal Majalla" pitchFamily="2" charset="-78"/>
                <a:ea typeface="Calibri" pitchFamily="34" charset="0"/>
                <a:cs typeface="Sakkal Majalla" pitchFamily="2" charset="-78"/>
              </a:rPr>
              <a:t>وجود جراج خاص بالمبني حتى يمكن إستخدام المترددين علي المبني له</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r>
              <a:rPr lang="ar-SA" sz="1600" b="1" dirty="0" smtClean="0">
                <a:latin typeface="Sakkal Majalla" pitchFamily="2" charset="-78"/>
                <a:ea typeface="Calibri" pitchFamily="34" charset="0"/>
                <a:cs typeface="Sakkal Majalla" pitchFamily="2" charset="-78"/>
              </a:rPr>
              <a:t>6-التجهيزات الفنية الخاصة بالمبني وكيفية إدارتها وصيانتها</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r>
              <a:rPr lang="en-US" sz="1600" b="1" dirty="0" smtClean="0">
                <a:latin typeface="Sakkal Majalla" pitchFamily="2" charset="-78"/>
                <a:ea typeface="Calibri" pitchFamily="34" charset="0"/>
                <a:cs typeface="Sakkal Majalla" pitchFamily="2" charset="-78"/>
              </a:rPr>
              <a:t> -7</a:t>
            </a:r>
            <a:r>
              <a:rPr lang="ar-SA" sz="1600" b="1" dirty="0" smtClean="0">
                <a:latin typeface="Sakkal Majalla" pitchFamily="2" charset="-78"/>
                <a:ea typeface="Calibri" pitchFamily="34" charset="0"/>
                <a:cs typeface="Sakkal Majalla" pitchFamily="2" charset="-78"/>
              </a:rPr>
              <a:t>وسائل الاتصال الأفقى والرأسى فى المبنى ومراعاة خطوط السير</a:t>
            </a:r>
            <a:r>
              <a:rPr lang="ar-SA" sz="1600" dirty="0" smtClean="0">
                <a:latin typeface="Sakkal Majalla" pitchFamily="2" charset="-78"/>
                <a:ea typeface="Times New Roman" pitchFamily="18" charset="0"/>
                <a:cs typeface="Sakkal Majalla" pitchFamily="2" charset="-78"/>
              </a:rPr>
              <a:t> .</a:t>
            </a:r>
            <a:endParaRPr lang="ar-SA" sz="1600" dirty="0" smtClean="0">
              <a:latin typeface="Sakkal Majalla" pitchFamily="2" charset="-78"/>
              <a:cs typeface="Sakkal Majalla" pitchFamily="2" charset="-78"/>
            </a:endParaRPr>
          </a:p>
        </p:txBody>
      </p:sp>
      <p:sp>
        <p:nvSpPr>
          <p:cNvPr id="5" name="Rectangle 10"/>
          <p:cNvSpPr>
            <a:spLocks noChangeArrowheads="1"/>
          </p:cNvSpPr>
          <p:nvPr/>
        </p:nvSpPr>
        <p:spPr bwMode="auto">
          <a:xfrm>
            <a:off x="3635372" y="2369468"/>
            <a:ext cx="4899029" cy="830932"/>
          </a:xfrm>
          <a:prstGeom prst="rect">
            <a:avLst/>
          </a:prstGeom>
          <a:noFill/>
          <a:ln w="9525">
            <a:noFill/>
            <a:miter lim="800000"/>
            <a:headEnd/>
            <a:tailEnd/>
          </a:ln>
          <a:effectLst/>
        </p:spPr>
        <p:txBody>
          <a:bodyPr vert="horz" wrap="none" lIns="91374" tIns="45688" rIns="91374" bIns="45688" numCol="1" anchor="ctr" anchorCtr="0" compatLnSpc="1">
            <a:prstTxWarp prst="textNoShape">
              <a:avLst/>
            </a:prstTxWarp>
            <a:spAutoFit/>
          </a:bodyPr>
          <a:lstStyle/>
          <a:p>
            <a:pPr lvl="0" algn="r" rtl="1" eaLnBrk="0" fontAlgn="base" hangingPunct="0">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lvl="0" algn="r" rtl="1" eaLnBrk="0" fontAlgn="base" hangingPunct="0">
              <a:spcBef>
                <a:spcPct val="0"/>
              </a:spcBef>
              <a:spcAft>
                <a:spcPct val="0"/>
              </a:spcAft>
            </a:pPr>
            <a:r>
              <a:rPr lang="ar-SA" sz="1600" b="1" dirty="0" smtClean="0">
                <a:latin typeface="Sakkal Majalla" pitchFamily="2" charset="-78"/>
                <a:ea typeface="Calibri" pitchFamily="34" charset="0"/>
                <a:cs typeface="Sakkal Majalla" pitchFamily="2" charset="-78"/>
              </a:rPr>
              <a:t>8-الخدمات المختلفة في المبني (دورات مياه ، أوف</a:t>
            </a:r>
            <a:r>
              <a:rPr lang="ar-EG" sz="1600" b="1" dirty="0" smtClean="0">
                <a:latin typeface="Sakkal Majalla" pitchFamily="2" charset="-78"/>
                <a:ea typeface="Calibri" pitchFamily="34" charset="0"/>
                <a:cs typeface="Sakkal Majalla" pitchFamily="2" charset="-78"/>
              </a:rPr>
              <a:t>يس) .</a:t>
            </a:r>
            <a:r>
              <a:rPr lang="en-US" sz="1600" b="1" dirty="0" smtClean="0">
                <a:latin typeface="Sakkal Majalla" pitchFamily="2" charset="-78"/>
                <a:ea typeface="Calibri" pitchFamily="34" charset="0"/>
                <a:cs typeface="Sakkal Majalla" pitchFamily="2" charset="-78"/>
              </a:rPr>
              <a:t> </a:t>
            </a:r>
            <a:br>
              <a:rPr lang="en-US" sz="1600" b="1" dirty="0" smtClean="0">
                <a:latin typeface="Sakkal Majalla" pitchFamily="2" charset="-78"/>
                <a:ea typeface="Calibri" pitchFamily="34" charset="0"/>
                <a:cs typeface="Sakkal Majalla" pitchFamily="2" charset="-78"/>
              </a:rPr>
            </a:br>
            <a:r>
              <a:rPr lang="en-US" sz="1600" b="1" dirty="0" smtClean="0">
                <a:latin typeface="Sakkal Majalla" pitchFamily="2" charset="-78"/>
                <a:ea typeface="Calibri" pitchFamily="34" charset="0"/>
                <a:cs typeface="Sakkal Majalla" pitchFamily="2" charset="-78"/>
              </a:rPr>
              <a:t> -9</a:t>
            </a:r>
            <a:r>
              <a:rPr lang="ar-SA" sz="1600" b="1" dirty="0" smtClean="0">
                <a:latin typeface="Sakkal Majalla" pitchFamily="2" charset="-78"/>
                <a:ea typeface="Calibri" pitchFamily="34" charset="0"/>
                <a:cs typeface="Sakkal Majalla" pitchFamily="2" charset="-78"/>
              </a:rPr>
              <a:t>مراعاة الأمان في المبني وذلك بوجود سلالم الهروب لأستخدامها وقت</a:t>
            </a:r>
            <a:r>
              <a:rPr lang="ar-EG" sz="1600" b="1" dirty="0" smtClean="0">
                <a:latin typeface="Sakkal Majalla" pitchFamily="2" charset="-78"/>
                <a:ea typeface="Calibri" pitchFamily="34" charset="0"/>
                <a:cs typeface="Sakkal Majalla" pitchFamily="2" charset="-78"/>
              </a:rPr>
              <a:t> الخطر.</a:t>
            </a:r>
            <a:r>
              <a:rPr lang="ar-SA" sz="1600" b="1" dirty="0" smtClean="0">
                <a:latin typeface="Sakkal Majalla" pitchFamily="2" charset="-78"/>
                <a:ea typeface="Calibri" pitchFamily="34" charset="0"/>
                <a:cs typeface="Sakkal Majalla" pitchFamily="2" charset="-78"/>
              </a:rPr>
              <a:t> </a:t>
            </a:r>
            <a:endParaRPr lang="ar-SA" sz="1600" dirty="0" smtClean="0">
              <a:latin typeface="Sakkal Majalla" pitchFamily="2" charset="-78"/>
              <a:cs typeface="Sakkal Majalla" pitchFamily="2" charset="-78"/>
            </a:endParaRPr>
          </a:p>
        </p:txBody>
      </p:sp>
      <p:pic>
        <p:nvPicPr>
          <p:cNvPr id="6" name="Picture 5"/>
          <p:cNvPicPr/>
          <p:nvPr/>
        </p:nvPicPr>
        <p:blipFill>
          <a:blip r:embed="rId3" cstate="print"/>
          <a:srcRect/>
          <a:stretch>
            <a:fillRect/>
          </a:stretch>
        </p:blipFill>
        <p:spPr bwMode="auto">
          <a:xfrm>
            <a:off x="304800" y="609600"/>
            <a:ext cx="2286000" cy="3429000"/>
          </a:xfrm>
          <a:prstGeom prst="rect">
            <a:avLst/>
          </a:prstGeom>
          <a:ln>
            <a:noFill/>
          </a:ln>
          <a:effectLst>
            <a:softEdge rad="112500"/>
          </a:effectLst>
        </p:spPr>
      </p:pic>
      <p:sp>
        <p:nvSpPr>
          <p:cNvPr id="7" name="Rectangle 1"/>
          <p:cNvSpPr>
            <a:spLocks noChangeArrowheads="1"/>
          </p:cNvSpPr>
          <p:nvPr/>
        </p:nvSpPr>
        <p:spPr bwMode="auto">
          <a:xfrm>
            <a:off x="3086093" y="3372607"/>
            <a:ext cx="4000527" cy="523156"/>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العناصر الوظيفية في المبني الإداري</a:t>
            </a:r>
            <a:endParaRPr lang="ar-SA"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8" name="Rectangle 2"/>
          <p:cNvSpPr>
            <a:spLocks noChangeArrowheads="1"/>
          </p:cNvSpPr>
          <p:nvPr/>
        </p:nvSpPr>
        <p:spPr bwMode="auto">
          <a:xfrm>
            <a:off x="0" y="4393289"/>
            <a:ext cx="8929750" cy="5509136"/>
          </a:xfrm>
          <a:prstGeom prst="rect">
            <a:avLst/>
          </a:prstGeom>
          <a:noFill/>
          <a:ln w="9525">
            <a:noFill/>
            <a:miter lim="800000"/>
            <a:headEnd/>
            <a:tailEnd/>
          </a:ln>
          <a:effectLst/>
        </p:spPr>
        <p:txBody>
          <a:bodyPr vert="horz" wrap="square" lIns="91374" tIns="45688" rIns="91374" bIns="45688" numCol="1" anchor="ctr" anchorCtr="0" compatLnSpc="1">
            <a:prstTxWarp prst="textNoShape">
              <a:avLst/>
            </a:prstTxWarp>
            <a:spAutoFit/>
          </a:bodyPr>
          <a:lstStyle/>
          <a:p>
            <a:pPr algn="r" rtl="1" fontAlgn="base">
              <a:spcBef>
                <a:spcPct val="0"/>
              </a:spcBef>
              <a:spcAft>
                <a:spcPct val="0"/>
              </a:spcAft>
            </a:pPr>
            <a:r>
              <a:rPr lang="ar-SA" sz="2000" b="1" u="sng" dirty="0" smtClean="0">
                <a:latin typeface="Sakkal Majalla" pitchFamily="2" charset="-78"/>
                <a:ea typeface="Calibri" pitchFamily="34" charset="0"/>
                <a:cs typeface="Sakkal Majalla" pitchFamily="2" charset="-78"/>
              </a:rPr>
              <a:t>1ـ مكاتب إدارية :</a:t>
            </a:r>
            <a:r>
              <a:rPr lang="ar-SA" sz="2000" b="1" dirty="0" smtClean="0">
                <a:latin typeface="Sakkal Majalla" pitchFamily="2" charset="-78"/>
                <a:ea typeface="Calibri" pitchFamily="34" charset="0"/>
                <a:cs typeface="Sakkal Majalla" pitchFamily="2" charset="-78"/>
              </a:rPr>
              <a:t> </a:t>
            </a:r>
            <a:r>
              <a:rPr lang="ar-SA" sz="1600" b="1" dirty="0" smtClean="0">
                <a:latin typeface="Sakkal Majalla" pitchFamily="2" charset="-78"/>
                <a:ea typeface="Calibri" pitchFamily="34" charset="0"/>
                <a:cs typeface="Sakkal Majalla" pitchFamily="2" charset="-78"/>
              </a:rPr>
              <a:t>تنقسم المكاتب الإدارية منه حيث المسقط الأفقي إلي نوعين</a:t>
            </a:r>
            <a:r>
              <a:rPr lang="en-US" sz="1600" b="1" dirty="0" smtClean="0">
                <a:latin typeface="Sakkal Majalla" pitchFamily="2" charset="-78"/>
                <a:ea typeface="Calibri" pitchFamily="34" charset="0"/>
                <a:cs typeface="Sakkal Majalla" pitchFamily="2" charset="-78"/>
              </a:rPr>
              <a:t>:</a:t>
            </a: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en-US"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r>
              <a:rPr lang="en-US" sz="1600" b="1" dirty="0" smtClean="0">
                <a:latin typeface="Sakkal Majalla" pitchFamily="2" charset="-78"/>
                <a:ea typeface="Calibri" pitchFamily="34" charset="0"/>
                <a:cs typeface="Sakkal Majalla" pitchFamily="2" charset="-78"/>
              </a:rPr>
              <a:t>            </a:t>
            </a:r>
            <a:r>
              <a:rPr lang="ar-SA" sz="1600" b="1" dirty="0" smtClean="0">
                <a:latin typeface="Sakkal Majalla" pitchFamily="2" charset="-78"/>
                <a:ea typeface="Calibri" pitchFamily="34" charset="0"/>
                <a:cs typeface="Sakkal Majalla" pitchFamily="2" charset="-78"/>
              </a:rPr>
              <a:t>أ- مسقط أفقي مغلق</a:t>
            </a:r>
            <a:r>
              <a:rPr lang="en-US" sz="1600" b="1" dirty="0" smtClean="0">
                <a:latin typeface="Sakkal Majalla" pitchFamily="2" charset="-78"/>
                <a:ea typeface="Calibri" pitchFamily="34" charset="0"/>
                <a:cs typeface="Sakkal Majalla" pitchFamily="2" charset="-78"/>
              </a:rPr>
              <a:t>                             . </a:t>
            </a:r>
            <a:r>
              <a:rPr lang="ar-SA" sz="1600" b="1" dirty="0" smtClean="0">
                <a:latin typeface="Sakkal Majalla" pitchFamily="2" charset="-78"/>
                <a:ea typeface="Calibri" pitchFamily="34" charset="0"/>
                <a:cs typeface="Sakkal Majalla" pitchFamily="2" charset="-78"/>
              </a:rPr>
              <a:t>ب- مسقط أفقي مفتوح</a:t>
            </a:r>
            <a:r>
              <a:rPr lang="en-US" sz="1600" b="1" dirty="0" smtClean="0">
                <a:latin typeface="Sakkal Majalla" pitchFamily="2" charset="-78"/>
                <a:ea typeface="Calibri" pitchFamily="34" charset="0"/>
                <a:cs typeface="Sakkal Majalla" pitchFamily="2" charset="-78"/>
              </a:rPr>
              <a:t>.</a:t>
            </a: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endParaRPr lang="ar-EG" sz="1600" b="1" dirty="0" smtClean="0">
              <a:latin typeface="Sakkal Majalla" pitchFamily="2" charset="-78"/>
              <a:ea typeface="Calibri" pitchFamily="34" charset="0"/>
              <a:cs typeface="Sakkal Majalla" pitchFamily="2" charset="-78"/>
            </a:endParaRPr>
          </a:p>
          <a:p>
            <a:pPr algn="r" rtl="1" fontAlgn="base">
              <a:spcBef>
                <a:spcPct val="0"/>
              </a:spcBef>
              <a:spcAft>
                <a:spcPct val="0"/>
              </a:spcAft>
            </a:pPr>
            <a:r>
              <a:rPr lang="en-US" sz="18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r>
            <a:br>
              <a:rPr lang="en-US" sz="18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br>
            <a:r>
              <a:rPr lang="en-US"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- 3 </a:t>
            </a: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الخدمات: </a:t>
            </a:r>
            <a:r>
              <a:rPr lang="ar-SA" sz="1600" b="1" dirty="0" smtClean="0">
                <a:latin typeface="Sakkal Majalla" pitchFamily="2" charset="-78"/>
                <a:ea typeface="Calibri" pitchFamily="34" charset="0"/>
                <a:cs typeface="Sakkal Majalla" pitchFamily="2" charset="-78"/>
              </a:rPr>
              <a:t>ومنها دورات المياه والأوفيس وغيرها</a:t>
            </a:r>
            <a:r>
              <a:rPr lang="en-US" sz="1600" b="1" dirty="0" smtClean="0">
                <a:latin typeface="Sakkal Majalla" pitchFamily="2" charset="-78"/>
                <a:ea typeface="Calibri" pitchFamily="34" charset="0"/>
                <a:cs typeface="Sakkal Majalla" pitchFamily="2" charset="-78"/>
              </a:rPr>
              <a:t>. </a:t>
            </a:r>
            <a:br>
              <a:rPr lang="en-US" sz="1600" b="1" dirty="0" smtClean="0">
                <a:latin typeface="Sakkal Majalla" pitchFamily="2" charset="-78"/>
                <a:ea typeface="Calibri" pitchFamily="34" charset="0"/>
                <a:cs typeface="Sakkal Majalla" pitchFamily="2" charset="-78"/>
              </a:rPr>
            </a:br>
            <a:r>
              <a:rPr lang="en-US"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-4 </a:t>
            </a: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التجهيزات الفنية </a:t>
            </a:r>
            <a:r>
              <a:rPr lang="ar-SA" sz="1600" b="1" u="sng" dirty="0" smtClean="0">
                <a:latin typeface="Sakkal Majalla" pitchFamily="2" charset="-78"/>
                <a:ea typeface="Calibri" pitchFamily="34" charset="0"/>
                <a:cs typeface="Sakkal Majalla" pitchFamily="2" charset="-78"/>
              </a:rPr>
              <a:t>:</a:t>
            </a:r>
            <a:r>
              <a:rPr lang="ar-SA" sz="1600" b="1" dirty="0" smtClean="0">
                <a:latin typeface="Sakkal Majalla" pitchFamily="2" charset="-78"/>
                <a:ea typeface="Calibri" pitchFamily="34" charset="0"/>
                <a:cs typeface="Sakkal Majalla" pitchFamily="2" charset="-78"/>
              </a:rPr>
              <a:t> غرف التحكم والتكييف والصيانة والمصاعد وغرف المراقبة وسائل الإتصال داخل المبني وخارجه – توصيلات المياه والكهرباء والصرف في المبني</a:t>
            </a:r>
            <a:r>
              <a:rPr lang="en-US" sz="1600" b="1" dirty="0" smtClean="0">
                <a:latin typeface="Sakkal Majalla" pitchFamily="2" charset="-78"/>
                <a:ea typeface="Calibri" pitchFamily="34" charset="0"/>
                <a:cs typeface="Sakkal Majalla" pitchFamily="2" charset="-78"/>
              </a:rPr>
              <a:t> .</a:t>
            </a:r>
            <a:br>
              <a:rPr lang="en-US" sz="1600" b="1" dirty="0" smtClean="0">
                <a:latin typeface="Sakkal Majalla" pitchFamily="2" charset="-78"/>
                <a:ea typeface="Calibri" pitchFamily="34" charset="0"/>
                <a:cs typeface="Sakkal Majalla" pitchFamily="2" charset="-78"/>
              </a:rPr>
            </a:br>
            <a:r>
              <a:rPr lang="en-US"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- 5</a:t>
            </a: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المحال التجارية </a:t>
            </a:r>
            <a:r>
              <a:rPr lang="en-US" sz="1600" b="1" dirty="0" smtClean="0">
                <a:latin typeface="Sakkal Majalla" pitchFamily="2" charset="-78"/>
                <a:ea typeface="Calibri" pitchFamily="34" charset="0"/>
                <a:cs typeface="Sakkal Majalla" pitchFamily="2" charset="-78"/>
              </a:rPr>
              <a:t>: </a:t>
            </a:r>
            <a:r>
              <a:rPr lang="ar-SA" sz="1600" b="1" dirty="0" smtClean="0">
                <a:latin typeface="Sakkal Majalla" pitchFamily="2" charset="-78"/>
                <a:ea typeface="Calibri" pitchFamily="34" charset="0"/>
                <a:cs typeface="Sakkal Majalla" pitchFamily="2" charset="-78"/>
              </a:rPr>
              <a:t>قد تكون في صورة منفصلة أو متجمعة في شكل مراكز تجارية ولكن منها تصميم خاص بها</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r>
              <a:rPr lang="en-US"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- 6</a:t>
            </a: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جراج المبني </a:t>
            </a:r>
            <a:r>
              <a:rPr lang="en-US"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r>
              <a:rPr lang="ar-SA" sz="1600" b="1" dirty="0" smtClean="0">
                <a:latin typeface="Sakkal Majalla" pitchFamily="2" charset="-78"/>
                <a:ea typeface="Calibri" pitchFamily="34" charset="0"/>
                <a:cs typeface="Sakkal Majalla" pitchFamily="2" charset="-78"/>
              </a:rPr>
              <a:t>قد يكون في مستوى الشارع أو علوي أو سفلي من دور واحد أو عدة أدوار</a:t>
            </a:r>
            <a:r>
              <a:rPr lang="ar-EG" sz="1600" b="1" dirty="0" smtClean="0">
                <a:latin typeface="Sakkal Majalla" pitchFamily="2" charset="-78"/>
                <a:ea typeface="Calibri" pitchFamily="34" charset="0"/>
                <a:cs typeface="Sakkal Majalla" pitchFamily="2" charset="-78"/>
              </a:rPr>
              <a:t>.</a:t>
            </a:r>
            <a:r>
              <a:rPr lang="en-US" sz="1600" b="1" dirty="0" smtClean="0">
                <a:latin typeface="Sakkal Majalla" pitchFamily="2" charset="-78"/>
                <a:ea typeface="Calibri" pitchFamily="34" charset="0"/>
                <a:cs typeface="Sakkal Majalla" pitchFamily="2" charset="-78"/>
              </a:rPr>
              <a:t/>
            </a:r>
            <a:br>
              <a:rPr lang="en-US" sz="1600" b="1" dirty="0" smtClean="0">
                <a:latin typeface="Sakkal Majalla" pitchFamily="2" charset="-78"/>
                <a:ea typeface="Calibri" pitchFamily="34" charset="0"/>
                <a:cs typeface="Sakkal Majalla" pitchFamily="2" charset="-78"/>
              </a:rPr>
            </a:br>
            <a:r>
              <a:rPr lang="en-US"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-7 </a:t>
            </a: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الإستقبال</a:t>
            </a:r>
            <a:r>
              <a:rPr lang="ar-SA" sz="1600" b="1" u="sng" dirty="0" smtClean="0">
                <a:latin typeface="Sakkal Majalla" pitchFamily="2" charset="-78"/>
                <a:ea typeface="Calibri" pitchFamily="34" charset="0"/>
                <a:cs typeface="Sakkal Majalla" pitchFamily="2" charset="-78"/>
              </a:rPr>
              <a:t> </a:t>
            </a:r>
            <a:r>
              <a:rPr lang="en-US" sz="1600" b="1" u="sng" dirty="0" smtClean="0">
                <a:latin typeface="Sakkal Majalla" pitchFamily="2" charset="-78"/>
                <a:ea typeface="Calibri" pitchFamily="34" charset="0"/>
                <a:cs typeface="Sakkal Majalla" pitchFamily="2" charset="-78"/>
              </a:rPr>
              <a:t>:</a:t>
            </a:r>
            <a:r>
              <a:rPr lang="en-US" sz="1600" b="1" dirty="0" smtClean="0">
                <a:latin typeface="Sakkal Majalla" pitchFamily="2" charset="-78"/>
                <a:ea typeface="Calibri" pitchFamily="34" charset="0"/>
                <a:cs typeface="Sakkal Majalla" pitchFamily="2" charset="-78"/>
              </a:rPr>
              <a:t> </a:t>
            </a:r>
            <a:r>
              <a:rPr lang="ar-SA" sz="1600" b="1" dirty="0" smtClean="0">
                <a:latin typeface="Sakkal Majalla" pitchFamily="2" charset="-78"/>
                <a:ea typeface="Calibri" pitchFamily="34" charset="0"/>
                <a:cs typeface="Sakkal Majalla" pitchFamily="2" charset="-78"/>
              </a:rPr>
              <a:t>ويكون عند مدخل المبني الرئيسي ذو مساحة كبيرة نسبيا</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endParaRPr lang="ar-EG" sz="1600" b="1" dirty="0" smtClean="0">
              <a:latin typeface="Sakkal Majalla" pitchFamily="2" charset="-78"/>
              <a:ea typeface="Calibri" pitchFamily="34" charset="0"/>
              <a:cs typeface="Sakkal Majalla" pitchFamily="2" charset="-78"/>
            </a:endParaRPr>
          </a:p>
          <a:p>
            <a:pPr algn="r" rtl="1" eaLnBrk="0" fontAlgn="base" hangingPunct="0">
              <a:spcBef>
                <a:spcPct val="0"/>
              </a:spcBef>
              <a:spcAft>
                <a:spcPct val="0"/>
              </a:spcAft>
            </a:pPr>
            <a:endParaRPr lang="en-US" sz="1600" b="1" dirty="0" smtClean="0">
              <a:latin typeface="Sakkal Majalla" pitchFamily="2" charset="-78"/>
              <a:ea typeface="Calibri" pitchFamily="34" charset="0"/>
              <a:cs typeface="Sakkal Majalla" pitchFamily="2" charset="-78"/>
            </a:endParaRPr>
          </a:p>
          <a:p>
            <a:pPr algn="r" rtl="1" eaLnBrk="0" fontAlgn="base" hangingPunct="0">
              <a:spcBef>
                <a:spcPct val="0"/>
              </a:spcBef>
              <a:spcAft>
                <a:spcPct val="0"/>
              </a:spcAft>
            </a:pPr>
            <a:endParaRPr lang="en-US" sz="1600" b="1" dirty="0" smtClean="0">
              <a:latin typeface="Sakkal Majalla" pitchFamily="2" charset="-78"/>
              <a:ea typeface="Calibri" pitchFamily="34" charset="0"/>
              <a:cs typeface="Sakkal Majalla" pitchFamily="2" charset="-78"/>
            </a:endParaRPr>
          </a:p>
        </p:txBody>
      </p:sp>
      <p:pic>
        <p:nvPicPr>
          <p:cNvPr id="9" name="Picture 5" descr="Picture1"/>
          <p:cNvPicPr>
            <a:picLocks noChangeAspect="1" noChangeArrowheads="1"/>
          </p:cNvPicPr>
          <p:nvPr/>
        </p:nvPicPr>
        <p:blipFill>
          <a:blip r:embed="rId4" cstate="print"/>
          <a:srcRect l="7402" b="5959"/>
          <a:stretch>
            <a:fillRect/>
          </a:stretch>
        </p:blipFill>
        <p:spPr bwMode="auto">
          <a:xfrm>
            <a:off x="457200" y="9753600"/>
            <a:ext cx="4038600" cy="2429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2400300" y="6488034"/>
            <a:ext cx="4800600" cy="323109"/>
          </a:xfrm>
          <a:prstGeom prst="rect">
            <a:avLst/>
          </a:prstGeom>
        </p:spPr>
        <p:txBody>
          <a:bodyPr lIns="91384" tIns="45692" rIns="91384" bIns="45692">
            <a:spAutoFit/>
          </a:bodyPr>
          <a:lstStyle/>
          <a:p>
            <a:pPr algn="r" rtl="1">
              <a:buNone/>
            </a:pPr>
            <a:r>
              <a:rPr lang="ar-SA" sz="1500" dirty="0" smtClean="0">
                <a:latin typeface="Sakkal Majalla" pitchFamily="2" charset="-78"/>
                <a:cs typeface="Sakkal Majalla" pitchFamily="2" charset="-78"/>
              </a:rPr>
              <a:t>.</a:t>
            </a:r>
            <a:endParaRPr lang="en-US" sz="1500" dirty="0" smtClean="0">
              <a:latin typeface="Sakkal Majalla" pitchFamily="2" charset="-78"/>
              <a:cs typeface="Sakkal Majalla" pitchFamily="2" charset="-78"/>
            </a:endParaRPr>
          </a:p>
        </p:txBody>
      </p:sp>
      <p:pic>
        <p:nvPicPr>
          <p:cNvPr id="1026" name="Picture 2" descr="C:\Documents and Settings\Marwa\Desktop\1.bmp"/>
          <p:cNvPicPr>
            <a:picLocks noChangeAspect="1" noChangeArrowheads="1"/>
          </p:cNvPicPr>
          <p:nvPr/>
        </p:nvPicPr>
        <p:blipFill>
          <a:blip r:embed="rId5" cstate="print"/>
          <a:srcRect/>
          <a:stretch>
            <a:fillRect/>
          </a:stretch>
        </p:blipFill>
        <p:spPr bwMode="auto">
          <a:xfrm>
            <a:off x="228601" y="4136029"/>
            <a:ext cx="3286148" cy="2418664"/>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280984" y="6705601"/>
            <a:ext cx="3224216" cy="400053"/>
          </a:xfrm>
          <a:prstGeom prst="rect">
            <a:avLst/>
          </a:prstGeom>
        </p:spPr>
        <p:style>
          <a:lnRef idx="2">
            <a:schemeClr val="dk1"/>
          </a:lnRef>
          <a:fillRef idx="1">
            <a:schemeClr val="lt1"/>
          </a:fillRef>
          <a:effectRef idx="0">
            <a:schemeClr val="dk1"/>
          </a:effectRef>
          <a:fontRef idx="minor">
            <a:schemeClr val="dk1"/>
          </a:fontRef>
        </p:style>
        <p:txBody>
          <a:bodyPr wrap="square" lIns="91384" tIns="45692" rIns="91384" bIns="45692" rtlCol="1">
            <a:spAutoFit/>
          </a:bodyPr>
          <a:lstStyle/>
          <a:p>
            <a:pPr algn="r" rtl="1"/>
            <a:r>
              <a:rPr lang="ar-EG" sz="20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اسكتش يوضح العلاقة بين العناصر</a:t>
            </a:r>
          </a:p>
        </p:txBody>
      </p:sp>
      <p:sp>
        <p:nvSpPr>
          <p:cNvPr id="16" name="TextBox 15"/>
          <p:cNvSpPr txBox="1"/>
          <p:nvPr/>
        </p:nvSpPr>
        <p:spPr>
          <a:xfrm>
            <a:off x="3429001" y="9144001"/>
            <a:ext cx="3714776" cy="476997"/>
          </a:xfrm>
          <a:prstGeom prst="rect">
            <a:avLst/>
          </a:prstGeom>
        </p:spPr>
        <p:style>
          <a:lnRef idx="2">
            <a:schemeClr val="dk1"/>
          </a:lnRef>
          <a:fillRef idx="1">
            <a:schemeClr val="lt1"/>
          </a:fillRef>
          <a:effectRef idx="0">
            <a:schemeClr val="dk1"/>
          </a:effectRef>
          <a:fontRef idx="minor">
            <a:schemeClr val="dk1"/>
          </a:fontRef>
        </p:style>
        <p:txBody>
          <a:bodyPr wrap="square" lIns="91384" tIns="45692" rIns="91384" bIns="45692" rtlCol="1">
            <a:spAutoFit/>
          </a:bodyPr>
          <a:lstStyle/>
          <a:p>
            <a:pPr algn="r" rtl="1"/>
            <a:r>
              <a:rPr lang="ar-EG"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المقاسات اللازمة للعناصر الوظيفية </a:t>
            </a:r>
          </a:p>
        </p:txBody>
      </p:sp>
      <p:sp>
        <p:nvSpPr>
          <p:cNvPr id="18" name="Rectangle 17"/>
          <p:cNvSpPr/>
          <p:nvPr/>
        </p:nvSpPr>
        <p:spPr>
          <a:xfrm>
            <a:off x="4800601" y="9525000"/>
            <a:ext cx="4043426" cy="2616044"/>
          </a:xfrm>
          <a:prstGeom prst="rect">
            <a:avLst/>
          </a:prstGeom>
        </p:spPr>
        <p:txBody>
          <a:bodyPr wrap="square" lIns="91384" tIns="45692" rIns="91384" bIns="45692">
            <a:spAutoFit/>
          </a:bodyPr>
          <a:lstStyle/>
          <a:p>
            <a:pPr algn="r" rtl="1" eaLnBrk="0" fontAlgn="base" hangingPunct="0">
              <a:spcBef>
                <a:spcPct val="0"/>
              </a:spcBef>
              <a:spcAft>
                <a:spcPct val="0"/>
              </a:spcAft>
            </a:pPr>
            <a:r>
              <a:rPr lang="ar-SA" sz="2000" b="1" u="sng" dirty="0" smtClean="0">
                <a:latin typeface="Sakkal Majalla" pitchFamily="2" charset="-78"/>
                <a:ea typeface="Calibri" pitchFamily="34" charset="0"/>
                <a:cs typeface="Sakkal Majalla" pitchFamily="2" charset="-78"/>
              </a:rPr>
              <a:t>-</a:t>
            </a:r>
            <a:r>
              <a:rPr lang="ar-SA" sz="20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غرف المكاتب</a:t>
            </a:r>
            <a:r>
              <a:rPr lang="en-US" sz="20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a:t>
            </a:r>
            <a:r>
              <a:rPr lang="en-US" sz="1600" b="1" dirty="0" smtClean="0">
                <a:latin typeface="Sakkal Majalla" pitchFamily="2" charset="-78"/>
                <a:ea typeface="Calibri" pitchFamily="34" charset="0"/>
                <a:cs typeface="Sakkal Majalla" pitchFamily="2" charset="-78"/>
              </a:rPr>
              <a:t/>
            </a:r>
            <a:br>
              <a:rPr lang="en-US" sz="1600" b="1" dirty="0" smtClean="0">
                <a:latin typeface="Sakkal Majalla" pitchFamily="2" charset="-78"/>
                <a:ea typeface="Calibri" pitchFamily="34" charset="0"/>
                <a:cs typeface="Sakkal Majalla" pitchFamily="2" charset="-78"/>
              </a:rPr>
            </a:br>
            <a:r>
              <a:rPr lang="ar-SA" sz="1600" b="1" dirty="0" smtClean="0">
                <a:latin typeface="Sakkal Majalla" pitchFamily="2" charset="-78"/>
                <a:ea typeface="Calibri" pitchFamily="34" charset="0"/>
                <a:cs typeface="Sakkal Majalla" pitchFamily="2" charset="-78"/>
              </a:rPr>
              <a:t>يجب ألا يزيد أكبر عمق للمكتب من الشباك عن 6 متر وفي حالات خاصة يمكن أن يصل إلي 7.5 متر ، وتتراوح مساحة المكتب بين 24 ، 40 متر مربع</a:t>
            </a:r>
            <a:r>
              <a:rPr lang="en-US" sz="1600" b="1" dirty="0" smtClean="0">
                <a:latin typeface="Sakkal Majalla" pitchFamily="2" charset="-78"/>
                <a:ea typeface="Calibri" pitchFamily="34" charset="0"/>
                <a:cs typeface="Sakkal Majalla" pitchFamily="2" charset="-78"/>
              </a:rPr>
              <a:t>.</a:t>
            </a:r>
            <a:br>
              <a:rPr lang="en-US" sz="1600" b="1" dirty="0" smtClean="0">
                <a:latin typeface="Sakkal Majalla" pitchFamily="2" charset="-78"/>
                <a:ea typeface="Calibri" pitchFamily="34" charset="0"/>
                <a:cs typeface="Sakkal Majalla" pitchFamily="2" charset="-78"/>
              </a:rPr>
            </a:br>
            <a:r>
              <a:rPr lang="ar-SA" sz="1600" b="1" dirty="0" smtClean="0">
                <a:latin typeface="Sakkal Majalla" pitchFamily="2" charset="-78"/>
                <a:ea typeface="Calibri" pitchFamily="34" charset="0"/>
                <a:cs typeface="Sakkal Majalla" pitchFamily="2" charset="-78"/>
              </a:rPr>
              <a:t>أما غرف المديرون فيمكن أن تكون أوسع من ذلك حيث يود بها مكان للاجتماعات الصغيرة ، كما يلحق بها غرفة للسكرتارية التي تتراوح مساحتها بين 8 ، 20 مترا مربعا . أما في الصالات المفتوحة فإن مسطحها يتوقف علي العمل الذي يتم بها وعلي الطريقة التي توضع بها المكاتب ، مع الأخذ في الإعتبار أن عرض الممرات بين المكاتب يتراوح بين 1.90 إلي 3.70 مترا</a:t>
            </a:r>
            <a:r>
              <a:rPr lang="en-US" sz="1600" b="1" dirty="0" smtClean="0">
                <a:latin typeface="Sakkal Majalla" pitchFamily="2" charset="-78"/>
                <a:ea typeface="Calibri" pitchFamily="34" charset="0"/>
                <a:cs typeface="Sakkal Majalla" pitchFamily="2" charset="-78"/>
              </a:rPr>
              <a:t>.</a:t>
            </a:r>
            <a:endParaRPr lang="en-US" sz="1600" dirty="0" smtClean="0">
              <a:latin typeface="Sakkal Majalla" pitchFamily="2" charset="-78"/>
              <a:cs typeface="Sakkal Majalla" pitchFamily="2" charset="-78"/>
            </a:endParaRPr>
          </a:p>
        </p:txBody>
      </p:sp>
      <p:pic>
        <p:nvPicPr>
          <p:cNvPr id="24" name="Picture 3"/>
          <p:cNvPicPr>
            <a:picLocks noChangeAspect="1" noChangeArrowheads="1"/>
          </p:cNvPicPr>
          <p:nvPr/>
        </p:nvPicPr>
        <p:blipFill>
          <a:blip r:embed="rId6" cstate="print"/>
          <a:srcRect/>
          <a:stretch>
            <a:fillRect/>
          </a:stretch>
        </p:blipFill>
        <p:spPr bwMode="auto">
          <a:xfrm>
            <a:off x="228601" y="8153400"/>
            <a:ext cx="1946279"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TextBox 19"/>
          <p:cNvSpPr txBox="1"/>
          <p:nvPr/>
        </p:nvSpPr>
        <p:spPr>
          <a:xfrm>
            <a:off x="5334000" y="5486402"/>
            <a:ext cx="3581400" cy="1323439"/>
          </a:xfrm>
          <a:prstGeom prst="rect">
            <a:avLst/>
          </a:prstGeom>
          <a:noFill/>
        </p:spPr>
        <p:txBody>
          <a:bodyPr wrap="square" rtlCol="1">
            <a:spAutoFit/>
          </a:bodyPr>
          <a:lstStyle/>
          <a:p>
            <a:pPr algn="r" rtl="1" fontAlgn="base">
              <a:spcBef>
                <a:spcPct val="0"/>
              </a:spcBef>
              <a:spcAft>
                <a:spcPct val="0"/>
              </a:spcAft>
            </a:pPr>
            <a:r>
              <a:rPr lang="ar-SA" sz="1600" b="1" u="sng" dirty="0" smtClean="0">
                <a:latin typeface="Sakkal Majalla" pitchFamily="2" charset="-78"/>
                <a:ea typeface="Calibri" pitchFamily="34" charset="0"/>
                <a:cs typeface="Sakkal Majalla" pitchFamily="2" charset="-78"/>
              </a:rPr>
              <a:t>2ـ بطارية الحركة:</a:t>
            </a:r>
            <a:r>
              <a:rPr lang="ar-SA" sz="1600" b="1" dirty="0" smtClean="0">
                <a:latin typeface="Sakkal Majalla" pitchFamily="2" charset="-78"/>
                <a:ea typeface="Calibri" pitchFamily="34" charset="0"/>
                <a:cs typeface="Sakkal Majalla" pitchFamily="2" charset="-78"/>
              </a:rPr>
              <a:t> وتتكون من:</a:t>
            </a:r>
            <a:endParaRPr lang="en-US" sz="1600" dirty="0" smtClean="0">
              <a:latin typeface="Sakkal Majalla" pitchFamily="2" charset="-78"/>
              <a:cs typeface="Sakkal Majalla" pitchFamily="2" charset="-78"/>
            </a:endParaRPr>
          </a:p>
          <a:p>
            <a:pPr algn="r" rtl="1" eaLnBrk="0" fontAlgn="base" hangingPunct="0">
              <a:spcBef>
                <a:spcPct val="0"/>
              </a:spcBef>
              <a:spcAft>
                <a:spcPct val="0"/>
              </a:spcAft>
            </a:pPr>
            <a:r>
              <a:rPr lang="ar-SA" sz="1600" b="1" dirty="0" smtClean="0">
                <a:latin typeface="Sakkal Majalla" pitchFamily="2" charset="-78"/>
                <a:ea typeface="Calibri" pitchFamily="34" charset="0"/>
                <a:cs typeface="Sakkal Majalla" pitchFamily="2" charset="-78"/>
              </a:rPr>
              <a:t> أـ سلالم رئيسية للمبنى</a:t>
            </a:r>
            <a:r>
              <a:rPr lang="en-US" sz="1600" b="1" dirty="0" smtClean="0">
                <a:latin typeface="Sakkal Majalla" pitchFamily="2" charset="-78"/>
                <a:ea typeface="Calibri" pitchFamily="34" charset="0"/>
                <a:cs typeface="Sakkal Majalla" pitchFamily="2" charset="-78"/>
              </a:rPr>
              <a:t>.</a:t>
            </a:r>
            <a:endParaRPr lang="en-US" sz="1600" dirty="0" smtClean="0">
              <a:latin typeface="Sakkal Majalla" pitchFamily="2" charset="-78"/>
              <a:cs typeface="Sakkal Majalla" pitchFamily="2" charset="-78"/>
            </a:endParaRPr>
          </a:p>
          <a:p>
            <a:pPr algn="r" rtl="1" eaLnBrk="0" fontAlgn="base" hangingPunct="0">
              <a:spcBef>
                <a:spcPct val="0"/>
              </a:spcBef>
              <a:spcAft>
                <a:spcPct val="0"/>
              </a:spcAft>
            </a:pPr>
            <a:r>
              <a:rPr lang="ar-SA" sz="1600" b="1" dirty="0" smtClean="0">
                <a:latin typeface="Sakkal Majalla" pitchFamily="2" charset="-78"/>
                <a:ea typeface="Calibri" pitchFamily="34" charset="0"/>
                <a:cs typeface="Sakkal Majalla" pitchFamily="2" charset="-78"/>
              </a:rPr>
              <a:t>ب- سلالم للهروب</a:t>
            </a:r>
            <a:r>
              <a:rPr lang="en-US" sz="1600" b="1" dirty="0" smtClean="0">
                <a:latin typeface="Sakkal Majalla" pitchFamily="2" charset="-78"/>
                <a:ea typeface="Calibri" pitchFamily="34" charset="0"/>
                <a:cs typeface="Sakkal Majalla" pitchFamily="2" charset="-78"/>
              </a:rPr>
              <a:t>. </a:t>
            </a:r>
            <a:endParaRPr lang="en-US" sz="1600" dirty="0" smtClean="0">
              <a:latin typeface="Sakkal Majalla" pitchFamily="2" charset="-78"/>
              <a:cs typeface="Sakkal Majalla" pitchFamily="2" charset="-78"/>
            </a:endParaRPr>
          </a:p>
          <a:p>
            <a:pPr algn="r" rtl="1" eaLnBrk="0" fontAlgn="base" hangingPunct="0">
              <a:spcBef>
                <a:spcPct val="0"/>
              </a:spcBef>
              <a:spcAft>
                <a:spcPct val="0"/>
              </a:spcAft>
            </a:pPr>
            <a:r>
              <a:rPr lang="ar-SA" sz="1600" b="1" dirty="0" smtClean="0">
                <a:latin typeface="Sakkal Majalla" pitchFamily="2" charset="-78"/>
                <a:ea typeface="Calibri" pitchFamily="34" charset="0"/>
                <a:cs typeface="Sakkal Majalla" pitchFamily="2" charset="-78"/>
              </a:rPr>
              <a:t>جـ ـ مصاعد كهربائية (أكثر من 16 متر ارتفاع).</a:t>
            </a:r>
            <a:endParaRPr lang="en-US" sz="1600" dirty="0" smtClean="0">
              <a:latin typeface="Sakkal Majalla" pitchFamily="2" charset="-78"/>
              <a:cs typeface="Sakkal Majalla" pitchFamily="2" charset="-78"/>
            </a:endParaRPr>
          </a:p>
          <a:p>
            <a:pPr algn="r" rtl="1">
              <a:buNone/>
            </a:pPr>
            <a:r>
              <a:rPr lang="ar-SA" sz="1600" b="1" dirty="0" smtClean="0">
                <a:latin typeface="Sakkal Majalla" pitchFamily="2" charset="-78"/>
                <a:ea typeface="Calibri" pitchFamily="34" charset="0"/>
                <a:cs typeface="Sakkal Majalla" pitchFamily="2" charset="-78"/>
              </a:rPr>
              <a:t>دـ الطرقات الأفقية</a:t>
            </a:r>
            <a:r>
              <a:rPr lang="en-US" sz="1600" b="1" dirty="0" smtClean="0">
                <a:latin typeface="Sakkal Majalla" pitchFamily="2" charset="-78"/>
                <a:ea typeface="Calibri" pitchFamily="34" charset="0"/>
                <a:cs typeface="Sakkal Majalla" pitchFamily="2" charset="-78"/>
              </a:rPr>
              <a:t>.</a:t>
            </a:r>
            <a:r>
              <a:rPr lang="ar-EG" sz="1600" dirty="0" smtClean="0">
                <a:latin typeface="Sakkal Majalla" pitchFamily="2" charset="-78"/>
                <a:cs typeface="Sakkal Majalla" pitchFamily="2" charset="-78"/>
              </a:rPr>
              <a:t> </a:t>
            </a:r>
          </a:p>
        </p:txBody>
      </p:sp>
      <p:sp>
        <p:nvSpPr>
          <p:cNvPr id="22" name="TextBox 21"/>
          <p:cNvSpPr txBox="1"/>
          <p:nvPr/>
        </p:nvSpPr>
        <p:spPr>
          <a:xfrm>
            <a:off x="3581400" y="5516941"/>
            <a:ext cx="2514600" cy="2062103"/>
          </a:xfrm>
          <a:prstGeom prst="rect">
            <a:avLst/>
          </a:prstGeom>
          <a:noFill/>
        </p:spPr>
        <p:txBody>
          <a:bodyPr wrap="square" rtlCol="1">
            <a:spAutoFit/>
          </a:bodyPr>
          <a:lstStyle/>
          <a:p>
            <a:pPr algn="r" rtl="1" fontAlgn="base">
              <a:spcBef>
                <a:spcPct val="0"/>
              </a:spcBef>
              <a:spcAft>
                <a:spcPct val="0"/>
              </a:spcAft>
            </a:pPr>
            <a:r>
              <a:rPr lang="ar-EG" sz="1600" b="1" dirty="0" smtClean="0">
                <a:latin typeface="Sakkal Majalla" pitchFamily="2" charset="-78"/>
                <a:ea typeface="Calibri" pitchFamily="34" charset="0"/>
                <a:cs typeface="Sakkal Majalla" pitchFamily="2" charset="-78"/>
              </a:rPr>
              <a:t> </a:t>
            </a:r>
            <a:r>
              <a:rPr lang="ar-EG" sz="1600" b="1" u="sng" dirty="0" smtClean="0">
                <a:latin typeface="Sakkal Majalla" pitchFamily="2" charset="-78"/>
                <a:ea typeface="Calibri" pitchFamily="34" charset="0"/>
                <a:cs typeface="Sakkal Majalla" pitchFamily="2" charset="-78"/>
              </a:rPr>
              <a:t>ـ ويفضل أن :</a:t>
            </a:r>
          </a:p>
          <a:p>
            <a:pPr algn="r" rtl="1" eaLnBrk="0" fontAlgn="base" hangingPunct="0">
              <a:spcBef>
                <a:spcPct val="0"/>
              </a:spcBef>
              <a:spcAft>
                <a:spcPct val="0"/>
              </a:spcAft>
              <a:buNone/>
            </a:pPr>
            <a:r>
              <a:rPr lang="ar-EG" sz="1600" b="1" dirty="0" smtClean="0">
                <a:latin typeface="Sakkal Majalla" pitchFamily="2" charset="-78"/>
                <a:ea typeface="Calibri" pitchFamily="34" charset="0"/>
                <a:cs typeface="Sakkal Majalla" pitchFamily="2" charset="-78"/>
              </a:rPr>
              <a:t>1 - يفضل أن تجمع . </a:t>
            </a:r>
          </a:p>
          <a:p>
            <a:pPr algn="r" rtl="1" eaLnBrk="0" fontAlgn="base" hangingPunct="0">
              <a:spcBef>
                <a:spcPct val="0"/>
              </a:spcBef>
              <a:spcAft>
                <a:spcPct val="0"/>
              </a:spcAft>
              <a:buNone/>
            </a:pPr>
            <a:r>
              <a:rPr lang="ar-EG" sz="1600" b="1" dirty="0" smtClean="0">
                <a:latin typeface="Sakkal Majalla" pitchFamily="2" charset="-78"/>
                <a:ea typeface="Calibri" pitchFamily="34" charset="0"/>
                <a:cs typeface="Sakkal Majalla" pitchFamily="2" charset="-78"/>
              </a:rPr>
              <a:t>2 -  أن تكون قريبة من المدخل </a:t>
            </a:r>
          </a:p>
          <a:p>
            <a:pPr algn="r" rtl="1" eaLnBrk="0" fontAlgn="base" hangingPunct="0">
              <a:spcBef>
                <a:spcPct val="0"/>
              </a:spcBef>
              <a:spcAft>
                <a:spcPct val="0"/>
              </a:spcAft>
              <a:buNone/>
            </a:pPr>
            <a:r>
              <a:rPr lang="ar-EG" sz="1600" b="1" dirty="0" smtClean="0">
                <a:latin typeface="Sakkal Majalla" pitchFamily="2" charset="-78"/>
                <a:ea typeface="Calibri" pitchFamily="34" charset="0"/>
                <a:cs typeface="Sakkal Majalla" pitchFamily="2" charset="-78"/>
              </a:rPr>
              <a:t>3 -  و يمكن رؤيتها بسهولة .</a:t>
            </a:r>
          </a:p>
          <a:p>
            <a:pPr algn="r" rtl="1" eaLnBrk="0" fontAlgn="base" hangingPunct="0">
              <a:spcBef>
                <a:spcPct val="0"/>
              </a:spcBef>
              <a:spcAft>
                <a:spcPct val="0"/>
              </a:spcAft>
              <a:buNone/>
            </a:pPr>
            <a:r>
              <a:rPr lang="ar-EG" sz="1600" b="1" dirty="0" smtClean="0">
                <a:latin typeface="Sakkal Majalla" pitchFamily="2" charset="-78"/>
                <a:ea typeface="Calibri" pitchFamily="34" charset="0"/>
                <a:cs typeface="Sakkal Majalla" pitchFamily="2" charset="-78"/>
              </a:rPr>
              <a:t>4 - كما يجب عمل الاحتياطات اللازمة لمنع وصول الضوضاء التي تحدثها التجهيزات الميكانيكية للمصاعد الي أي غرفة .</a:t>
            </a:r>
            <a:endParaRPr lang="ar-EG"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58" y="0"/>
            <a:ext cx="9693263" cy="12801600"/>
          </a:xfrm>
          <a:prstGeom prst="rect">
            <a:avLst/>
          </a:prstGeom>
          <a:noFill/>
        </p:spPr>
      </p:pic>
      <p:sp>
        <p:nvSpPr>
          <p:cNvPr id="4" name="Rectangle 3"/>
          <p:cNvSpPr/>
          <p:nvPr/>
        </p:nvSpPr>
        <p:spPr>
          <a:xfrm>
            <a:off x="1371600" y="572925"/>
            <a:ext cx="5486400" cy="954053"/>
          </a:xfrm>
          <a:prstGeom prst="rect">
            <a:avLst/>
          </a:prstGeom>
        </p:spPr>
        <p:txBody>
          <a:bodyPr wrap="square" lIns="91385" tIns="45693" rIns="91385" bIns="45693">
            <a:spAutoFit/>
          </a:bodyPr>
          <a:lstStyle/>
          <a:p>
            <a:pPr algn="r" rtl="1"/>
            <a:r>
              <a:rPr lang="ar-SA" sz="28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بعض المقاسات التي يجب أن تراعى في </a:t>
            </a:r>
            <a:r>
              <a:rPr lang="ar-SA"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التصميم</a:t>
            </a:r>
            <a:r>
              <a:rPr lang="en-US"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a:r>
            <a:br>
              <a:rPr lang="en-US"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br>
            <a:endParaRPr lang="ar-EG"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5" name="Rectangle 4"/>
          <p:cNvSpPr/>
          <p:nvPr/>
        </p:nvSpPr>
        <p:spPr>
          <a:xfrm>
            <a:off x="7315201" y="1066800"/>
            <a:ext cx="517979" cy="338500"/>
          </a:xfrm>
          <a:prstGeom prst="rect">
            <a:avLst/>
          </a:prstGeom>
        </p:spPr>
        <p:txBody>
          <a:bodyPr wrap="none" lIns="91385" tIns="45693" rIns="91385" bIns="45693">
            <a:spAutoFit/>
          </a:bodyPr>
          <a:lstStyle/>
          <a:p>
            <a:pPr algn="r" rtl="1"/>
            <a:r>
              <a:rPr lang="ar-SA" sz="1600" b="1" dirty="0">
                <a:effectLst>
                  <a:outerShdw blurRad="38100" dist="38100" dir="2700000" algn="tl">
                    <a:srgbClr val="000000">
                      <a:alpha val="43137"/>
                    </a:srgbClr>
                  </a:outerShdw>
                </a:effectLst>
                <a:latin typeface="Sakkal Majalla" pitchFamily="2" charset="-78"/>
                <a:cs typeface="Sakkal Majalla" pitchFamily="2" charset="-78"/>
              </a:rPr>
              <a:t>المكان</a:t>
            </a:r>
            <a:endParaRPr lang="ar-EG" sz="1600" dirty="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6" name="Rectangle 5"/>
          <p:cNvSpPr/>
          <p:nvPr/>
        </p:nvSpPr>
        <p:spPr>
          <a:xfrm>
            <a:off x="5486401" y="1066802"/>
            <a:ext cx="963614" cy="323111"/>
          </a:xfrm>
          <a:prstGeom prst="rect">
            <a:avLst/>
          </a:prstGeom>
        </p:spPr>
        <p:txBody>
          <a:bodyPr wrap="none" lIns="91385" tIns="45693" rIns="91385" bIns="45693">
            <a:spAutoFit/>
          </a:bodyPr>
          <a:lstStyle/>
          <a:p>
            <a:pPr algn="r" rtl="1"/>
            <a:r>
              <a:rPr lang="ar-SA" sz="1500" b="1" dirty="0">
                <a:effectLst>
                  <a:outerShdw blurRad="38100" dist="38100" dir="2700000" algn="tl">
                    <a:srgbClr val="000000">
                      <a:alpha val="43137"/>
                    </a:srgbClr>
                  </a:outerShdw>
                </a:effectLst>
                <a:latin typeface="Sakkal Majalla" pitchFamily="2" charset="-78"/>
                <a:cs typeface="Sakkal Majalla" pitchFamily="2" charset="-78"/>
              </a:rPr>
              <a:t>البعد العادي </a:t>
            </a:r>
            <a:endParaRPr lang="ar-EG" sz="1500" dirty="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7" name="Rectangle 6"/>
          <p:cNvSpPr/>
          <p:nvPr/>
        </p:nvSpPr>
        <p:spPr>
          <a:xfrm>
            <a:off x="3753897" y="1066800"/>
            <a:ext cx="1021322" cy="338500"/>
          </a:xfrm>
          <a:prstGeom prst="rect">
            <a:avLst/>
          </a:prstGeom>
        </p:spPr>
        <p:txBody>
          <a:bodyPr wrap="none" lIns="91385" tIns="45693" rIns="91385" bIns="45693">
            <a:spAutoFit/>
          </a:bodyPr>
          <a:lstStyle/>
          <a:p>
            <a:pPr algn="r" rtl="1"/>
            <a:r>
              <a:rPr lang="ar-SA" sz="1600" b="1" dirty="0">
                <a:effectLst>
                  <a:outerShdw blurRad="38100" dist="38100" dir="2700000" algn="tl">
                    <a:srgbClr val="000000">
                      <a:alpha val="43137"/>
                    </a:srgbClr>
                  </a:outerShdw>
                </a:effectLst>
                <a:latin typeface="Sakkal Majalla" pitchFamily="2" charset="-78"/>
                <a:cs typeface="Sakkal Majalla" pitchFamily="2" charset="-78"/>
              </a:rPr>
              <a:t>البعد الأقصي</a:t>
            </a:r>
            <a:endParaRPr lang="ar-EG" sz="1600" dirty="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8" name="Rectangle 7"/>
          <p:cNvSpPr/>
          <p:nvPr/>
        </p:nvSpPr>
        <p:spPr>
          <a:xfrm>
            <a:off x="1219200" y="1371601"/>
            <a:ext cx="7500990" cy="1246441"/>
          </a:xfrm>
          <a:prstGeom prst="rect">
            <a:avLst/>
          </a:prstGeom>
        </p:spPr>
        <p:txBody>
          <a:bodyPr wrap="square" lIns="91385" tIns="45693" rIns="91385" bIns="45693">
            <a:spAutoFit/>
          </a:bodyPr>
          <a:lstStyle/>
          <a:p>
            <a:pPr algn="r" rtl="1"/>
            <a:r>
              <a:rPr lang="en-US" sz="1500" b="1" dirty="0" smtClean="0">
                <a:latin typeface="Sakkal Majalla" pitchFamily="2" charset="-78"/>
                <a:cs typeface="Sakkal Majalla" pitchFamily="2" charset="-78"/>
              </a:rPr>
              <a:t>                     </a:t>
            </a:r>
            <a:r>
              <a:rPr lang="ar-SA" sz="1500" b="1" dirty="0" smtClean="0">
                <a:latin typeface="Sakkal Majalla" pitchFamily="2" charset="-78"/>
                <a:cs typeface="Sakkal Majalla" pitchFamily="2" charset="-78"/>
              </a:rPr>
              <a:t>عمق الغرفة </a:t>
            </a:r>
            <a:r>
              <a:rPr lang="en-US" sz="1500" b="1" dirty="0" smtClean="0">
                <a:latin typeface="Sakkal Majalla" pitchFamily="2" charset="-78"/>
                <a:cs typeface="Sakkal Majalla" pitchFamily="2" charset="-78"/>
              </a:rPr>
              <a:t> 3.7                                                7.50 9.25                                     </a:t>
            </a:r>
            <a:r>
              <a:rPr lang="ar-SA" sz="1500" b="1" dirty="0" smtClean="0">
                <a:latin typeface="Sakkal Majalla" pitchFamily="2" charset="-78"/>
                <a:cs typeface="Sakkal Majalla" pitchFamily="2" charset="-78"/>
              </a:rPr>
              <a:t>متر</a:t>
            </a:r>
            <a:r>
              <a:rPr lang="en-US" sz="1500" b="1" dirty="0" smtClean="0">
                <a:latin typeface="Sakkal Majalla" pitchFamily="2" charset="-78"/>
                <a:cs typeface="Sakkal Majalla" pitchFamily="2" charset="-78"/>
              </a:rPr>
              <a:t/>
            </a:r>
            <a:br>
              <a:rPr lang="en-US" sz="1500" b="1" dirty="0" smtClean="0">
                <a:latin typeface="Sakkal Majalla" pitchFamily="2" charset="-78"/>
                <a:cs typeface="Sakkal Majalla" pitchFamily="2" charset="-78"/>
              </a:rPr>
            </a:br>
            <a:r>
              <a:rPr lang="en-US" sz="1500" b="1" dirty="0" smtClean="0">
                <a:latin typeface="Sakkal Majalla" pitchFamily="2" charset="-78"/>
                <a:cs typeface="Sakkal Majalla" pitchFamily="2" charset="-78"/>
              </a:rPr>
              <a:t>                  </a:t>
            </a:r>
            <a:r>
              <a:rPr lang="ar-SA" sz="1500" b="1" dirty="0" smtClean="0">
                <a:latin typeface="Sakkal Majalla" pitchFamily="2" charset="-78"/>
                <a:cs typeface="Sakkal Majalla" pitchFamily="2" charset="-78"/>
              </a:rPr>
              <a:t>شباك الوسط</a:t>
            </a:r>
            <a:r>
              <a:rPr lang="en-US" sz="1500" b="1" dirty="0" smtClean="0">
                <a:latin typeface="Sakkal Majalla" pitchFamily="2" charset="-78"/>
                <a:cs typeface="Sakkal Majalla" pitchFamily="2" charset="-78"/>
              </a:rPr>
              <a:t> 1.00                                               3.25 6.00                                     </a:t>
            </a:r>
            <a:r>
              <a:rPr lang="ar-SA" sz="1500" b="1" dirty="0" smtClean="0">
                <a:latin typeface="Sakkal Majalla" pitchFamily="2" charset="-78"/>
                <a:cs typeface="Sakkal Majalla" pitchFamily="2" charset="-78"/>
              </a:rPr>
              <a:t>متر</a:t>
            </a:r>
            <a:r>
              <a:rPr lang="en-US" sz="1500" b="1" dirty="0" smtClean="0">
                <a:latin typeface="Sakkal Majalla" pitchFamily="2" charset="-78"/>
                <a:cs typeface="Sakkal Majalla" pitchFamily="2" charset="-78"/>
              </a:rPr>
              <a:t/>
            </a:r>
            <a:br>
              <a:rPr lang="en-US" sz="1500" b="1" dirty="0" smtClean="0">
                <a:latin typeface="Sakkal Majalla" pitchFamily="2" charset="-78"/>
                <a:cs typeface="Sakkal Majalla" pitchFamily="2" charset="-78"/>
              </a:rPr>
            </a:br>
            <a:r>
              <a:rPr lang="en-US" sz="1500" b="1" dirty="0" smtClean="0">
                <a:latin typeface="Sakkal Majalla" pitchFamily="2" charset="-78"/>
                <a:cs typeface="Sakkal Majalla" pitchFamily="2" charset="-78"/>
              </a:rPr>
              <a:t>               </a:t>
            </a:r>
            <a:r>
              <a:rPr lang="ar-SA" sz="1500" b="1" dirty="0" smtClean="0">
                <a:latin typeface="Sakkal Majalla" pitchFamily="2" charset="-78"/>
                <a:cs typeface="Sakkal Majalla" pitchFamily="2" charset="-78"/>
              </a:rPr>
              <a:t>عرض الممر المفرد </a:t>
            </a:r>
            <a:r>
              <a:rPr lang="en-US" sz="1500" b="1" dirty="0" smtClean="0">
                <a:latin typeface="Sakkal Majalla" pitchFamily="2" charset="-78"/>
                <a:cs typeface="Sakkal Majalla" pitchFamily="2" charset="-78"/>
              </a:rPr>
              <a:t> 1.50                                                2.00 2.50                                 </a:t>
            </a:r>
            <a:r>
              <a:rPr lang="ar-SA" sz="1500" b="1" dirty="0" smtClean="0">
                <a:latin typeface="Sakkal Majalla" pitchFamily="2" charset="-78"/>
                <a:cs typeface="Sakkal Majalla" pitchFamily="2" charset="-78"/>
              </a:rPr>
              <a:t>متر</a:t>
            </a:r>
            <a:r>
              <a:rPr lang="en-US" sz="1500" b="1" dirty="0" smtClean="0">
                <a:latin typeface="Sakkal Majalla" pitchFamily="2" charset="-78"/>
                <a:cs typeface="Sakkal Majalla" pitchFamily="2" charset="-78"/>
              </a:rPr>
              <a:t/>
            </a:r>
            <a:br>
              <a:rPr lang="en-US" sz="1500" b="1" dirty="0" smtClean="0">
                <a:latin typeface="Sakkal Majalla" pitchFamily="2" charset="-78"/>
                <a:cs typeface="Sakkal Majalla" pitchFamily="2" charset="-78"/>
              </a:rPr>
            </a:br>
            <a:r>
              <a:rPr lang="en-US" sz="1500" b="1" dirty="0" smtClean="0">
                <a:latin typeface="Sakkal Majalla" pitchFamily="2" charset="-78"/>
                <a:cs typeface="Sakkal Majalla" pitchFamily="2" charset="-78"/>
              </a:rPr>
              <a:t>             </a:t>
            </a:r>
            <a:r>
              <a:rPr lang="ar-SA" sz="1500" b="1" dirty="0" smtClean="0">
                <a:latin typeface="Sakkal Majalla" pitchFamily="2" charset="-78"/>
                <a:cs typeface="Sakkal Majalla" pitchFamily="2" charset="-78"/>
              </a:rPr>
              <a:t>عرض الممر المزدوج </a:t>
            </a:r>
            <a:r>
              <a:rPr lang="en-US" sz="1500" b="1" dirty="0" smtClean="0">
                <a:latin typeface="Sakkal Majalla" pitchFamily="2" charset="-78"/>
                <a:cs typeface="Sakkal Majalla" pitchFamily="2" charset="-78"/>
              </a:rPr>
              <a:t>1.75 – 2.50                          </a:t>
            </a:r>
            <a:r>
              <a:rPr lang="ar-SA" sz="1500" b="1" dirty="0" smtClean="0">
                <a:latin typeface="Sakkal Majalla" pitchFamily="2" charset="-78"/>
                <a:cs typeface="Sakkal Majalla" pitchFamily="2" charset="-78"/>
              </a:rPr>
              <a:t>م </a:t>
            </a:r>
            <a:r>
              <a:rPr lang="en-US" sz="1500" b="1" dirty="0" smtClean="0">
                <a:latin typeface="Sakkal Majalla" pitchFamily="2" charset="-78"/>
                <a:cs typeface="Sakkal Majalla" pitchFamily="2" charset="-78"/>
              </a:rPr>
              <a:t>3.25                                             </a:t>
            </a:r>
            <a:r>
              <a:rPr lang="ar-SA" sz="1500" b="1" dirty="0" smtClean="0">
                <a:latin typeface="Sakkal Majalla" pitchFamily="2" charset="-78"/>
                <a:cs typeface="Sakkal Majalla" pitchFamily="2" charset="-78"/>
              </a:rPr>
              <a:t>متر</a:t>
            </a:r>
            <a:r>
              <a:rPr lang="en-US" sz="1500" b="1" dirty="0" smtClean="0">
                <a:latin typeface="Sakkal Majalla" pitchFamily="2" charset="-78"/>
                <a:cs typeface="Sakkal Majalla" pitchFamily="2" charset="-78"/>
              </a:rPr>
              <a:t/>
            </a:r>
            <a:br>
              <a:rPr lang="en-US" sz="1500" b="1" dirty="0" smtClean="0">
                <a:latin typeface="Sakkal Majalla" pitchFamily="2" charset="-78"/>
                <a:cs typeface="Sakkal Majalla" pitchFamily="2" charset="-78"/>
              </a:rPr>
            </a:br>
            <a:r>
              <a:rPr lang="en-US" sz="1500" b="1" dirty="0" smtClean="0">
                <a:latin typeface="Sakkal Majalla" pitchFamily="2" charset="-78"/>
                <a:cs typeface="Sakkal Majalla" pitchFamily="2" charset="-78"/>
              </a:rPr>
              <a:t>              </a:t>
            </a:r>
            <a:r>
              <a:rPr lang="ar-EG" sz="1500" b="1" dirty="0" smtClean="0">
                <a:latin typeface="Sakkal Majalla" pitchFamily="2" charset="-78"/>
                <a:cs typeface="Sakkal Majalla" pitchFamily="2" charset="-78"/>
              </a:rPr>
              <a:t>ا</a:t>
            </a:r>
            <a:r>
              <a:rPr lang="ar-SA" sz="1500" b="1" dirty="0" smtClean="0">
                <a:latin typeface="Sakkal Majalla" pitchFamily="2" charset="-78"/>
                <a:cs typeface="Sakkal Majalla" pitchFamily="2" charset="-78"/>
              </a:rPr>
              <a:t>رتفاع الغرفة</a:t>
            </a:r>
            <a:r>
              <a:rPr lang="en-US" sz="1500" b="1" dirty="0" smtClean="0">
                <a:latin typeface="Sakkal Majalla" pitchFamily="2" charset="-78"/>
                <a:cs typeface="Sakkal Majalla" pitchFamily="2" charset="-78"/>
              </a:rPr>
              <a:t>                                 </a:t>
            </a:r>
            <a:r>
              <a:rPr lang="ar-SA" sz="1500" b="1" dirty="0" smtClean="0">
                <a:latin typeface="Sakkal Majalla" pitchFamily="2" charset="-78"/>
                <a:cs typeface="Sakkal Majalla" pitchFamily="2" charset="-78"/>
              </a:rPr>
              <a:t> </a:t>
            </a:r>
            <a:r>
              <a:rPr lang="en-US" sz="1500" b="1" dirty="0" smtClean="0">
                <a:latin typeface="Sakkal Majalla" pitchFamily="2" charset="-78"/>
                <a:cs typeface="Sakkal Majalla" pitchFamily="2" charset="-78"/>
              </a:rPr>
              <a:t>2.50 – 4.00</a:t>
            </a:r>
            <a:r>
              <a:rPr lang="ar-EG" sz="1500" b="1" dirty="0" smtClean="0">
                <a:latin typeface="Sakkal Majalla" pitchFamily="2" charset="-78"/>
                <a:cs typeface="Sakkal Majalla" pitchFamily="2" charset="-78"/>
              </a:rPr>
              <a:t>                                               </a:t>
            </a:r>
            <a:r>
              <a:rPr lang="en-US" sz="1500" b="1" dirty="0" smtClean="0">
                <a:latin typeface="Sakkal Majalla" pitchFamily="2" charset="-78"/>
                <a:cs typeface="Sakkal Majalla" pitchFamily="2" charset="-78"/>
              </a:rPr>
              <a:t>5.00</a:t>
            </a:r>
            <a:r>
              <a:rPr lang="ar-EG" sz="1500" b="1" dirty="0" smtClean="0">
                <a:latin typeface="Sakkal Majalla" pitchFamily="2" charset="-78"/>
                <a:cs typeface="Sakkal Majalla" pitchFamily="2" charset="-78"/>
              </a:rPr>
              <a:t>متر </a:t>
            </a:r>
            <a:endParaRPr lang="ar-EG" sz="1500" dirty="0">
              <a:latin typeface="Sakkal Majalla" pitchFamily="2" charset="-78"/>
              <a:cs typeface="Sakkal Majalla" pitchFamily="2" charset="-78"/>
            </a:endParaRPr>
          </a:p>
        </p:txBody>
      </p:sp>
      <p:sp>
        <p:nvSpPr>
          <p:cNvPr id="9" name="Rectangle 1"/>
          <p:cNvSpPr>
            <a:spLocks noChangeArrowheads="1"/>
          </p:cNvSpPr>
          <p:nvPr/>
        </p:nvSpPr>
        <p:spPr bwMode="auto">
          <a:xfrm>
            <a:off x="2971800" y="2494814"/>
            <a:ext cx="5929354" cy="1061775"/>
          </a:xfrm>
          <a:prstGeom prst="rect">
            <a:avLst/>
          </a:prstGeom>
          <a:noFill/>
          <a:ln w="9525">
            <a:noFill/>
            <a:miter lim="800000"/>
            <a:headEnd/>
            <a:tailEnd/>
          </a:ln>
          <a:effectLst/>
        </p:spPr>
        <p:txBody>
          <a:bodyPr vert="horz" wrap="square" lIns="91385" tIns="45693" rIns="91385" bIns="45693" numCol="1" anchor="ctr" anchorCtr="0" compatLnSpc="1">
            <a:prstTxWarp prst="textNoShape">
              <a:avLst/>
            </a:prstTxWarp>
            <a:spAutoFit/>
          </a:bodyPr>
          <a:lstStyle/>
          <a:p>
            <a:pPr algn="r" rtl="1" fontAlgn="base">
              <a:spcBef>
                <a:spcPct val="0"/>
              </a:spcBef>
              <a:spcAft>
                <a:spcPct val="0"/>
              </a:spcAft>
            </a:pPr>
            <a:r>
              <a:rPr lang="ar-SA" sz="1800" b="1" u="sng" dirty="0" smtClean="0">
                <a:latin typeface="Sakkal Majalla" pitchFamily="2" charset="-78"/>
                <a:ea typeface="Calibri" pitchFamily="34" charset="0"/>
                <a:cs typeface="Sakkal Majalla" pitchFamily="2" charset="-78"/>
              </a:rPr>
              <a:t>غرف الأرشيف </a:t>
            </a:r>
            <a:r>
              <a:rPr lang="en-US" sz="1800" b="1" dirty="0" smtClean="0">
                <a:latin typeface="Sakkal Majalla" pitchFamily="2" charset="-78"/>
                <a:ea typeface="Calibri" pitchFamily="34" charset="0"/>
                <a:cs typeface="Sakkal Majalla" pitchFamily="2" charset="-78"/>
              </a:rPr>
              <a:t>:</a:t>
            </a:r>
            <a:r>
              <a:rPr lang="en-US" sz="1400" b="1" dirty="0" smtClean="0">
                <a:latin typeface="Sakkal Majalla" pitchFamily="2" charset="-78"/>
                <a:ea typeface="Calibri" pitchFamily="34" charset="0"/>
                <a:cs typeface="Sakkal Majalla" pitchFamily="2" charset="-78"/>
              </a:rPr>
              <a:t/>
            </a:r>
            <a:br>
              <a:rPr lang="en-US" sz="1400" b="1" dirty="0" smtClean="0">
                <a:latin typeface="Sakkal Majalla" pitchFamily="2" charset="-78"/>
                <a:ea typeface="Calibri" pitchFamily="34" charset="0"/>
                <a:cs typeface="Sakkal Majalla" pitchFamily="2" charset="-78"/>
              </a:rPr>
            </a:br>
            <a:r>
              <a:rPr lang="ar-SA" sz="1500" b="1" dirty="0" smtClean="0">
                <a:latin typeface="Sakkal Majalla" pitchFamily="2" charset="-78"/>
                <a:ea typeface="Calibri" pitchFamily="34" charset="0"/>
                <a:cs typeface="Sakkal Majalla" pitchFamily="2" charset="-78"/>
              </a:rPr>
              <a:t>يراعي أن تكون غرف الأرشيف قريبة من غرفة الموظفين ، وتعتمد مساحتها علي حجم المحفوظات المطلوب حفظها بها ، وكذلك عدد العاملين بها ، ومن الممكن أن يكون بنفس ارتفاع </a:t>
            </a:r>
            <a:r>
              <a:rPr lang="ar-EG" sz="1500" b="1" dirty="0" smtClean="0">
                <a:latin typeface="Sakkal Majalla" pitchFamily="2" charset="-78"/>
                <a:ea typeface="Calibri" pitchFamily="34" charset="0"/>
                <a:cs typeface="Sakkal Majalla" pitchFamily="2" charset="-78"/>
              </a:rPr>
              <a:t>غ</a:t>
            </a:r>
            <a:r>
              <a:rPr lang="ar-SA" sz="1500" b="1" dirty="0" smtClean="0">
                <a:latin typeface="Sakkal Majalla" pitchFamily="2" charset="-78"/>
                <a:ea typeface="Calibri" pitchFamily="34" charset="0"/>
                <a:cs typeface="Sakkal Majalla" pitchFamily="2" charset="-78"/>
              </a:rPr>
              <a:t>رفة المكاتب كما يمكن أن يكون أقل</a:t>
            </a:r>
            <a:r>
              <a:rPr lang="ar-EG" sz="1500" b="1" dirty="0" smtClean="0">
                <a:latin typeface="Sakkal Majalla" pitchFamily="2" charset="-78"/>
                <a:ea typeface="Calibri" pitchFamily="34" charset="0"/>
                <a:cs typeface="Sakkal Majalla" pitchFamily="2" charset="-78"/>
              </a:rPr>
              <a:t> .                              </a:t>
            </a:r>
            <a:endParaRPr lang="ar-SA" sz="1500" dirty="0" smtClean="0">
              <a:latin typeface="Sakkal Majalla" pitchFamily="2" charset="-78"/>
              <a:cs typeface="Sakkal Majalla" pitchFamily="2" charset="-78"/>
            </a:endParaRPr>
          </a:p>
        </p:txBody>
      </p:sp>
      <p:sp>
        <p:nvSpPr>
          <p:cNvPr id="10" name="Rectangle 9"/>
          <p:cNvSpPr/>
          <p:nvPr/>
        </p:nvSpPr>
        <p:spPr>
          <a:xfrm>
            <a:off x="2971800" y="3538773"/>
            <a:ext cx="5929354" cy="830942"/>
          </a:xfrm>
          <a:prstGeom prst="rect">
            <a:avLst/>
          </a:prstGeom>
        </p:spPr>
        <p:txBody>
          <a:bodyPr wrap="square" lIns="91385" tIns="45693" rIns="91385" bIns="45693">
            <a:spAutoFit/>
          </a:bodyPr>
          <a:lstStyle/>
          <a:p>
            <a:pPr algn="r" rtl="1"/>
            <a:r>
              <a:rPr lang="ar-SA" sz="1800" b="1" u="sng" dirty="0">
                <a:latin typeface="Sakkal Majalla" pitchFamily="2" charset="-78"/>
                <a:cs typeface="Sakkal Majalla" pitchFamily="2" charset="-78"/>
              </a:rPr>
              <a:t>غرفة الرسم</a:t>
            </a:r>
            <a:r>
              <a:rPr lang="en-US" sz="1800" b="1" u="sng" dirty="0">
                <a:latin typeface="Sakkal Majalla" pitchFamily="2" charset="-78"/>
                <a:cs typeface="Sakkal Majalla" pitchFamily="2" charset="-78"/>
              </a:rPr>
              <a:t> :</a:t>
            </a:r>
            <a:r>
              <a:rPr lang="en-US" sz="1800" b="1" dirty="0">
                <a:latin typeface="Sakkal Majalla" pitchFamily="2" charset="-78"/>
                <a:cs typeface="Sakkal Majalla" pitchFamily="2" charset="-78"/>
              </a:rPr>
              <a:t> </a:t>
            </a:r>
            <a:r>
              <a:rPr lang="en-US" sz="1400" b="1" dirty="0">
                <a:latin typeface="Sakkal Majalla" pitchFamily="2" charset="-78"/>
                <a:cs typeface="Sakkal Majalla" pitchFamily="2" charset="-78"/>
              </a:rPr>
              <a:t/>
            </a:r>
            <a:br>
              <a:rPr lang="en-US" sz="1400" b="1" dirty="0">
                <a:latin typeface="Sakkal Majalla" pitchFamily="2" charset="-78"/>
                <a:cs typeface="Sakkal Majalla" pitchFamily="2" charset="-78"/>
              </a:rPr>
            </a:br>
            <a:r>
              <a:rPr lang="ar-SA" sz="1500" b="1" dirty="0">
                <a:latin typeface="Sakkal Majalla" pitchFamily="2" charset="-78"/>
                <a:cs typeface="Sakkal Majalla" pitchFamily="2" charset="-78"/>
              </a:rPr>
              <a:t>الإضاءة المفضلة في غرف الرسم يجب أن تأتي من الشمال أو الشمال الغربي ، ويفضل أن تكون علوية ، وذلك للحصول علي الإضاءة المناسبة بدون حدوث </a:t>
            </a:r>
            <a:r>
              <a:rPr lang="ar-SA" sz="1500" b="1" dirty="0" smtClean="0">
                <a:latin typeface="Sakkal Majalla" pitchFamily="2" charset="-78"/>
                <a:cs typeface="Sakkal Majalla" pitchFamily="2" charset="-78"/>
              </a:rPr>
              <a:t>انعكاسات</a:t>
            </a:r>
            <a:r>
              <a:rPr lang="en-US" sz="1500" b="1" dirty="0" smtClean="0">
                <a:latin typeface="Sakkal Majalla" pitchFamily="2" charset="-78"/>
                <a:cs typeface="Sakkal Majalla" pitchFamily="2" charset="-78"/>
              </a:rPr>
              <a:t>      .</a:t>
            </a:r>
            <a:endParaRPr lang="ar-EG" sz="1500" dirty="0">
              <a:latin typeface="Sakkal Majalla" pitchFamily="2" charset="-78"/>
              <a:cs typeface="Sakkal Majalla" pitchFamily="2" charset="-78"/>
            </a:endParaRPr>
          </a:p>
        </p:txBody>
      </p:sp>
      <p:sp>
        <p:nvSpPr>
          <p:cNvPr id="12" name="Rectangle 11"/>
          <p:cNvSpPr/>
          <p:nvPr/>
        </p:nvSpPr>
        <p:spPr>
          <a:xfrm>
            <a:off x="4267200" y="4426527"/>
            <a:ext cx="4643406" cy="2677602"/>
          </a:xfrm>
          <a:prstGeom prst="rect">
            <a:avLst/>
          </a:prstGeom>
        </p:spPr>
        <p:txBody>
          <a:bodyPr wrap="square" lIns="91385" tIns="45693" rIns="91385" bIns="45693">
            <a:spAutoFit/>
          </a:bodyPr>
          <a:lstStyle/>
          <a:p>
            <a:pPr algn="r" rtl="1"/>
            <a:r>
              <a:rPr lang="en-US" sz="1800" b="1" u="sng" dirty="0" smtClean="0">
                <a:latin typeface="Sakkal Majalla" pitchFamily="2" charset="-78"/>
                <a:cs typeface="Sakkal Majalla" pitchFamily="2" charset="-78"/>
              </a:rPr>
              <a:t>- </a:t>
            </a:r>
            <a:r>
              <a:rPr lang="ar-SA" sz="1800" b="1" u="sng" dirty="0" smtClean="0">
                <a:latin typeface="Sakkal Majalla" pitchFamily="2" charset="-78"/>
                <a:cs typeface="Sakkal Majalla" pitchFamily="2" charset="-78"/>
              </a:rPr>
              <a:t>بعض </a:t>
            </a:r>
            <a:r>
              <a:rPr lang="ar-SA" sz="1800" b="1" u="sng" dirty="0">
                <a:latin typeface="Sakkal Majalla" pitchFamily="2" charset="-78"/>
                <a:cs typeface="Sakkal Majalla" pitchFamily="2" charset="-78"/>
              </a:rPr>
              <a:t>المساحات المطلوبة للعاملين بالمباني الإدارية</a:t>
            </a:r>
            <a:r>
              <a:rPr lang="en-US" sz="1800" b="1" u="sng" dirty="0">
                <a:latin typeface="Sakkal Majalla" pitchFamily="2" charset="-78"/>
                <a:cs typeface="Sakkal Majalla" pitchFamily="2" charset="-78"/>
              </a:rPr>
              <a:t> : </a:t>
            </a:r>
            <a:r>
              <a:rPr lang="en-US" sz="1500" b="1" dirty="0">
                <a:latin typeface="Sakkal Majalla" pitchFamily="2" charset="-78"/>
                <a:cs typeface="Sakkal Majalla" pitchFamily="2" charset="-78"/>
              </a:rPr>
              <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-1</a:t>
            </a:r>
            <a:r>
              <a:rPr lang="ar-SA" sz="1500" b="1" dirty="0">
                <a:latin typeface="Sakkal Majalla" pitchFamily="2" charset="-78"/>
                <a:cs typeface="Sakkal Majalla" pitchFamily="2" charset="-78"/>
              </a:rPr>
              <a:t>موظف الآلة الكاتبة يحتاج لمساحة 1.7م2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-2</a:t>
            </a:r>
            <a:r>
              <a:rPr lang="ar-SA" sz="1500" b="1" dirty="0">
                <a:latin typeface="Sakkal Majalla" pitchFamily="2" charset="-78"/>
                <a:cs typeface="Sakkal Majalla" pitchFamily="2" charset="-78"/>
              </a:rPr>
              <a:t>الموظف العادي يحتاج لمساحة 2.30 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-3</a:t>
            </a:r>
            <a:r>
              <a:rPr lang="ar-SA" sz="1500" b="1" dirty="0">
                <a:latin typeface="Sakkal Majalla" pitchFamily="2" charset="-78"/>
                <a:cs typeface="Sakkal Majalla" pitchFamily="2" charset="-78"/>
              </a:rPr>
              <a:t>الموظف المتعامل مع الجمهور يحتاج لمساحة 2.50م2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-4</a:t>
            </a:r>
            <a:r>
              <a:rPr lang="ar-SA" sz="1500" b="1" dirty="0">
                <a:latin typeface="Sakkal Majalla" pitchFamily="2" charset="-78"/>
                <a:cs typeface="Sakkal Majalla" pitchFamily="2" charset="-78"/>
              </a:rPr>
              <a:t>غرفة السكرتارية لا تقل عن 10م2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-5</a:t>
            </a:r>
            <a:r>
              <a:rPr lang="ar-SA" sz="1500" b="1" dirty="0">
                <a:latin typeface="Sakkal Majalla" pitchFamily="2" charset="-78"/>
                <a:cs typeface="Sakkal Majalla" pitchFamily="2" charset="-78"/>
              </a:rPr>
              <a:t>موظف واحد بمكتب خاص يحتاج لمساحة 9م2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-6</a:t>
            </a:r>
            <a:r>
              <a:rPr lang="ar-SA" sz="1500" b="1" dirty="0">
                <a:latin typeface="Sakkal Majalla" pitchFamily="2" charset="-78"/>
                <a:cs typeface="Sakkal Majalla" pitchFamily="2" charset="-78"/>
              </a:rPr>
              <a:t>موظف في غرفة مشتركة مع موظف آخر 5م2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-7</a:t>
            </a:r>
            <a:r>
              <a:rPr lang="ar-SA" sz="1500" b="1" dirty="0">
                <a:latin typeface="Sakkal Majalla" pitchFamily="2" charset="-78"/>
                <a:cs typeface="Sakkal Majalla" pitchFamily="2" charset="-78"/>
              </a:rPr>
              <a:t>موظف في صالة خاصة بالموظفين </a:t>
            </a:r>
            <a:r>
              <a:rPr lang="en-US" sz="1500" b="1" dirty="0">
                <a:latin typeface="Sakkal Majalla" pitchFamily="2" charset="-78"/>
                <a:cs typeface="Sakkal Majalla" pitchFamily="2" charset="-78"/>
              </a:rPr>
              <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-8</a:t>
            </a:r>
            <a:r>
              <a:rPr lang="ar-SA" sz="1500" b="1" dirty="0">
                <a:latin typeface="Sakkal Majalla" pitchFamily="2" charset="-78"/>
                <a:cs typeface="Sakkal Majalla" pitchFamily="2" charset="-78"/>
              </a:rPr>
              <a:t>الفرد يحتاج إلي مساحة 2.5 م2 في صالات الاجتماعات</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-9</a:t>
            </a:r>
            <a:r>
              <a:rPr lang="ar-SA" sz="1500" b="1" dirty="0">
                <a:latin typeface="Sakkal Majalla" pitchFamily="2" charset="-78"/>
                <a:cs typeface="Sakkal Majalla" pitchFamily="2" charset="-78"/>
              </a:rPr>
              <a:t>المساحة اللازمة لرئيس القسم من 15.00 : 25.00 م2</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-10</a:t>
            </a:r>
            <a:r>
              <a:rPr lang="ar-SA" sz="1500" b="1" dirty="0">
                <a:latin typeface="Sakkal Majalla" pitchFamily="2" charset="-78"/>
                <a:cs typeface="Sakkal Majalla" pitchFamily="2" charset="-78"/>
              </a:rPr>
              <a:t>المساحة المطلوبة للمدير 28م2</a:t>
            </a:r>
            <a:endParaRPr lang="ar-EG" dirty="0">
              <a:latin typeface="Sakkal Majalla" pitchFamily="2" charset="-78"/>
              <a:cs typeface="Sakkal Majalla" pitchFamily="2" charset="-78"/>
            </a:endParaRPr>
          </a:p>
        </p:txBody>
      </p:sp>
      <p:pic>
        <p:nvPicPr>
          <p:cNvPr id="13" name="Picture 12" descr="C:\Documents and Settings\XPPRESP3\Local Settings\Temporary Internet Files\Content.Word\200912201312.jpg"/>
          <p:cNvPicPr/>
          <p:nvPr/>
        </p:nvPicPr>
        <p:blipFill>
          <a:blip r:embed="rId3" cstate="print">
            <a:lum bright="20000" contrast="10000"/>
          </a:blip>
          <a:srcRect r="1724" b="2564"/>
          <a:stretch>
            <a:fillRect/>
          </a:stretch>
        </p:blipFill>
        <p:spPr bwMode="auto">
          <a:xfrm>
            <a:off x="247624" y="5105401"/>
            <a:ext cx="3714776" cy="2428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descr="H:\design\alswer\200912201306.jpg"/>
          <p:cNvPicPr/>
          <p:nvPr/>
        </p:nvPicPr>
        <p:blipFill>
          <a:blip r:embed="rId4" cstate="print">
            <a:lum bright="20000" contrast="10000"/>
          </a:blip>
          <a:srcRect/>
          <a:stretch>
            <a:fillRect/>
          </a:stretch>
        </p:blipFill>
        <p:spPr bwMode="auto">
          <a:xfrm>
            <a:off x="304800" y="7772401"/>
            <a:ext cx="3768862" cy="23574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descr="H:\design\alswer\200912201305.jpg"/>
          <p:cNvPicPr/>
          <p:nvPr/>
        </p:nvPicPr>
        <p:blipFill>
          <a:blip r:embed="rId5" cstate="print">
            <a:lum bright="20000" contrast="10000"/>
          </a:blip>
          <a:srcRect/>
          <a:stretch>
            <a:fillRect/>
          </a:stretch>
        </p:blipFill>
        <p:spPr bwMode="auto">
          <a:xfrm>
            <a:off x="5372109" y="7315200"/>
            <a:ext cx="2714644" cy="27860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6" descr="Picture2"/>
          <p:cNvPicPr>
            <a:picLocks noChangeAspect="1" noChangeArrowheads="1"/>
          </p:cNvPicPr>
          <p:nvPr/>
        </p:nvPicPr>
        <p:blipFill>
          <a:blip r:embed="rId6" cstate="print"/>
          <a:srcRect l="3433" t="4019" r="240" b="7214"/>
          <a:stretch>
            <a:fillRect/>
          </a:stretch>
        </p:blipFill>
        <p:spPr bwMode="auto">
          <a:xfrm>
            <a:off x="304801" y="2471710"/>
            <a:ext cx="3000395" cy="2445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Rectangle 5"/>
          <p:cNvSpPr>
            <a:spLocks noChangeArrowheads="1"/>
          </p:cNvSpPr>
          <p:nvPr/>
        </p:nvSpPr>
        <p:spPr bwMode="auto">
          <a:xfrm>
            <a:off x="2438401" y="9906001"/>
            <a:ext cx="4000513" cy="830942"/>
          </a:xfrm>
          <a:prstGeom prst="rect">
            <a:avLst/>
          </a:prstGeom>
          <a:noFill/>
          <a:ln w="9525">
            <a:noFill/>
            <a:miter lim="800000"/>
            <a:headEnd/>
            <a:tailEnd/>
          </a:ln>
          <a:effectLst/>
        </p:spPr>
        <p:txBody>
          <a:bodyPr vert="horz" wrap="square" lIns="91385" tIns="45693" rIns="91385" bIns="45693" numCol="1" anchor="ctr" anchorCtr="0" compatLnSpc="1">
            <a:prstTxWarp prst="textNoShape">
              <a:avLst/>
            </a:prstTxWarp>
            <a:spAutoFit/>
          </a:bodyPr>
          <a:lstStyle/>
          <a:p>
            <a:pPr algn="r" rtl="1" fontAlgn="base">
              <a:spcBef>
                <a:spcPct val="0"/>
              </a:spcBef>
              <a:spcAft>
                <a:spcPct val="0"/>
              </a:spcAft>
            </a:pPr>
            <a:r>
              <a:rPr lang="en-US" sz="2400" b="1" u="sng" dirty="0" smtClean="0">
                <a:ln w="12700">
                  <a:solidFill>
                    <a:sysClr val="windowText" lastClr="000000"/>
                  </a:solidFill>
                  <a:prstDash val="solid"/>
                </a:ln>
                <a:solidFill>
                  <a:schemeClr val="bg2">
                    <a:tint val="85000"/>
                    <a:satMod val="155000"/>
                  </a:schemeClr>
                </a:solidFill>
                <a:latin typeface="Sakkal Majalla" pitchFamily="2" charset="-78"/>
                <a:ea typeface="Calibri" pitchFamily="34" charset="0"/>
                <a:cs typeface="Sakkal Majalla" pitchFamily="2" charset="-78"/>
              </a:rPr>
              <a:t/>
            </a:r>
            <a:br>
              <a:rPr lang="en-US" sz="2400" b="1" u="sng" dirty="0" smtClean="0">
                <a:ln w="12700">
                  <a:solidFill>
                    <a:sysClr val="windowText" lastClr="000000"/>
                  </a:solidFill>
                  <a:prstDash val="solid"/>
                </a:ln>
                <a:solidFill>
                  <a:schemeClr val="bg2">
                    <a:tint val="85000"/>
                    <a:satMod val="155000"/>
                  </a:schemeClr>
                </a:solidFill>
                <a:latin typeface="Sakkal Majalla" pitchFamily="2" charset="-78"/>
                <a:ea typeface="Calibri" pitchFamily="34" charset="0"/>
                <a:cs typeface="Sakkal Majalla" pitchFamily="2" charset="-78"/>
              </a:rPr>
            </a:br>
            <a:r>
              <a:rPr lang="ar-SA" sz="2400" b="1" u="sng" dirty="0" smtClean="0">
                <a:ln w="12700">
                  <a:solidFill>
                    <a:sysClr val="windowText" lastClr="000000"/>
                  </a:solidFill>
                  <a:prstDash val="solid"/>
                </a:ln>
                <a:solidFill>
                  <a:schemeClr val="bg2">
                    <a:tint val="85000"/>
                    <a:satMod val="155000"/>
                  </a:schemeClr>
                </a:solidFill>
                <a:latin typeface="Sakkal Majalla" pitchFamily="2" charset="-78"/>
                <a:cs typeface="Sakkal Majalla" pitchFamily="2" charset="-78"/>
              </a:rPr>
              <a:t>النشاط الوظيفي في المكاتب الإدارية </a:t>
            </a:r>
          </a:p>
        </p:txBody>
      </p:sp>
      <p:sp>
        <p:nvSpPr>
          <p:cNvPr id="18" name="Rectangle 17"/>
          <p:cNvSpPr/>
          <p:nvPr/>
        </p:nvSpPr>
        <p:spPr>
          <a:xfrm>
            <a:off x="1595439" y="10668000"/>
            <a:ext cx="7243762" cy="1938938"/>
          </a:xfrm>
          <a:prstGeom prst="rect">
            <a:avLst/>
          </a:prstGeom>
        </p:spPr>
        <p:txBody>
          <a:bodyPr wrap="square" lIns="91385" tIns="45693" rIns="91385" bIns="45693">
            <a:spAutoFit/>
          </a:bodyPr>
          <a:lstStyle/>
          <a:p>
            <a:pPr algn="r" rtl="1"/>
            <a:r>
              <a:rPr lang="ar-SA" sz="1500" b="1" dirty="0">
                <a:latin typeface="Sakkal Majalla" pitchFamily="2" charset="-78"/>
                <a:cs typeface="Sakkal Majalla" pitchFamily="2" charset="-78"/>
              </a:rPr>
              <a:t>1- أعمال ساكنة و تنقسم الى :</a:t>
            </a:r>
            <a:r>
              <a:rPr lang="en-US" sz="1500" b="1" dirty="0">
                <a:latin typeface="Sakkal Majalla" pitchFamily="2" charset="-78"/>
                <a:cs typeface="Sakkal Majalla" pitchFamily="2" charset="-78"/>
              </a:rPr>
              <a:t/>
            </a:r>
            <a:br>
              <a:rPr lang="en-US" sz="1500" b="1" dirty="0">
                <a:latin typeface="Sakkal Majalla" pitchFamily="2" charset="-78"/>
                <a:cs typeface="Sakkal Majalla" pitchFamily="2" charset="-78"/>
              </a:rPr>
            </a:br>
            <a:r>
              <a:rPr lang="ar-SA" sz="1500" b="1" dirty="0">
                <a:latin typeface="Sakkal Majalla" pitchFamily="2" charset="-78"/>
                <a:cs typeface="Sakkal Majalla" pitchFamily="2" charset="-78"/>
              </a:rPr>
              <a:t>أ‌</a:t>
            </a:r>
            <a:r>
              <a:rPr lang="en-US" sz="1500" b="1" dirty="0">
                <a:latin typeface="Sakkal Majalla" pitchFamily="2" charset="-78"/>
                <a:cs typeface="Sakkal Majalla" pitchFamily="2" charset="-78"/>
              </a:rPr>
              <a:t>- </a:t>
            </a:r>
            <a:r>
              <a:rPr lang="ar-SA" sz="1500" b="1" dirty="0">
                <a:latin typeface="Sakkal Majalla" pitchFamily="2" charset="-78"/>
                <a:cs typeface="Sakkal Majalla" pitchFamily="2" charset="-78"/>
              </a:rPr>
              <a:t>العمل المكتبي : تحريك الأوراق – وجود سكرتارية – وجود مكاتب التسجيل</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ar-SA" sz="1500" b="1" dirty="0">
                <a:latin typeface="Sakkal Majalla" pitchFamily="2" charset="-78"/>
                <a:cs typeface="Sakkal Majalla" pitchFamily="2" charset="-78"/>
              </a:rPr>
              <a:t>ب‌</a:t>
            </a:r>
            <a:r>
              <a:rPr lang="en-US" sz="1500" b="1" dirty="0">
                <a:latin typeface="Sakkal Majalla" pitchFamily="2" charset="-78"/>
                <a:cs typeface="Sakkal Majalla" pitchFamily="2" charset="-78"/>
              </a:rPr>
              <a:t>- </a:t>
            </a:r>
            <a:r>
              <a:rPr lang="ar-SA" sz="1500" b="1" dirty="0">
                <a:latin typeface="Sakkal Majalla" pitchFamily="2" charset="-78"/>
                <a:cs typeface="Sakkal Majalla" pitchFamily="2" charset="-78"/>
              </a:rPr>
              <a:t>الإستعلامات : قاعة سجلات – بيانات الأنشطة</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en-US" sz="1500" b="1" dirty="0">
                <a:latin typeface="Sakkal Majalla" pitchFamily="2" charset="-78"/>
                <a:cs typeface="Sakkal Majalla" pitchFamily="2" charset="-78"/>
              </a:rPr>
              <a:t>-2 </a:t>
            </a:r>
            <a:r>
              <a:rPr lang="ar-SA" sz="1500" b="1" dirty="0">
                <a:latin typeface="Sakkal Majalla" pitchFamily="2" charset="-78"/>
                <a:cs typeface="Sakkal Majalla" pitchFamily="2" charset="-78"/>
              </a:rPr>
              <a:t>أعمال متحركة وتنقسم الى :</a:t>
            </a:r>
            <a:r>
              <a:rPr lang="en-US" sz="1500" b="1" dirty="0">
                <a:latin typeface="Sakkal Majalla" pitchFamily="2" charset="-78"/>
                <a:cs typeface="Sakkal Majalla" pitchFamily="2" charset="-78"/>
              </a:rPr>
              <a:t/>
            </a:r>
            <a:br>
              <a:rPr lang="en-US" sz="1500" b="1" dirty="0">
                <a:latin typeface="Sakkal Majalla" pitchFamily="2" charset="-78"/>
                <a:cs typeface="Sakkal Majalla" pitchFamily="2" charset="-78"/>
              </a:rPr>
            </a:br>
            <a:r>
              <a:rPr lang="ar-SA" sz="1500" b="1" dirty="0">
                <a:latin typeface="Sakkal Majalla" pitchFamily="2" charset="-78"/>
                <a:cs typeface="Sakkal Majalla" pitchFamily="2" charset="-78"/>
              </a:rPr>
              <a:t>أ‌</a:t>
            </a:r>
            <a:r>
              <a:rPr lang="en-US" sz="1500" b="1" dirty="0">
                <a:latin typeface="Sakkal Majalla" pitchFamily="2" charset="-78"/>
                <a:cs typeface="Sakkal Majalla" pitchFamily="2" charset="-78"/>
              </a:rPr>
              <a:t>- </a:t>
            </a:r>
            <a:r>
              <a:rPr lang="ar-SA" sz="1500" b="1" dirty="0">
                <a:latin typeface="Sakkal Majalla" pitchFamily="2" charset="-78"/>
                <a:cs typeface="Sakkal Majalla" pitchFamily="2" charset="-78"/>
              </a:rPr>
              <a:t>متابعة العمل داخل الشركة أو مصنع أو بعض الأعمال الصناعية الخفيفة</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r>
              <a:rPr lang="ar-SA" sz="1500" b="1" dirty="0">
                <a:latin typeface="Sakkal Majalla" pitchFamily="2" charset="-78"/>
                <a:cs typeface="Sakkal Majalla" pitchFamily="2" charset="-78"/>
              </a:rPr>
              <a:t>ب‌</a:t>
            </a:r>
            <a:r>
              <a:rPr lang="en-US" sz="1500" b="1" dirty="0">
                <a:latin typeface="Sakkal Majalla" pitchFamily="2" charset="-78"/>
                <a:cs typeface="Sakkal Majalla" pitchFamily="2" charset="-78"/>
              </a:rPr>
              <a:t>- </a:t>
            </a:r>
            <a:r>
              <a:rPr lang="ar-SA" sz="1500" b="1" dirty="0">
                <a:latin typeface="Sakkal Majalla" pitchFamily="2" charset="-78"/>
                <a:cs typeface="Sakkal Majalla" pitchFamily="2" charset="-78"/>
              </a:rPr>
              <a:t>عملية التدريب</a:t>
            </a:r>
            <a:r>
              <a:rPr lang="en-US" sz="1500" b="1" dirty="0">
                <a:latin typeface="Sakkal Majalla" pitchFamily="2" charset="-78"/>
                <a:cs typeface="Sakkal Majalla" pitchFamily="2" charset="-78"/>
              </a:rPr>
              <a:t> .</a:t>
            </a:r>
            <a:br>
              <a:rPr lang="en-US" sz="1500" b="1" dirty="0">
                <a:latin typeface="Sakkal Majalla" pitchFamily="2" charset="-78"/>
                <a:cs typeface="Sakkal Majalla" pitchFamily="2" charset="-78"/>
              </a:rPr>
            </a:br>
            <a:r>
              <a:rPr lang="ar-SA" sz="1500" b="1" dirty="0">
                <a:latin typeface="Sakkal Majalla" pitchFamily="2" charset="-78"/>
                <a:cs typeface="Sakkal Majalla" pitchFamily="2" charset="-78"/>
              </a:rPr>
              <a:t>ج‌</a:t>
            </a:r>
            <a:r>
              <a:rPr lang="en-US" sz="1500" b="1" dirty="0">
                <a:latin typeface="Sakkal Majalla" pitchFamily="2" charset="-78"/>
                <a:cs typeface="Sakkal Majalla" pitchFamily="2" charset="-78"/>
              </a:rPr>
              <a:t>- </a:t>
            </a:r>
            <a:r>
              <a:rPr lang="ar-SA" sz="1500" b="1" dirty="0">
                <a:latin typeface="Sakkal Majalla" pitchFamily="2" charset="-78"/>
                <a:cs typeface="Sakkal Majalla" pitchFamily="2" charset="-78"/>
              </a:rPr>
              <a:t>عملية التفتيش والتنظيم</a:t>
            </a:r>
            <a:r>
              <a:rPr lang="en-US" sz="1500" b="1" dirty="0">
                <a:latin typeface="Sakkal Majalla" pitchFamily="2" charset="-78"/>
                <a:cs typeface="Sakkal Majalla" pitchFamily="2" charset="-78"/>
              </a:rPr>
              <a:t>.</a:t>
            </a:r>
            <a:br>
              <a:rPr lang="en-US" sz="1500" b="1" dirty="0">
                <a:latin typeface="Sakkal Majalla" pitchFamily="2" charset="-78"/>
                <a:cs typeface="Sakkal Majalla" pitchFamily="2" charset="-78"/>
              </a:rPr>
            </a:br>
            <a:endParaRPr lang="ar-EG" sz="1500" b="1" dirty="0">
              <a:latin typeface="Sakkal Majalla" pitchFamily="2" charset="-78"/>
              <a:cs typeface="Sakkal Majalla" pitchFamily="2" charset="-78"/>
            </a:endParaRPr>
          </a:p>
        </p:txBody>
      </p:sp>
      <p:cxnSp>
        <p:nvCxnSpPr>
          <p:cNvPr id="21" name="Straight Connector 20"/>
          <p:cNvCxnSpPr/>
          <p:nvPr/>
        </p:nvCxnSpPr>
        <p:spPr>
          <a:xfrm>
            <a:off x="3657600" y="1371600"/>
            <a:ext cx="4572000" cy="0"/>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p:nvPr/>
        </p:nvCxnSpPr>
        <p:spPr>
          <a:xfrm rot="5400000">
            <a:off x="4343400" y="1828800"/>
            <a:ext cx="1371600" cy="0"/>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rot="5400000">
            <a:off x="6248400" y="1828800"/>
            <a:ext cx="1371600"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58" y="0"/>
            <a:ext cx="9693263" cy="12801600"/>
          </a:xfrm>
          <a:prstGeom prst="rect">
            <a:avLst/>
          </a:prstGeom>
          <a:noFill/>
        </p:spPr>
      </p:pic>
      <p:sp>
        <p:nvSpPr>
          <p:cNvPr id="4" name="Rectangle 3"/>
          <p:cNvSpPr>
            <a:spLocks noChangeArrowheads="1"/>
          </p:cNvSpPr>
          <p:nvPr/>
        </p:nvSpPr>
        <p:spPr bwMode="auto">
          <a:xfrm>
            <a:off x="609600" y="228602"/>
            <a:ext cx="5429256" cy="954053"/>
          </a:xfrm>
          <a:prstGeom prst="rect">
            <a:avLst/>
          </a:prstGeom>
          <a:noFill/>
          <a:ln w="9525">
            <a:noFill/>
            <a:miter lim="800000"/>
            <a:headEnd/>
            <a:tailEnd/>
          </a:ln>
          <a:effectLst/>
        </p:spPr>
        <p:txBody>
          <a:bodyPr vert="horz" wrap="square" lIns="91385" tIns="45693" rIns="91385" bIns="45693" numCol="1" anchor="ctr" anchorCtr="0" compatLnSpc="1">
            <a:prstTxWarp prst="textNoShape">
              <a:avLst/>
            </a:prstTxWarp>
            <a:spAutoFit/>
          </a:bodyPr>
          <a:lstStyle/>
          <a:p>
            <a:pPr algn="r" rtl="1" fontAlgn="base">
              <a:spcBef>
                <a:spcPct val="0"/>
              </a:spcBef>
              <a:spcAft>
                <a:spcPct val="0"/>
              </a:spcAft>
            </a:pPr>
            <a:r>
              <a:rPr lang="en-US"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
            </a:r>
            <a:br>
              <a:rPr lang="en-US"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br>
            <a:r>
              <a:rPr lang="ar-SA"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Calibri" pitchFamily="34" charset="0"/>
                <a:cs typeface="Sakkal Majalla" pitchFamily="2" charset="-78"/>
              </a:rPr>
              <a:t>عناصر الإتصال في المباني الإدارية</a:t>
            </a:r>
            <a:endParaRPr lang="ar-SA"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5" name="Text Box 2"/>
          <p:cNvSpPr txBox="1">
            <a:spLocks noChangeArrowheads="1"/>
          </p:cNvSpPr>
          <p:nvPr/>
        </p:nvSpPr>
        <p:spPr bwMode="auto">
          <a:xfrm>
            <a:off x="238060" y="1471690"/>
            <a:ext cx="8448741" cy="2092834"/>
          </a:xfrm>
          <a:prstGeom prst="rect">
            <a:avLst/>
          </a:prstGeom>
          <a:noFill/>
          <a:ln w="9525">
            <a:noFill/>
            <a:miter lim="800000"/>
            <a:headEnd/>
            <a:tailEnd/>
          </a:ln>
        </p:spPr>
        <p:txBody>
          <a:bodyPr wrap="square" lIns="91395" tIns="45697" rIns="91395" bIns="45697">
            <a:spAutoFit/>
          </a:bodyPr>
          <a:lstStyle/>
          <a:p>
            <a:pPr algn="r" rtl="1"/>
            <a:r>
              <a:rPr lang="ar-SA" sz="1500" b="1" dirty="0" smtClean="0">
                <a:latin typeface="Sakkal Majalla" pitchFamily="2" charset="-78"/>
                <a:cs typeface="Sakkal Majalla" pitchFamily="2" charset="-78"/>
              </a:rPr>
              <a:t>يعتمد </a:t>
            </a:r>
            <a:r>
              <a:rPr lang="ar-SA" sz="1500" b="1" dirty="0">
                <a:latin typeface="Sakkal Majalla" pitchFamily="2" charset="-78"/>
                <a:cs typeface="Sakkal Majalla" pitchFamily="2" charset="-78"/>
              </a:rPr>
              <a:t>تصميم عناصر الإتصال علي عاملين هامين جداً :</a:t>
            </a:r>
          </a:p>
          <a:p>
            <a:pPr algn="r" rtl="1"/>
            <a:r>
              <a:rPr lang="ar-SA" sz="1500" b="1" dirty="0">
                <a:latin typeface="Sakkal Majalla" pitchFamily="2" charset="-78"/>
                <a:cs typeface="Sakkal Majalla" pitchFamily="2" charset="-78"/>
              </a:rPr>
              <a:t>العامل الأول </a:t>
            </a:r>
            <a:r>
              <a:rPr lang="ar-SA" sz="1500" b="1" dirty="0" smtClean="0">
                <a:latin typeface="Sakkal Majalla" pitchFamily="2" charset="-78"/>
                <a:cs typeface="Sakkal Majalla" pitchFamily="2" charset="-78"/>
              </a:rPr>
              <a:t>:عدد </a:t>
            </a:r>
            <a:r>
              <a:rPr lang="ar-SA" sz="1500" b="1" dirty="0">
                <a:latin typeface="Sakkal Majalla" pitchFamily="2" charset="-78"/>
                <a:cs typeface="Sakkal Majalla" pitchFamily="2" charset="-78"/>
              </a:rPr>
              <a:t>الأشخاص المستخدمين لهذا المبني.</a:t>
            </a:r>
          </a:p>
          <a:p>
            <a:pPr algn="r" rtl="1"/>
            <a:r>
              <a:rPr lang="ar-SA" sz="1500" b="1" dirty="0">
                <a:latin typeface="Sakkal Majalla" pitchFamily="2" charset="-78"/>
                <a:cs typeface="Sakkal Majalla" pitchFamily="2" charset="-78"/>
              </a:rPr>
              <a:t>العامل </a:t>
            </a:r>
            <a:r>
              <a:rPr lang="ar-SA" sz="1500" b="1" dirty="0" smtClean="0">
                <a:latin typeface="Sakkal Majalla" pitchFamily="2" charset="-78"/>
                <a:cs typeface="Sakkal Majalla" pitchFamily="2" charset="-78"/>
              </a:rPr>
              <a:t>الثاني:عدد </a:t>
            </a:r>
            <a:r>
              <a:rPr lang="ar-SA" sz="1500" b="1" dirty="0">
                <a:latin typeface="Sakkal Majalla" pitchFamily="2" charset="-78"/>
                <a:cs typeface="Sakkal Majalla" pitchFamily="2" charset="-78"/>
              </a:rPr>
              <a:t>أدوار هذا المبني.</a:t>
            </a:r>
          </a:p>
          <a:p>
            <a:pPr algn="r" rtl="1"/>
            <a:r>
              <a:rPr lang="ar-SA" sz="1500" b="1" dirty="0">
                <a:latin typeface="Sakkal Majalla" pitchFamily="2" charset="-78"/>
                <a:cs typeface="Sakkal Majalla" pitchFamily="2" charset="-78"/>
              </a:rPr>
              <a:t>وطبقاً لهذين العاملين يمكن تحديد عدد عناصر الاتصال وأماكن وجودها، كما يمكن تحديد عرض الممرات التي توصل إلى عناصر الإتصال المختلفة . وتنقسم عناصر الإتصال إلى</a:t>
            </a:r>
            <a:r>
              <a:rPr lang="ar-SA" sz="2000" dirty="0" smtClean="0">
                <a:latin typeface="Sakkal Majalla" pitchFamily="2" charset="-78"/>
                <a:cs typeface="Sakkal Majalla" pitchFamily="2" charset="-78"/>
              </a:rPr>
              <a:t>:</a:t>
            </a:r>
            <a:endParaRPr lang="ar-EG" sz="2000" dirty="0" smtClean="0">
              <a:latin typeface="Sakkal Majalla" pitchFamily="2" charset="-78"/>
              <a:cs typeface="Sakkal Majalla" pitchFamily="2" charset="-78"/>
            </a:endParaRPr>
          </a:p>
          <a:p>
            <a:pPr algn="r" rtl="1"/>
            <a:endParaRPr lang="ar-SA" u="sng" dirty="0">
              <a:latin typeface="Sakkal Majalla" pitchFamily="2" charset="-78"/>
              <a:cs typeface="Sakkal Majalla" pitchFamily="2" charset="-78"/>
            </a:endParaRPr>
          </a:p>
          <a:p>
            <a:pPr algn="r" rtl="1"/>
            <a:r>
              <a:rPr lang="ar-SA" sz="1500" b="1" dirty="0" smtClean="0">
                <a:latin typeface="Sakkal Majalla" pitchFamily="2" charset="-78"/>
                <a:cs typeface="Sakkal Majalla" pitchFamily="2" charset="-78"/>
              </a:rPr>
              <a:t>يتم </a:t>
            </a:r>
            <a:r>
              <a:rPr lang="ar-SA" sz="1500" b="1" dirty="0">
                <a:latin typeface="Sakkal Majalla" pitchFamily="2" charset="-78"/>
                <a:cs typeface="Sakkal Majalla" pitchFamily="2" charset="-78"/>
              </a:rPr>
              <a:t>تحديد السلالم وعددها علي أساس عدد الأشخاص الذين يستخدمون المبني، ويوضح الجدول التالي نسبة عدد الأشخاص الي مقاسات السلالم</a:t>
            </a:r>
            <a:r>
              <a:rPr lang="ar-SA" dirty="0">
                <a:latin typeface="Sakkal Majalla" pitchFamily="2" charset="-78"/>
                <a:cs typeface="Sakkal Majalla" pitchFamily="2" charset="-78"/>
              </a:rPr>
              <a:t>:</a:t>
            </a:r>
            <a:endParaRPr lang="en-US" dirty="0">
              <a:latin typeface="Sakkal Majalla" pitchFamily="2" charset="-78"/>
              <a:cs typeface="Sakkal Majalla" pitchFamily="2" charset="-78"/>
            </a:endParaRPr>
          </a:p>
        </p:txBody>
      </p:sp>
      <p:graphicFrame>
        <p:nvGraphicFramePr>
          <p:cNvPr id="6" name="Group 31"/>
          <p:cNvGraphicFramePr>
            <a:graphicFrameLocks noGrp="1"/>
          </p:cNvGraphicFramePr>
          <p:nvPr/>
        </p:nvGraphicFramePr>
        <p:xfrm>
          <a:off x="1371600" y="3505200"/>
          <a:ext cx="6477024" cy="1813560"/>
        </p:xfrm>
        <a:graphic>
          <a:graphicData uri="http://schemas.openxmlformats.org/drawingml/2006/table">
            <a:tbl>
              <a:tblPr>
                <a:tableStyleId>{3C2FFA5D-87B4-456A-9821-1D502468CF0F}</a:tableStyleId>
              </a:tblPr>
              <a:tblGrid>
                <a:gridCol w="1037490"/>
                <a:gridCol w="1550406"/>
                <a:gridCol w="2136179"/>
                <a:gridCol w="1752949"/>
              </a:tblGrid>
              <a:tr h="381000">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SA" sz="1900" u="none" strike="noStrike" cap="none" normalizeH="0" baseline="0" dirty="0" smtClean="0">
                          <a:ln>
                            <a:noFill/>
                          </a:ln>
                          <a:effectLst>
                            <a:outerShdw blurRad="38100" dist="38100" dir="2700000" algn="tl">
                              <a:srgbClr val="541818"/>
                            </a:outerShdw>
                          </a:effectLst>
                        </a:rPr>
                        <a:t>أرتفاعها</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SA" sz="1900" u="none" strike="noStrike" cap="none" normalizeH="0" baseline="0" smtClean="0">
                          <a:ln>
                            <a:noFill/>
                          </a:ln>
                          <a:effectLst>
                            <a:outerShdw blurRad="38100" dist="38100" dir="2700000" algn="tl">
                              <a:srgbClr val="541818"/>
                            </a:outerShdw>
                          </a:effectLst>
                        </a:rPr>
                        <a:t>عرض الدرجة</a:t>
                      </a:r>
                      <a:endParaRPr kumimoji="0" lang="ar-SA" sz="2100" b="0" i="0" u="none" strike="noStrike" cap="none" normalizeH="0" baseline="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SA" sz="1900" u="none" strike="noStrike" cap="none" normalizeH="0" baseline="0" dirty="0" smtClean="0">
                          <a:ln>
                            <a:noFill/>
                          </a:ln>
                          <a:effectLst>
                            <a:outerShdw blurRad="38100" dist="38100" dir="2700000" algn="tl">
                              <a:srgbClr val="541818"/>
                            </a:outerShdw>
                          </a:effectLst>
                        </a:rPr>
                        <a:t>أقل عرض للسلم</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SA" sz="1900" u="none" strike="noStrike" cap="none" normalizeH="0" baseline="0" smtClean="0">
                          <a:ln>
                            <a:noFill/>
                          </a:ln>
                          <a:effectLst>
                            <a:outerShdw blurRad="38100" dist="38100" dir="2700000" algn="tl">
                              <a:srgbClr val="541818"/>
                            </a:outerShdw>
                          </a:effectLst>
                        </a:rPr>
                        <a:t>عدد الأشخاص</a:t>
                      </a:r>
                      <a:endParaRPr kumimoji="0" lang="ar-SA" sz="2100" b="0" i="0" u="none" strike="noStrike" cap="none" normalizeH="0" baseline="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r>
              <a:tr h="381000">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smtClean="0">
                          <a:ln>
                            <a:noFill/>
                          </a:ln>
                          <a:effectLst>
                            <a:outerShdw blurRad="38100" dist="38100" dir="2700000" algn="tl">
                              <a:srgbClr val="541818"/>
                            </a:outerShdw>
                          </a:effectLst>
                        </a:rPr>
                        <a:t>0.165</a:t>
                      </a:r>
                      <a:r>
                        <a:rPr kumimoji="0" lang="ar-SA" sz="1900" u="none" strike="noStrike" cap="none" normalizeH="0" baseline="0" smtClean="0">
                          <a:ln>
                            <a:noFill/>
                          </a:ln>
                          <a:effectLst>
                            <a:outerShdw blurRad="38100" dist="38100" dir="2700000" algn="tl">
                              <a:srgbClr val="541818"/>
                            </a:outerShdw>
                          </a:effectLst>
                        </a:rPr>
                        <a:t>م</a:t>
                      </a:r>
                      <a:endParaRPr kumimoji="0" lang="ar-SA" sz="2100" b="0" i="0" u="none" strike="noStrike" cap="none" normalizeH="0" baseline="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smtClean="0">
                          <a:ln>
                            <a:noFill/>
                          </a:ln>
                          <a:effectLst>
                            <a:outerShdw blurRad="38100" dist="38100" dir="2700000" algn="tl">
                              <a:srgbClr val="541818"/>
                            </a:outerShdw>
                          </a:effectLst>
                        </a:rPr>
                        <a:t>0.30</a:t>
                      </a:r>
                      <a:r>
                        <a:rPr kumimoji="0" lang="ar-SA" sz="1900" u="none" strike="noStrike" cap="none" normalizeH="0" baseline="0" smtClean="0">
                          <a:ln>
                            <a:noFill/>
                          </a:ln>
                          <a:effectLst>
                            <a:outerShdw blurRad="38100" dist="38100" dir="2700000" algn="tl">
                              <a:srgbClr val="541818"/>
                            </a:outerShdw>
                          </a:effectLst>
                        </a:rPr>
                        <a:t> م</a:t>
                      </a:r>
                      <a:endParaRPr kumimoji="0" lang="ar-SA" sz="2100" b="0" i="0" u="none" strike="noStrike" cap="none" normalizeH="0" baseline="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dirty="0" smtClean="0">
                          <a:ln>
                            <a:noFill/>
                          </a:ln>
                          <a:effectLst>
                            <a:outerShdw blurRad="38100" dist="38100" dir="2700000" algn="tl">
                              <a:srgbClr val="541818"/>
                            </a:outerShdw>
                          </a:effectLst>
                        </a:rPr>
                        <a:t>1.05</a:t>
                      </a:r>
                      <a:r>
                        <a:rPr kumimoji="0" lang="ar-SA" sz="1900" u="none" strike="noStrike" cap="none" normalizeH="0" baseline="0" dirty="0" smtClean="0">
                          <a:ln>
                            <a:noFill/>
                          </a:ln>
                          <a:effectLst>
                            <a:outerShdw blurRad="38100" dist="38100" dir="2700000" algn="tl">
                              <a:srgbClr val="541818"/>
                            </a:outerShdw>
                          </a:effectLst>
                        </a:rPr>
                        <a:t> م</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dirty="0" smtClean="0">
                          <a:ln>
                            <a:noFill/>
                          </a:ln>
                          <a:effectLst>
                            <a:outerShdw blurRad="38100" dist="38100" dir="2700000" algn="tl">
                              <a:srgbClr val="541818"/>
                            </a:outerShdw>
                          </a:effectLst>
                        </a:rPr>
                        <a:t>200</a:t>
                      </a:r>
                      <a:r>
                        <a:rPr kumimoji="0" lang="ar-SA" sz="1900" u="none" strike="noStrike" cap="none" normalizeH="0" baseline="0" dirty="0" smtClean="0">
                          <a:ln>
                            <a:noFill/>
                          </a:ln>
                          <a:effectLst>
                            <a:outerShdw blurRad="38100" dist="38100" dir="2700000" algn="tl">
                              <a:srgbClr val="541818"/>
                            </a:outerShdw>
                          </a:effectLst>
                        </a:rPr>
                        <a:t> شخص</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r>
              <a:tr h="381000">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smtClean="0">
                          <a:ln>
                            <a:noFill/>
                          </a:ln>
                          <a:effectLst>
                            <a:outerShdw blurRad="38100" dist="38100" dir="2700000" algn="tl">
                              <a:srgbClr val="541818"/>
                            </a:outerShdw>
                          </a:effectLst>
                        </a:rPr>
                        <a:t>0.165</a:t>
                      </a:r>
                      <a:r>
                        <a:rPr kumimoji="0" lang="ar-SA" sz="1900" u="none" strike="noStrike" cap="none" normalizeH="0" baseline="0" smtClean="0">
                          <a:ln>
                            <a:noFill/>
                          </a:ln>
                          <a:effectLst>
                            <a:outerShdw blurRad="38100" dist="38100" dir="2700000" algn="tl">
                              <a:srgbClr val="541818"/>
                            </a:outerShdw>
                          </a:effectLst>
                        </a:rPr>
                        <a:t>م</a:t>
                      </a:r>
                      <a:endParaRPr kumimoji="0" lang="ar-SA" sz="2100" b="0" i="0" u="none" strike="noStrike" cap="none" normalizeH="0" baseline="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dirty="0" smtClean="0">
                          <a:ln>
                            <a:noFill/>
                          </a:ln>
                          <a:effectLst>
                            <a:outerShdw blurRad="38100" dist="38100" dir="2700000" algn="tl">
                              <a:srgbClr val="541818"/>
                            </a:outerShdw>
                          </a:effectLst>
                        </a:rPr>
                        <a:t>0.30</a:t>
                      </a:r>
                      <a:r>
                        <a:rPr kumimoji="0" lang="ar-SA" sz="1900" u="none" strike="noStrike" cap="none" normalizeH="0" baseline="0" dirty="0" smtClean="0">
                          <a:ln>
                            <a:noFill/>
                          </a:ln>
                          <a:effectLst>
                            <a:outerShdw blurRad="38100" dist="38100" dir="2700000" algn="tl">
                              <a:srgbClr val="541818"/>
                            </a:outerShdw>
                          </a:effectLst>
                        </a:rPr>
                        <a:t> م</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EG" sz="1900" u="none" strike="noStrike" cap="none" normalizeH="0" baseline="0" smtClean="0">
                          <a:ln>
                            <a:noFill/>
                          </a:ln>
                          <a:effectLst>
                            <a:outerShdw blurRad="38100" dist="38100" dir="2700000" algn="tl">
                              <a:srgbClr val="541818"/>
                            </a:outerShdw>
                          </a:effectLst>
                        </a:rPr>
                        <a:t>1.35</a:t>
                      </a:r>
                      <a:r>
                        <a:rPr kumimoji="0" lang="ar-SA" sz="1900" u="none" strike="noStrike" cap="none" normalizeH="0" baseline="0" smtClean="0">
                          <a:ln>
                            <a:noFill/>
                          </a:ln>
                          <a:effectLst>
                            <a:outerShdw blurRad="38100" dist="38100" dir="2700000" algn="tl">
                              <a:srgbClr val="541818"/>
                            </a:outerShdw>
                          </a:effectLst>
                        </a:rPr>
                        <a:t> م</a:t>
                      </a:r>
                      <a:endParaRPr kumimoji="0" lang="ar-SA" sz="2100" b="0" i="0" u="none" strike="noStrike" cap="none" normalizeH="0" baseline="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SA" sz="1900" u="none" strike="noStrike" cap="none" normalizeH="0" baseline="0" dirty="0" smtClean="0">
                          <a:ln>
                            <a:noFill/>
                          </a:ln>
                          <a:effectLst>
                            <a:outerShdw blurRad="38100" dist="38100" dir="2700000" algn="tl">
                              <a:srgbClr val="541818"/>
                            </a:outerShdw>
                          </a:effectLst>
                        </a:rPr>
                        <a:t>أكثر من 200</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r>
              <a:tr h="670560">
                <a:tc gridSpan="4">
                  <a:txBody>
                    <a:bodyPr/>
                    <a:lstStyle/>
                    <a:p>
                      <a:pPr marL="0" marR="0" lvl="0" indent="0" algn="ctr" defTabSz="914400" rtl="1"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ar-SA" sz="1900" u="none" strike="noStrike" cap="none" normalizeH="0" baseline="0" dirty="0" smtClean="0">
                          <a:ln>
                            <a:noFill/>
                          </a:ln>
                          <a:effectLst>
                            <a:outerShdw blurRad="38100" dist="38100" dir="2700000" algn="tl">
                              <a:srgbClr val="541818"/>
                            </a:outerShdw>
                          </a:effectLst>
                        </a:rPr>
                        <a:t>ويضاف 15 سم إلى عرض الدرجة لكل 100 شخص زيادة أكثر من 400 شخص، ويلاحظ أن عرض وارتفاع الدرجة يجب أن يكون واحد لكل سلم.</a:t>
                      </a:r>
                      <a:endParaRPr kumimoji="0" lang="ar-SA" sz="2100" b="0" i="0" u="none" strike="noStrike" cap="none" normalizeH="0" baseline="0" dirty="0" smtClean="0">
                        <a:ln>
                          <a:noFill/>
                        </a:ln>
                        <a:solidFill>
                          <a:schemeClr val="tx1"/>
                        </a:solidFill>
                        <a:effectLst>
                          <a:outerShdw blurRad="38100" dist="38100" dir="2700000" algn="tl">
                            <a:srgbClr val="541818"/>
                          </a:outerShdw>
                        </a:effectLst>
                        <a:latin typeface="Tahoma" pitchFamily="34" charset="0"/>
                        <a:cs typeface="Arial" pitchFamily="34" charset="0"/>
                      </a:endParaRPr>
                    </a:p>
                  </a:txBody>
                  <a:tcPr horzOverflow="overflow"/>
                </a:tc>
                <a:tc hMerge="1">
                  <a:txBody>
                    <a:bodyPr/>
                    <a:lstStyle/>
                    <a:p>
                      <a:pPr rtl="1"/>
                      <a:endParaRPr lang="ar-EG"/>
                    </a:p>
                  </a:txBody>
                  <a:tcPr/>
                </a:tc>
                <a:tc hMerge="1">
                  <a:txBody>
                    <a:bodyPr/>
                    <a:lstStyle/>
                    <a:p>
                      <a:pPr rtl="1"/>
                      <a:endParaRPr lang="ar-EG"/>
                    </a:p>
                  </a:txBody>
                  <a:tcPr/>
                </a:tc>
                <a:tc hMerge="1">
                  <a:txBody>
                    <a:bodyPr/>
                    <a:lstStyle/>
                    <a:p>
                      <a:pPr rtl="1"/>
                      <a:endParaRPr lang="ar-EG"/>
                    </a:p>
                  </a:txBody>
                  <a:tcPr/>
                </a:tc>
              </a:tr>
            </a:tbl>
          </a:graphicData>
        </a:graphic>
      </p:graphicFrame>
      <p:sp>
        <p:nvSpPr>
          <p:cNvPr id="7" name="Text Box 2"/>
          <p:cNvSpPr txBox="1">
            <a:spLocks noChangeArrowheads="1"/>
          </p:cNvSpPr>
          <p:nvPr/>
        </p:nvSpPr>
        <p:spPr bwMode="auto">
          <a:xfrm>
            <a:off x="2971800" y="5327988"/>
            <a:ext cx="6000792" cy="1949189"/>
          </a:xfrm>
          <a:prstGeom prst="rect">
            <a:avLst/>
          </a:prstGeom>
          <a:noFill/>
          <a:ln w="9525">
            <a:noFill/>
            <a:miter lim="800000"/>
            <a:headEnd/>
            <a:tailEnd/>
          </a:ln>
        </p:spPr>
        <p:txBody>
          <a:bodyPr wrap="square" lIns="91395" tIns="45697" rIns="91395" bIns="45697">
            <a:spAutoFit/>
          </a:bodyPr>
          <a:lstStyle/>
          <a:p>
            <a:pPr algn="r" rtl="1"/>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2- </a:t>
            </a:r>
            <a:r>
              <a:rPr lang="ar-SA"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المصاعد في المباني </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a:t>
            </a:r>
            <a:endParaRPr lang="ar-SA"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r" rtl="1"/>
            <a:r>
              <a:rPr lang="ar-SA" sz="1500" b="1" dirty="0">
                <a:latin typeface="Sakkal Majalla" pitchFamily="2" charset="-78"/>
                <a:cs typeface="Sakkal Majalla" pitchFamily="2" charset="-78"/>
              </a:rPr>
              <a:t>يفضل أن تجمع، وأن تكون قريبة من المدخل، ويمكن رؤيتها بسهولة، أما حائط المصعد فإنه من الواجب ألا يكون مشتركاً مع أية غرفة مجاورة حتي لا تصل الضوضاء اليها، كما يجب عمل الاحتياطات اللازمة لمنع وصول الضوضاء التي تحدثها التجهيزات الميكانيكية للمصاعد الي أي غرفة، وذلك بإستخدام الحوائط العازلة، كما يجب إضائتها ليل نهار بالإضاءة الصناعية، كما يجب أن يكون الحائط المحيط للمصعد مقاوماً للحريق، وكذلك مدخل المصعد، ويفضل أن يصل الضوء والتهوية الطبيعيان الي غرفة آلات المصعد</a:t>
            </a:r>
            <a:r>
              <a:rPr lang="ar-SA" sz="2000" dirty="0">
                <a:latin typeface="Sakkal Majalla" pitchFamily="2" charset="-78"/>
                <a:cs typeface="Sakkal Majalla" pitchFamily="2" charset="-78"/>
              </a:rPr>
              <a:t>.</a:t>
            </a:r>
            <a:endParaRPr lang="ar-EG" sz="2000" dirty="0">
              <a:latin typeface="Sakkal Majalla" pitchFamily="2" charset="-78"/>
              <a:cs typeface="Sakkal Majalla" pitchFamily="2" charset="-78"/>
            </a:endParaRPr>
          </a:p>
        </p:txBody>
      </p:sp>
      <p:pic>
        <p:nvPicPr>
          <p:cNvPr id="8" name="Picture 2"/>
          <p:cNvPicPr>
            <a:picLocks noChangeAspect="1" noChangeArrowheads="1"/>
          </p:cNvPicPr>
          <p:nvPr/>
        </p:nvPicPr>
        <p:blipFill>
          <a:blip r:embed="rId3" cstate="print"/>
          <a:srcRect/>
          <a:stretch>
            <a:fillRect/>
          </a:stretch>
        </p:blipFill>
        <p:spPr bwMode="auto">
          <a:xfrm>
            <a:off x="152400" y="5399425"/>
            <a:ext cx="2786050" cy="3265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4"/>
          <p:cNvPicPr>
            <a:picLocks noChangeAspect="1" noChangeArrowheads="1"/>
          </p:cNvPicPr>
          <p:nvPr/>
        </p:nvPicPr>
        <p:blipFill>
          <a:blip r:embed="rId4" cstate="print"/>
          <a:srcRect/>
          <a:stretch>
            <a:fillRect/>
          </a:stretch>
        </p:blipFill>
        <p:spPr bwMode="auto">
          <a:xfrm>
            <a:off x="3048001" y="7239001"/>
            <a:ext cx="3232946" cy="27158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5"/>
          <p:cNvPicPr>
            <a:picLocks noChangeAspect="1" noChangeArrowheads="1"/>
          </p:cNvPicPr>
          <p:nvPr/>
        </p:nvPicPr>
        <p:blipFill>
          <a:blip r:embed="rId5" cstate="print"/>
          <a:srcRect t="7017" b="13458"/>
          <a:stretch>
            <a:fillRect/>
          </a:stretch>
        </p:blipFill>
        <p:spPr bwMode="auto">
          <a:xfrm>
            <a:off x="6324601" y="7239000"/>
            <a:ext cx="2523749" cy="27146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 Box 5"/>
          <p:cNvSpPr txBox="1">
            <a:spLocks noChangeArrowheads="1"/>
          </p:cNvSpPr>
          <p:nvPr/>
        </p:nvSpPr>
        <p:spPr bwMode="auto">
          <a:xfrm>
            <a:off x="228601" y="10210800"/>
            <a:ext cx="8605871" cy="1692725"/>
          </a:xfrm>
          <a:prstGeom prst="rect">
            <a:avLst/>
          </a:prstGeom>
          <a:noFill/>
          <a:ln w="9525">
            <a:noFill/>
            <a:miter lim="800000"/>
            <a:headEnd/>
            <a:tailEnd/>
          </a:ln>
        </p:spPr>
        <p:txBody>
          <a:bodyPr wrap="square" lIns="91395" tIns="45697" rIns="91395" bIns="45697">
            <a:spAutoFit/>
          </a:bodyPr>
          <a:lstStyle/>
          <a:p>
            <a:pPr algn="r" rtl="1"/>
            <a:r>
              <a:rPr lang="ar-EG"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4- </a:t>
            </a:r>
            <a:r>
              <a:rPr lang="ar-SA"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الطرقات</a:t>
            </a: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a:t>
            </a:r>
            <a:endParaRPr lang="ar-SA"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r" rtl="1"/>
            <a:r>
              <a:rPr lang="ar-SA" sz="1500" b="1" dirty="0">
                <a:latin typeface="Sakkal Majalla" pitchFamily="2" charset="-78"/>
                <a:cs typeface="Sakkal Majalla" pitchFamily="2" charset="-78"/>
              </a:rPr>
              <a:t>الطرق الرئيسية في المبني يجب ألا تقل عرضها عن 1.5متر.الإضاءة والتهوية الطبيعية للمرات ليست ضرورية، ويمكن الإعتماد علي الوسائل الصناعية في المباني الإدارية، هي غالباً ما تكون في ضواحي المدن حيث يكون سعر الأرض رخيص، ويفضل الإعتماد علي ممرات محيطة بالمكاتب من جهة واحدة أو علي الأقل وجود شبابيك في نهايته إذا كان محاطاً بالمكاتب من الجهتين.</a:t>
            </a:r>
          </a:p>
          <a:p>
            <a:pPr algn="r" rtl="1"/>
            <a:r>
              <a:rPr lang="ar-SA" sz="1500" b="1" dirty="0">
                <a:latin typeface="Sakkal Majalla" pitchFamily="2" charset="-78"/>
                <a:cs typeface="Sakkal Majalla" pitchFamily="2" charset="-78"/>
              </a:rPr>
              <a:t>كما يمكن تقليل ارتفاع الممرات عن ارتفاع الغرف مع استعمال فرق الارتفاع بتغطيته بسقف مستعار لتسيير مواسير التكييف اللازمة لتهوية الغرفة المجاورة للممرات</a:t>
            </a:r>
            <a:r>
              <a:rPr lang="ar-SA" sz="2000" b="1" dirty="0" smtClean="0">
                <a:latin typeface="Sakkal Majalla" pitchFamily="2" charset="-78"/>
                <a:cs typeface="Sakkal Majalla" pitchFamily="2" charset="-78"/>
              </a:rPr>
              <a:t>.</a:t>
            </a:r>
            <a:endParaRPr lang="ar-EG" sz="2000" b="1" dirty="0">
              <a:latin typeface="Sakkal Majalla" pitchFamily="2" charset="-78"/>
              <a:cs typeface="Sakkal Majalla" pitchFamily="2" charset="-78"/>
            </a:endParaRPr>
          </a:p>
        </p:txBody>
      </p:sp>
      <p:sp>
        <p:nvSpPr>
          <p:cNvPr id="14" name="TextBox 13"/>
          <p:cNvSpPr txBox="1"/>
          <p:nvPr/>
        </p:nvSpPr>
        <p:spPr>
          <a:xfrm>
            <a:off x="4876800" y="1150205"/>
            <a:ext cx="3505200" cy="830997"/>
          </a:xfrm>
          <a:prstGeom prst="rect">
            <a:avLst/>
          </a:prstGeom>
          <a:noFill/>
        </p:spPr>
        <p:txBody>
          <a:bodyPr wrap="square" rtlCol="1">
            <a:spAutoFit/>
          </a:bodyPr>
          <a:lstStyle/>
          <a:p>
            <a:pPr algn="r" rtl="1"/>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ثالثا: </a:t>
            </a: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عناصر الإتصال :</a:t>
            </a:r>
          </a:p>
          <a:p>
            <a:pPr algn="r" rtl="1"/>
            <a:endParaRPr lang="ar-EG" sz="24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TextBox 14"/>
          <p:cNvSpPr txBox="1"/>
          <p:nvPr/>
        </p:nvSpPr>
        <p:spPr>
          <a:xfrm>
            <a:off x="6477000" y="2662537"/>
            <a:ext cx="2057400" cy="461665"/>
          </a:xfrm>
          <a:prstGeom prst="rect">
            <a:avLst/>
          </a:prstGeom>
          <a:noFill/>
        </p:spPr>
        <p:txBody>
          <a:bodyPr wrap="square" rtlCol="1">
            <a:spAutoFit/>
          </a:bodyPr>
          <a:lstStyle/>
          <a:p>
            <a:pPr algn="r" rtl="1"/>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1- السلالم:</a:t>
            </a:r>
            <a:endParaRPr lang="en-US"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20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58" y="0"/>
            <a:ext cx="9693263" cy="12801600"/>
          </a:xfrm>
          <a:prstGeom prst="rect">
            <a:avLst/>
          </a:prstGeom>
          <a:noFill/>
        </p:spPr>
      </p:pic>
      <p:sp>
        <p:nvSpPr>
          <p:cNvPr id="4" name="Rectangle 3"/>
          <p:cNvSpPr/>
          <p:nvPr/>
        </p:nvSpPr>
        <p:spPr>
          <a:xfrm>
            <a:off x="2209800" y="1141320"/>
            <a:ext cx="6429420" cy="1846613"/>
          </a:xfrm>
          <a:prstGeom prst="rect">
            <a:avLst/>
          </a:prstGeom>
        </p:spPr>
        <p:txBody>
          <a:bodyPr wrap="square" lIns="91395" tIns="45697" rIns="91395" bIns="45697">
            <a:spAutoFit/>
          </a:bodyPr>
          <a:lstStyle/>
          <a:p>
            <a:pPr algn="r" rtl="1"/>
            <a:r>
              <a:rPr lang="ar-EG" sz="2400" b="1" u="sng" dirty="0" smtClean="0">
                <a:ln w="12700">
                  <a:solidFill>
                    <a:sysClr val="windowText" lastClr="000000"/>
                  </a:solidFill>
                  <a:prstDash val="solid"/>
                </a:ln>
                <a:solidFill>
                  <a:schemeClr val="bg2">
                    <a:tint val="85000"/>
                    <a:satMod val="155000"/>
                  </a:schemeClr>
                </a:solidFill>
                <a:effectLst>
                  <a:outerShdw blurRad="38100" dist="38100" dir="2700000" algn="tl">
                    <a:srgbClr val="000000">
                      <a:alpha val="43137"/>
                    </a:srgbClr>
                  </a:outerShdw>
                </a:effectLst>
                <a:latin typeface="Sakkal Majalla" pitchFamily="2" charset="-78"/>
                <a:cs typeface="Sakkal Majalla" pitchFamily="2" charset="-78"/>
              </a:rPr>
              <a:t>5- </a:t>
            </a:r>
            <a:r>
              <a:rPr lang="ar-SA" sz="2400" b="1" u="sng" dirty="0" smtClean="0">
                <a:ln w="12700">
                  <a:solidFill>
                    <a:sysClr val="windowText" lastClr="000000"/>
                  </a:solidFill>
                  <a:prstDash val="solid"/>
                </a:ln>
                <a:solidFill>
                  <a:schemeClr val="bg2">
                    <a:tint val="85000"/>
                    <a:satMod val="155000"/>
                  </a:schemeClr>
                </a:solidFill>
                <a:effectLst>
                  <a:outerShdw blurRad="38100" dist="38100" dir="2700000" algn="tl">
                    <a:srgbClr val="000000">
                      <a:alpha val="43137"/>
                    </a:srgbClr>
                  </a:outerShdw>
                </a:effectLst>
                <a:latin typeface="Sakkal Majalla" pitchFamily="2" charset="-78"/>
                <a:cs typeface="Sakkal Majalla" pitchFamily="2" charset="-78"/>
              </a:rPr>
              <a:t>سلالم الهروب </a:t>
            </a:r>
            <a:r>
              <a:rPr lang="ar-EG" sz="2400" b="1" u="sng" dirty="0" smtClean="0">
                <a:ln w="12700">
                  <a:solidFill>
                    <a:sysClr val="windowText" lastClr="000000"/>
                  </a:solidFill>
                  <a:prstDash val="solid"/>
                </a:ln>
                <a:solidFill>
                  <a:schemeClr val="bg2">
                    <a:tint val="85000"/>
                    <a:satMod val="155000"/>
                  </a:schemeClr>
                </a:solidFill>
                <a:effectLst>
                  <a:outerShdw blurRad="38100" dist="38100" dir="2700000" algn="tl">
                    <a:srgbClr val="000000">
                      <a:alpha val="43137"/>
                    </a:srgbClr>
                  </a:outerShdw>
                </a:effectLst>
                <a:latin typeface="Sakkal Majalla" pitchFamily="2" charset="-78"/>
                <a:cs typeface="Sakkal Majalla" pitchFamily="2" charset="-78"/>
              </a:rPr>
              <a:t>:</a:t>
            </a:r>
          </a:p>
          <a:p>
            <a:pPr algn="r" rtl="1"/>
            <a:r>
              <a:rPr lang="ar-SA" sz="1500" b="1" dirty="0" smtClean="0">
                <a:latin typeface="Sakkal Majalla" pitchFamily="2" charset="-78"/>
                <a:cs typeface="Sakkal Majalla" pitchFamily="2" charset="-78"/>
              </a:rPr>
              <a:t>سلالم الهروب ذات أهمية كبرى في المبني الإداري وخاصة التي يزيد ارتفاعها عن 40 طابقاً، والمبني الذي يحتوي علي 200 شخص يحتاج الي سلم للهروب عرضه 100سم، أما إذا كان المبني يحتوي علي أكثر من 200 شخص فيحتاج الي سلم عرضه 125 سم.</a:t>
            </a:r>
          </a:p>
          <a:p>
            <a:pPr algn="r" rtl="1"/>
            <a:r>
              <a:rPr lang="ar-SA" sz="1500" b="1" dirty="0" smtClean="0">
                <a:latin typeface="Sakkal Majalla" pitchFamily="2" charset="-78"/>
                <a:cs typeface="Sakkal Majalla" pitchFamily="2" charset="-78"/>
              </a:rPr>
              <a:t>ويجب أن تفتح جميع الأبواب نحو سلم الهروب، كما يجب أن ينشأ سلم الهروب من مواد لا تتأثر بالحريق. ويفضل أن يؤدي سلم الهروب من الطابق الأرضي مباشرة الي الطريق الخارجي، كما يجب أن يفتح باب السلم الي الطريق الخارجي.</a:t>
            </a:r>
            <a:endParaRPr lang="en-US" sz="1500" b="1" dirty="0" smtClean="0">
              <a:latin typeface="Sakkal Majalla" pitchFamily="2" charset="-78"/>
              <a:cs typeface="Sakkal Majalla" pitchFamily="2" charset="-78"/>
            </a:endParaRPr>
          </a:p>
        </p:txBody>
      </p:sp>
      <p:sp>
        <p:nvSpPr>
          <p:cNvPr id="5" name="Rectangle 3"/>
          <p:cNvSpPr>
            <a:spLocks noChangeArrowheads="1"/>
          </p:cNvSpPr>
          <p:nvPr/>
        </p:nvSpPr>
        <p:spPr bwMode="auto">
          <a:xfrm>
            <a:off x="4343400" y="2815489"/>
            <a:ext cx="4572000" cy="2077445"/>
          </a:xfrm>
          <a:prstGeom prst="rect">
            <a:avLst/>
          </a:prstGeom>
          <a:noFill/>
          <a:ln w="9525">
            <a:noFill/>
            <a:miter lim="800000"/>
            <a:headEnd/>
            <a:tailEnd/>
          </a:ln>
        </p:spPr>
        <p:txBody>
          <a:bodyPr lIns="91395" tIns="45697" rIns="91395" bIns="45697">
            <a:spAutoFit/>
          </a:bodyPr>
          <a:lstStyle/>
          <a:p>
            <a:pPr indent="-342735" algn="r" rtl="1"/>
            <a:r>
              <a:rPr lang="ar-EG"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رابعا: بطاريات الخدمة:</a:t>
            </a:r>
          </a:p>
          <a:p>
            <a:pPr indent="-342735" algn="r" rtl="1"/>
            <a:r>
              <a:rPr lang="ar-EG" sz="1500" b="1" dirty="0" smtClean="0">
                <a:latin typeface="Sakkal Majalla" pitchFamily="2" charset="-78"/>
                <a:cs typeface="Sakkal Majalla" pitchFamily="2" charset="-78"/>
              </a:rPr>
              <a:t>تحتوي </a:t>
            </a:r>
            <a:r>
              <a:rPr lang="ar-EG" sz="1500" b="1" dirty="0">
                <a:latin typeface="Sakkal Majalla" pitchFamily="2" charset="-78"/>
                <a:cs typeface="Sakkal Majalla" pitchFamily="2" charset="-78"/>
              </a:rPr>
              <a:t>بطاريات الخدمة في الابراج  على</a:t>
            </a:r>
            <a:r>
              <a:rPr lang="ar-EG" sz="1500" b="1" dirty="0" smtClean="0">
                <a:latin typeface="Sakkal Majalla" pitchFamily="2" charset="-78"/>
                <a:cs typeface="Sakkal Majalla" pitchFamily="2" charset="-78"/>
              </a:rPr>
              <a:t>:</a:t>
            </a:r>
            <a:endParaRPr lang="ar-EG" sz="1500" b="1" dirty="0">
              <a:latin typeface="Sakkal Majalla" pitchFamily="2" charset="-78"/>
              <a:cs typeface="Sakkal Majalla" pitchFamily="2" charset="-78"/>
            </a:endParaRPr>
          </a:p>
          <a:p>
            <a:pPr indent="-342735" algn="r" rtl="1">
              <a:buFontTx/>
              <a:buAutoNum type="arabicPeriod"/>
            </a:pPr>
            <a:r>
              <a:rPr lang="ar-EG" sz="1500" b="1" dirty="0" smtClean="0">
                <a:latin typeface="Sakkal Majalla" pitchFamily="2" charset="-78"/>
                <a:cs typeface="Sakkal Majalla" pitchFamily="2" charset="-78"/>
              </a:rPr>
              <a:t>المصاعد</a:t>
            </a:r>
            <a:endParaRPr lang="ar-EG" sz="1500" b="1" dirty="0">
              <a:latin typeface="Sakkal Majalla" pitchFamily="2" charset="-78"/>
              <a:cs typeface="Sakkal Majalla" pitchFamily="2" charset="-78"/>
            </a:endParaRPr>
          </a:p>
          <a:p>
            <a:pPr indent="-342735" algn="r" rtl="1">
              <a:buFontTx/>
              <a:buAutoNum type="arabicPeriod"/>
            </a:pPr>
            <a:r>
              <a:rPr lang="ar-EG" sz="1500" b="1" dirty="0">
                <a:latin typeface="Sakkal Majalla" pitchFamily="2" charset="-78"/>
                <a:cs typeface="Sakkal Majalla" pitchFamily="2" charset="-78"/>
              </a:rPr>
              <a:t>بهو المصاعد</a:t>
            </a:r>
          </a:p>
          <a:p>
            <a:pPr indent="-342735" algn="r" rtl="1"/>
            <a:r>
              <a:rPr lang="ar-EG" sz="1500" b="1" dirty="0">
                <a:latin typeface="Sakkal Majalla" pitchFamily="2" charset="-78"/>
                <a:cs typeface="Sakkal Majalla" pitchFamily="2" charset="-78"/>
              </a:rPr>
              <a:t>3. السلالم (سلم رئيسي و سلم هروب)</a:t>
            </a:r>
          </a:p>
          <a:p>
            <a:pPr indent="-342735" algn="r" rtl="1"/>
            <a:r>
              <a:rPr lang="ar-EG" sz="1500" b="1" dirty="0">
                <a:latin typeface="Sakkal Majalla" pitchFamily="2" charset="-78"/>
                <a:cs typeface="Sakkal Majalla" pitchFamily="2" charset="-78"/>
              </a:rPr>
              <a:t>4. أروقة مضادة للحريق </a:t>
            </a:r>
          </a:p>
          <a:p>
            <a:pPr indent="-342735" algn="r" rtl="1"/>
            <a:r>
              <a:rPr lang="ar-EG" sz="1500" b="1" dirty="0">
                <a:latin typeface="Sakkal Majalla" pitchFamily="2" charset="-78"/>
                <a:cs typeface="Sakkal Majalla" pitchFamily="2" charset="-78"/>
              </a:rPr>
              <a:t>5. الحمامات</a:t>
            </a:r>
          </a:p>
          <a:p>
            <a:pPr indent="-342735" algn="r" rtl="1"/>
            <a:r>
              <a:rPr lang="ar-EG" sz="1500" b="1" dirty="0">
                <a:latin typeface="Sakkal Majalla" pitchFamily="2" charset="-78"/>
                <a:cs typeface="Sakkal Majalla" pitchFamily="2" charset="-78"/>
              </a:rPr>
              <a:t>6. غرف خدمية</a:t>
            </a:r>
          </a:p>
        </p:txBody>
      </p:sp>
      <p:pic>
        <p:nvPicPr>
          <p:cNvPr id="6" name="Picture 3" descr="1-Reading%20Hall-L-7"/>
          <p:cNvPicPr>
            <a:picLocks noChangeAspect="1" noChangeArrowheads="1"/>
          </p:cNvPicPr>
          <p:nvPr/>
        </p:nvPicPr>
        <p:blipFill>
          <a:blip r:embed="rId3" cstate="print"/>
          <a:srcRect/>
          <a:stretch>
            <a:fillRect/>
          </a:stretch>
        </p:blipFill>
        <p:spPr bwMode="auto">
          <a:xfrm>
            <a:off x="2971800" y="3676306"/>
            <a:ext cx="3422494" cy="2495895"/>
          </a:xfrm>
          <a:prstGeom prst="rect">
            <a:avLst/>
          </a:prstGeom>
          <a:ln>
            <a:noFill/>
          </a:ln>
          <a:effectLst>
            <a:softEdge rad="112500"/>
          </a:effectLst>
        </p:spPr>
      </p:pic>
      <p:sp>
        <p:nvSpPr>
          <p:cNvPr id="7" name="Text Box 4"/>
          <p:cNvSpPr txBox="1">
            <a:spLocks noChangeArrowheads="1"/>
          </p:cNvSpPr>
          <p:nvPr/>
        </p:nvSpPr>
        <p:spPr bwMode="auto">
          <a:xfrm>
            <a:off x="4572001" y="6381794"/>
            <a:ext cx="4178300" cy="400007"/>
          </a:xfrm>
          <a:prstGeom prst="rect">
            <a:avLst/>
          </a:prstGeom>
          <a:noFill/>
          <a:ln w="9525">
            <a:noFill/>
            <a:miter lim="800000"/>
            <a:headEnd/>
            <a:tailEnd/>
          </a:ln>
        </p:spPr>
        <p:txBody>
          <a:bodyPr lIns="91339" tIns="45669" rIns="91339" bIns="45669">
            <a:spAutoFit/>
          </a:bodyPr>
          <a:lstStyle/>
          <a:p>
            <a:pPr algn="r" defTabSz="1278911" rtl="1"/>
            <a:r>
              <a:rPr lang="ar-EG" sz="2000" b="1" dirty="0">
                <a:ln w="12700">
                  <a:solidFill>
                    <a:schemeClr val="tx1"/>
                  </a:solidFill>
                  <a:prstDash val="solid"/>
                </a:ln>
                <a:solidFill>
                  <a:sysClr val="windowText" lastClr="000000"/>
                </a:solidFill>
                <a:effectLst>
                  <a:outerShdw blurRad="41275" dist="20320" dir="1800000" algn="tl" rotWithShape="0">
                    <a:srgbClr val="000000">
                      <a:alpha val="40000"/>
                    </a:srgbClr>
                  </a:outerShdw>
                </a:effectLst>
                <a:latin typeface="Sakkal Majalla" pitchFamily="2" charset="-78"/>
                <a:cs typeface="Sakkal Majalla" pitchFamily="2" charset="-78"/>
              </a:rPr>
              <a:t>طرق وضع بطاريات الخدمة في الوضع العام</a:t>
            </a:r>
          </a:p>
        </p:txBody>
      </p:sp>
      <p:pic>
        <p:nvPicPr>
          <p:cNvPr id="9" name="Picture 2" descr="c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511796" y="7024685"/>
            <a:ext cx="3375026" cy="4862515"/>
          </a:xfrm>
          <a:prstGeom prst="rect">
            <a:avLst/>
          </a:prstGeom>
          <a:noFill/>
          <a:ln w="9525">
            <a:noFill/>
            <a:miter lim="800000"/>
            <a:headEnd/>
            <a:tailEnd/>
          </a:ln>
        </p:spPr>
      </p:pic>
      <p:sp>
        <p:nvSpPr>
          <p:cNvPr id="10" name="Text Box 5"/>
          <p:cNvSpPr txBox="1">
            <a:spLocks noChangeArrowheads="1"/>
          </p:cNvSpPr>
          <p:nvPr/>
        </p:nvSpPr>
        <p:spPr bwMode="auto">
          <a:xfrm>
            <a:off x="128590" y="6302618"/>
            <a:ext cx="4138610" cy="707783"/>
          </a:xfrm>
          <a:prstGeom prst="rect">
            <a:avLst/>
          </a:prstGeom>
          <a:noFill/>
          <a:ln w="9525">
            <a:noFill/>
            <a:miter lim="800000"/>
            <a:headEnd/>
            <a:tailEnd/>
          </a:ln>
        </p:spPr>
        <p:txBody>
          <a:bodyPr wrap="square" lIns="91339" tIns="45669" rIns="91339" bIns="45669">
            <a:spAutoFit/>
          </a:bodyPr>
          <a:lstStyle/>
          <a:p>
            <a:pPr algn="ctr" defTabSz="1278911" rtl="1"/>
            <a:r>
              <a:rPr lang="ar-EG" sz="2000" b="1" dirty="0">
                <a:ln w="12700">
                  <a:solidFill>
                    <a:schemeClr val="tx1"/>
                  </a:solidFill>
                  <a:prstDash val="solid"/>
                </a:ln>
                <a:solidFill>
                  <a:sysClr val="windowText" lastClr="000000"/>
                </a:solidFill>
                <a:effectLst>
                  <a:outerShdw blurRad="41275" dist="20320" dir="1800000" algn="tl" rotWithShape="0">
                    <a:srgbClr val="000000">
                      <a:alpha val="40000"/>
                    </a:srgbClr>
                  </a:outerShdw>
                </a:effectLst>
                <a:latin typeface="Sakkal Majalla" pitchFamily="2" charset="-78"/>
                <a:cs typeface="Sakkal Majalla" pitchFamily="2" charset="-78"/>
              </a:rPr>
              <a:t>طرق وضع بطاريات الخدمة في حالة تعدد بطاريات الخدمة</a:t>
            </a:r>
          </a:p>
        </p:txBody>
      </p:sp>
      <p:pic>
        <p:nvPicPr>
          <p:cNvPr id="11" name="Picture 3" descr="h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57169" y="7008813"/>
            <a:ext cx="3097213" cy="4802187"/>
          </a:xfrm>
          <a:prstGeom prst="rect">
            <a:avLst/>
          </a:prstGeom>
          <a:noFill/>
          <a:ln w="9525">
            <a:noFill/>
            <a:miter lim="800000"/>
            <a:headEnd/>
            <a:tailEnd/>
          </a:ln>
        </p:spPr>
      </p:pic>
      <p:pic>
        <p:nvPicPr>
          <p:cNvPr id="2050" name="Picture 2" descr="C:\Documents and Settings\Marwa\Desktop\art145-1.jpg"/>
          <p:cNvPicPr>
            <a:picLocks noChangeAspect="1" noChangeArrowheads="1"/>
          </p:cNvPicPr>
          <p:nvPr/>
        </p:nvPicPr>
        <p:blipFill>
          <a:blip r:embed="rId6" cstate="print"/>
          <a:srcRect/>
          <a:stretch>
            <a:fillRect/>
          </a:stretch>
        </p:blipFill>
        <p:spPr bwMode="auto">
          <a:xfrm>
            <a:off x="34176" y="785842"/>
            <a:ext cx="2328025" cy="2947959"/>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381000" y="3886200"/>
            <a:ext cx="1524000" cy="461618"/>
          </a:xfrm>
          <a:prstGeom prst="rect">
            <a:avLst/>
          </a:prstGeom>
        </p:spPr>
        <p:style>
          <a:lnRef idx="2">
            <a:schemeClr val="dk1"/>
          </a:lnRef>
          <a:fillRef idx="1">
            <a:schemeClr val="lt1"/>
          </a:fillRef>
          <a:effectRef idx="0">
            <a:schemeClr val="dk1"/>
          </a:effectRef>
          <a:fontRef idx="minor">
            <a:schemeClr val="dk1"/>
          </a:fontRef>
        </p:style>
        <p:txBody>
          <a:bodyPr wrap="square" lIns="91395" tIns="45697" rIns="91395" bIns="45697" rtlCol="1">
            <a:spAutoFit/>
          </a:bodyPr>
          <a:lstStyle/>
          <a:p>
            <a:pPr algn="r" rtl="1"/>
            <a:r>
              <a:rPr lang="ar-EG" sz="2400" b="1" dirty="0" smtClean="0">
                <a:ln w="10541" cmpd="sng">
                  <a:solidFill>
                    <a:schemeClr val="tx1"/>
                  </a:solidFill>
                  <a:prstDash val="solid"/>
                </a:ln>
                <a:solidFill>
                  <a:sysClr val="windowText" lastClr="000000"/>
                </a:solidFill>
                <a:latin typeface="Sakkal Majalla" pitchFamily="2" charset="-78"/>
                <a:cs typeface="Sakkal Majalla" pitchFamily="2" charset="-78"/>
              </a:rPr>
              <a:t>سلالم الهروب</a:t>
            </a:r>
          </a:p>
        </p:txBody>
      </p:sp>
      <p:cxnSp>
        <p:nvCxnSpPr>
          <p:cNvPr id="15" name="Straight Connector 14"/>
          <p:cNvCxnSpPr/>
          <p:nvPr/>
        </p:nvCxnSpPr>
        <p:spPr>
          <a:xfrm>
            <a:off x="152400" y="6934200"/>
            <a:ext cx="8686800" cy="0"/>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Connector 17"/>
          <p:cNvCxnSpPr/>
          <p:nvPr/>
        </p:nvCxnSpPr>
        <p:spPr>
          <a:xfrm rot="5400000">
            <a:off x="1638300" y="9258300"/>
            <a:ext cx="6019800" cy="0"/>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p:nvPr/>
        </p:nvCxnSpPr>
        <p:spPr>
          <a:xfrm rot="5400000">
            <a:off x="-2857500" y="9258300"/>
            <a:ext cx="6019800" cy="0"/>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p:cNvCxnSpPr/>
          <p:nvPr/>
        </p:nvCxnSpPr>
        <p:spPr>
          <a:xfrm>
            <a:off x="3429000" y="6248400"/>
            <a:ext cx="2590800" cy="0"/>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rot="5400000">
            <a:off x="5867400" y="9296400"/>
            <a:ext cx="5943600" cy="0"/>
          </a:xfrm>
          <a:prstGeom prst="line">
            <a:avLst/>
          </a:prstGeom>
        </p:spPr>
        <p:style>
          <a:lnRef idx="3">
            <a:schemeClr val="dk1"/>
          </a:lnRef>
          <a:fillRef idx="0">
            <a:schemeClr val="dk1"/>
          </a:fillRef>
          <a:effectRef idx="2">
            <a:schemeClr val="dk1"/>
          </a:effectRef>
          <a:fontRef idx="minor">
            <a:schemeClr val="tx1"/>
          </a:fontRef>
        </p:style>
      </p:cxnSp>
      <p:cxnSp>
        <p:nvCxnSpPr>
          <p:cNvPr id="29" name="Straight Connector 28"/>
          <p:cNvCxnSpPr/>
          <p:nvPr/>
        </p:nvCxnSpPr>
        <p:spPr>
          <a:xfrm>
            <a:off x="152400" y="6248400"/>
            <a:ext cx="1143000" cy="0"/>
          </a:xfrm>
          <a:prstGeom prst="line">
            <a:avLst/>
          </a:prstGeom>
        </p:spPr>
        <p:style>
          <a:lnRef idx="3">
            <a:schemeClr val="dk1"/>
          </a:lnRef>
          <a:fillRef idx="0">
            <a:schemeClr val="dk1"/>
          </a:fillRef>
          <a:effectRef idx="2">
            <a:schemeClr val="dk1"/>
          </a:effectRef>
          <a:fontRef idx="minor">
            <a:schemeClr val="tx1"/>
          </a:fontRef>
        </p:style>
      </p:cxnSp>
      <p:cxnSp>
        <p:nvCxnSpPr>
          <p:cNvPr id="30" name="Straight Connector 29"/>
          <p:cNvCxnSpPr/>
          <p:nvPr/>
        </p:nvCxnSpPr>
        <p:spPr>
          <a:xfrm>
            <a:off x="7696200" y="6324600"/>
            <a:ext cx="1143000" cy="0"/>
          </a:xfrm>
          <a:prstGeom prst="line">
            <a:avLst/>
          </a:prstGeom>
        </p:spPr>
        <p:style>
          <a:lnRef idx="3">
            <a:schemeClr val="dk1"/>
          </a:lnRef>
          <a:fillRef idx="0">
            <a:schemeClr val="dk1"/>
          </a:fillRef>
          <a:effectRef idx="2">
            <a:schemeClr val="dk1"/>
          </a:effectRef>
          <a:fontRef idx="minor">
            <a:schemeClr val="tx1"/>
          </a:fontRef>
        </p:style>
      </p:cxnSp>
      <p:cxnSp>
        <p:nvCxnSpPr>
          <p:cNvPr id="33" name="Straight Connector 32"/>
          <p:cNvCxnSpPr/>
          <p:nvPr/>
        </p:nvCxnSpPr>
        <p:spPr>
          <a:xfrm>
            <a:off x="152400" y="12268200"/>
            <a:ext cx="8686800"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2000"/>
                                        <p:tgtEl>
                                          <p:spTgt spid="7"/>
                                        </p:tgtEl>
                                      </p:cBhvr>
                                    </p:animEffect>
                                  </p:childTnLst>
                                </p:cTn>
                              </p:par>
                              <p:par>
                                <p:cTn id="14" presetID="8"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in)">
                                      <p:cBhvr>
                                        <p:cTn id="16" dur="20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2000"/>
                                        <p:tgtEl>
                                          <p:spTgt spid="10"/>
                                        </p:tgtEl>
                                      </p:cBhvr>
                                    </p:animEffect>
                                  </p:childTnLst>
                                </p:cTn>
                              </p:par>
                              <p:par>
                                <p:cTn id="20" presetID="8"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1" y="0"/>
            <a:ext cx="9693263" cy="12801600"/>
          </a:xfrm>
          <a:prstGeom prst="rect">
            <a:avLst/>
          </a:prstGeom>
          <a:noFill/>
        </p:spPr>
      </p:pic>
      <p:sp>
        <p:nvSpPr>
          <p:cNvPr id="1025" name="Rectangle 1"/>
          <p:cNvSpPr>
            <a:spLocks noChangeArrowheads="1"/>
          </p:cNvSpPr>
          <p:nvPr/>
        </p:nvSpPr>
        <p:spPr bwMode="auto">
          <a:xfrm>
            <a:off x="2800337" y="990601"/>
            <a:ext cx="4071966" cy="400097"/>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ctr" defTabSz="914290" rtl="1" fontAlgn="base">
              <a:spcBef>
                <a:spcPct val="0"/>
              </a:spcBef>
              <a:spcAft>
                <a:spcPct val="0"/>
              </a:spcAft>
            </a:pPr>
            <a:r>
              <a:rPr lang="ar-SA"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مبنى مكاتب شركة شيرى لتأجير السيارات بالرياض</a:t>
            </a:r>
          </a:p>
        </p:txBody>
      </p:sp>
      <p:sp>
        <p:nvSpPr>
          <p:cNvPr id="5" name="TextBox 4"/>
          <p:cNvSpPr txBox="1"/>
          <p:nvPr/>
        </p:nvSpPr>
        <p:spPr>
          <a:xfrm>
            <a:off x="3505201" y="457200"/>
            <a:ext cx="1781180" cy="523208"/>
          </a:xfrm>
          <a:prstGeom prst="rect">
            <a:avLst/>
          </a:prstGeom>
        </p:spPr>
        <p:style>
          <a:lnRef idx="2">
            <a:schemeClr val="dk1"/>
          </a:lnRef>
          <a:fillRef idx="1">
            <a:schemeClr val="lt1"/>
          </a:fillRef>
          <a:effectRef idx="0">
            <a:schemeClr val="dk1"/>
          </a:effectRef>
          <a:fontRef idx="minor">
            <a:schemeClr val="dk1"/>
          </a:fontRef>
        </p:style>
        <p:txBody>
          <a:bodyPr wrap="square" lIns="91428" tIns="45714" rIns="91428" bIns="45714" rtlCol="1">
            <a:spAutoFit/>
          </a:bodyPr>
          <a:lstStyle/>
          <a:p>
            <a:pPr algn="r" rtl="1"/>
            <a:r>
              <a:rPr lang="ar-EG" sz="28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مثال توضيحى</a:t>
            </a:r>
          </a:p>
        </p:txBody>
      </p:sp>
      <p:pic>
        <p:nvPicPr>
          <p:cNvPr id="6" name="Picture 5" descr="C:\Documents and Settings\Marwa\Desktop\1.bmp"/>
          <p:cNvPicPr/>
          <p:nvPr/>
        </p:nvPicPr>
        <p:blipFill>
          <a:blip r:embed="rId3" cstate="print"/>
          <a:srcRect/>
          <a:stretch>
            <a:fillRect/>
          </a:stretch>
        </p:blipFill>
        <p:spPr bwMode="auto">
          <a:xfrm>
            <a:off x="609600" y="533400"/>
            <a:ext cx="1981200" cy="2590800"/>
          </a:xfrm>
          <a:prstGeom prst="rect">
            <a:avLst/>
          </a:prstGeom>
          <a:ln>
            <a:noFill/>
          </a:ln>
          <a:effectLst>
            <a:softEdge rad="112500"/>
          </a:effectLst>
        </p:spPr>
      </p:pic>
      <p:sp>
        <p:nvSpPr>
          <p:cNvPr id="1026" name="Rectangle 2"/>
          <p:cNvSpPr>
            <a:spLocks noChangeArrowheads="1"/>
          </p:cNvSpPr>
          <p:nvPr/>
        </p:nvSpPr>
        <p:spPr bwMode="auto">
          <a:xfrm>
            <a:off x="838200" y="3124201"/>
            <a:ext cx="1447800" cy="323153"/>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28" tIns="45714" rIns="91428" bIns="45714" numCol="1" anchor="ctr" anchorCtr="0" compatLnSpc="1">
            <a:prstTxWarp prst="textNoShape">
              <a:avLst/>
            </a:prstTxWarp>
            <a:spAutoFit/>
          </a:bodyPr>
          <a:lstStyle/>
          <a:p>
            <a:pPr algn="ctr" defTabSz="914290" rtl="1" fontAlgn="base">
              <a:spcBef>
                <a:spcPct val="0"/>
              </a:spcBef>
              <a:spcAft>
                <a:spcPct val="0"/>
              </a:spcAft>
            </a:pPr>
            <a:r>
              <a:rPr lang="ar-SA" sz="1500" b="1" dirty="0" smtClean="0">
                <a:latin typeface="Sakkal Majalla" pitchFamily="2" charset="-78"/>
                <a:ea typeface="Calibri" pitchFamily="34" charset="0"/>
                <a:cs typeface="Sakkal Majalla" pitchFamily="2" charset="-78"/>
              </a:rPr>
              <a:t>الواجهة الامامية </a:t>
            </a:r>
            <a:endParaRPr lang="ar-SA" sz="1800" dirty="0" smtClean="0">
              <a:latin typeface="Sakkal Majalla" pitchFamily="2" charset="-78"/>
              <a:cs typeface="Sakkal Majalla" pitchFamily="2" charset="-78"/>
            </a:endParaRPr>
          </a:p>
        </p:txBody>
      </p:sp>
      <p:sp>
        <p:nvSpPr>
          <p:cNvPr id="1027" name="Rectangle 3"/>
          <p:cNvSpPr>
            <a:spLocks noChangeArrowheads="1"/>
          </p:cNvSpPr>
          <p:nvPr/>
        </p:nvSpPr>
        <p:spPr bwMode="auto">
          <a:xfrm>
            <a:off x="3829017" y="1279269"/>
            <a:ext cx="4857784" cy="1892814"/>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r" defTabSz="914290" rtl="1" fontAlgn="base">
              <a:spcBef>
                <a:spcPct val="0"/>
              </a:spcBef>
              <a:spcAft>
                <a:spcPct val="0"/>
              </a:spcAft>
            </a:pP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المصمم</a:t>
            </a:r>
            <a:r>
              <a:rPr lang="ar-SA" sz="18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:مكتب النعيم للاستشارات العمرانية .</a:t>
            </a:r>
            <a:endParaRPr lang="en-US" sz="1500" dirty="0" smtClean="0">
              <a:latin typeface="Sakkal Majalla" pitchFamily="2" charset="-78"/>
              <a:cs typeface="Sakkal Majalla" pitchFamily="2" charset="-78"/>
            </a:endParaRPr>
          </a:p>
          <a:p>
            <a:pPr algn="r" defTabSz="914290" rtl="1" eaLnBrk="0" fontAlgn="base" hangingPunct="0">
              <a:spcBef>
                <a:spcPct val="0"/>
              </a:spcBef>
              <a:spcAft>
                <a:spcPct val="0"/>
              </a:spcAft>
            </a:pP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المقاول الرئيسى </a:t>
            </a:r>
            <a:r>
              <a:rPr lang="ar-SA" sz="1500" b="1" dirty="0" smtClean="0">
                <a:latin typeface="Sakkal Majalla" pitchFamily="2" charset="-78"/>
                <a:ea typeface="Calibri" pitchFamily="34" charset="0"/>
                <a:cs typeface="Sakkal Majalla" pitchFamily="2" charset="-78"/>
              </a:rPr>
              <a:t>: شركة هاشم للمقاولات .</a:t>
            </a:r>
            <a:endParaRPr lang="en-US" sz="1500" dirty="0" smtClean="0">
              <a:latin typeface="Sakkal Majalla" pitchFamily="2" charset="-78"/>
              <a:cs typeface="Sakkal Majalla" pitchFamily="2" charset="-78"/>
            </a:endParaRPr>
          </a:p>
          <a:p>
            <a:pPr algn="r" defTabSz="914290" rtl="1" eaLnBrk="0" fontAlgn="base" hangingPunct="0">
              <a:spcBef>
                <a:spcPct val="0"/>
              </a:spcBef>
              <a:spcAft>
                <a:spcPct val="0"/>
              </a:spcAft>
            </a:pP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مساحة البناء </a:t>
            </a:r>
            <a:r>
              <a:rPr lang="ar-SA" sz="18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r>
              <a:rPr lang="ar-SA" sz="1500" b="1" dirty="0" smtClean="0">
                <a:latin typeface="Sakkal Majalla" pitchFamily="2" charset="-78"/>
                <a:ea typeface="Calibri" pitchFamily="34" charset="0"/>
                <a:cs typeface="Sakkal Majalla" pitchFamily="2" charset="-78"/>
              </a:rPr>
              <a:t>2700 متر مربع </a:t>
            </a:r>
            <a:endParaRPr lang="en-US" sz="1500" dirty="0" smtClean="0">
              <a:latin typeface="Sakkal Majalla" pitchFamily="2" charset="-78"/>
              <a:cs typeface="Sakkal Majalla" pitchFamily="2" charset="-78"/>
            </a:endParaRPr>
          </a:p>
          <a:p>
            <a:pPr algn="r" defTabSz="914290" rtl="1" eaLnBrk="0" fontAlgn="base" hangingPunct="0">
              <a:spcBef>
                <a:spcPct val="0"/>
              </a:spcBef>
              <a:spcAft>
                <a:spcPct val="0"/>
              </a:spcAft>
            </a:pPr>
            <a:r>
              <a:rPr lang="ar-SA" sz="1800" b="1" u="sng"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مكونات المبنى </a:t>
            </a:r>
            <a:r>
              <a:rPr lang="ar-SA" sz="1500" b="1" dirty="0" smtClean="0">
                <a:latin typeface="Sakkal Majalla" pitchFamily="2" charset="-78"/>
                <a:ea typeface="Calibri" pitchFamily="34" charset="0"/>
                <a:cs typeface="Sakkal Majalla" pitchFamily="2" charset="-78"/>
              </a:rPr>
              <a:t>:</a:t>
            </a:r>
            <a:endParaRPr lang="en-US" sz="1500" dirty="0" smtClean="0">
              <a:latin typeface="Sakkal Majalla" pitchFamily="2" charset="-78"/>
              <a:cs typeface="Sakkal Majalla" pitchFamily="2" charset="-78"/>
            </a:endParaRPr>
          </a:p>
          <a:p>
            <a:pPr algn="r" defTabSz="914290" rtl="1" eaLnBrk="0" fontAlgn="base" hangingPunct="0">
              <a:spcBef>
                <a:spcPct val="0"/>
              </a:spcBef>
              <a:spcAft>
                <a:spcPct val="0"/>
              </a:spcAft>
            </a:pPr>
            <a:r>
              <a:rPr lang="ar-SA" sz="1500" b="1" dirty="0" smtClean="0">
                <a:latin typeface="Sakkal Majalla" pitchFamily="2" charset="-78"/>
                <a:ea typeface="Calibri" pitchFamily="34" charset="0"/>
                <a:cs typeface="Sakkal Majalla" pitchFamily="2" charset="-78"/>
              </a:rPr>
              <a:t>يحتوى المبنى على أماكن لاستقبال العملاء ومكاتب ادارية لموظفى الشركة ومكان انتظار واستراحة للسائقين ، يتكون مبنى شركة شيرى من دور أرضى ودور ميزانين وثلاثة أدوار علوية وملحق علوى .</a:t>
            </a:r>
            <a:endParaRPr lang="ar-SA" sz="1500" dirty="0" smtClean="0">
              <a:latin typeface="Sakkal Majalla" pitchFamily="2" charset="-78"/>
              <a:cs typeface="Sakkal Majalla" pitchFamily="2" charset="-78"/>
            </a:endParaRPr>
          </a:p>
        </p:txBody>
      </p:sp>
      <p:sp>
        <p:nvSpPr>
          <p:cNvPr id="1028" name="Rectangle 4"/>
          <p:cNvSpPr>
            <a:spLocks noChangeArrowheads="1"/>
          </p:cNvSpPr>
          <p:nvPr/>
        </p:nvSpPr>
        <p:spPr bwMode="auto">
          <a:xfrm>
            <a:off x="6400801" y="3119750"/>
            <a:ext cx="2342285" cy="461653"/>
          </a:xfrm>
          <a:prstGeom prst="rect">
            <a:avLst/>
          </a:prstGeom>
          <a:noFill/>
          <a:ln w="9525">
            <a:noFill/>
            <a:miter lim="800000"/>
            <a:headEnd/>
            <a:tailEnd/>
          </a:ln>
          <a:effectLst/>
        </p:spPr>
        <p:txBody>
          <a:bodyPr vert="horz" wrap="none" lIns="91428" tIns="45714" rIns="91428" bIns="45714" numCol="1" anchor="ctr" anchorCtr="0" compatLnSpc="1">
            <a:prstTxWarp prst="textNoShape">
              <a:avLst/>
            </a:prstTxWarp>
            <a:spAutoFit/>
          </a:bodyPr>
          <a:lstStyle/>
          <a:p>
            <a:pPr algn="ctr" defTabSz="914290" rtl="1" fontAlgn="base">
              <a:spcBef>
                <a:spcPct val="0"/>
              </a:spcBef>
              <a:spcAft>
                <a:spcPct val="0"/>
              </a:spcAft>
            </a:pP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المساقط الافقية للمبنى </a:t>
            </a:r>
          </a:p>
        </p:txBody>
      </p:sp>
      <p:pic>
        <p:nvPicPr>
          <p:cNvPr id="11" name="Picture 10" descr="ارضى.bmp"/>
          <p:cNvPicPr/>
          <p:nvPr/>
        </p:nvPicPr>
        <p:blipFill>
          <a:blip r:embed="rId4" cstate="print"/>
          <a:stretch>
            <a:fillRect/>
          </a:stretch>
        </p:blipFill>
        <p:spPr>
          <a:xfrm>
            <a:off x="5157791" y="3581401"/>
            <a:ext cx="3653640" cy="1828799"/>
          </a:xfrm>
          <a:prstGeom prst="rect">
            <a:avLst/>
          </a:prstGeom>
          <a:ln>
            <a:noFill/>
          </a:ln>
          <a:effectLst>
            <a:softEdge rad="112500"/>
          </a:effectLst>
        </p:spPr>
      </p:pic>
      <p:pic>
        <p:nvPicPr>
          <p:cNvPr id="12" name="Picture 11" descr="اول.bmp"/>
          <p:cNvPicPr/>
          <p:nvPr/>
        </p:nvPicPr>
        <p:blipFill>
          <a:blip r:embed="rId5" cstate="print"/>
          <a:stretch>
            <a:fillRect/>
          </a:stretch>
        </p:blipFill>
        <p:spPr>
          <a:xfrm>
            <a:off x="817232" y="3505201"/>
            <a:ext cx="3429188" cy="1857387"/>
          </a:xfrm>
          <a:prstGeom prst="rect">
            <a:avLst/>
          </a:prstGeom>
          <a:ln>
            <a:noFill/>
          </a:ln>
          <a:effectLst>
            <a:softEdge rad="112500"/>
          </a:effectLst>
        </p:spPr>
      </p:pic>
      <p:sp>
        <p:nvSpPr>
          <p:cNvPr id="1029" name="Rectangle 5"/>
          <p:cNvSpPr>
            <a:spLocks noChangeArrowheads="1"/>
          </p:cNvSpPr>
          <p:nvPr/>
        </p:nvSpPr>
        <p:spPr bwMode="auto">
          <a:xfrm>
            <a:off x="5800732" y="5486401"/>
            <a:ext cx="2357454" cy="323153"/>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ctr" defTabSz="914290" rtl="1" fontAlgn="base">
              <a:spcBef>
                <a:spcPct val="0"/>
              </a:spcBef>
              <a:spcAft>
                <a:spcPct val="0"/>
              </a:spcAft>
            </a:pPr>
            <a:r>
              <a:rPr lang="ar-SA" sz="15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المسقط الافقى للدور الارضى</a:t>
            </a:r>
            <a:endParaRPr lang="ar-SA" sz="1800" dirty="0" smtClean="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1030" name="Rectangle 6"/>
          <p:cNvSpPr>
            <a:spLocks noChangeArrowheads="1"/>
          </p:cNvSpPr>
          <p:nvPr/>
        </p:nvSpPr>
        <p:spPr bwMode="auto">
          <a:xfrm>
            <a:off x="1374483" y="5410201"/>
            <a:ext cx="2157394" cy="323153"/>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ctr" defTabSz="914290" rtl="1" fontAlgn="base">
              <a:spcBef>
                <a:spcPct val="0"/>
              </a:spcBef>
              <a:spcAft>
                <a:spcPct val="0"/>
              </a:spcAft>
            </a:pPr>
            <a:r>
              <a:rPr lang="ar-SA" sz="15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المسقط الأفقى للدور الميزانين </a:t>
            </a:r>
            <a:endParaRPr lang="ar-SA" sz="1800" dirty="0" smtClean="0">
              <a:effectLst>
                <a:outerShdw blurRad="38100" dist="38100" dir="2700000" algn="tl">
                  <a:srgbClr val="000000">
                    <a:alpha val="43137"/>
                  </a:srgbClr>
                </a:outerShdw>
              </a:effectLst>
              <a:latin typeface="Sakkal Majalla" pitchFamily="2" charset="-78"/>
              <a:cs typeface="Sakkal Majalla" pitchFamily="2" charset="-78"/>
            </a:endParaRPr>
          </a:p>
        </p:txBody>
      </p:sp>
      <p:pic>
        <p:nvPicPr>
          <p:cNvPr id="15" name="Picture 14" descr="ميزانين.bmp"/>
          <p:cNvPicPr/>
          <p:nvPr/>
        </p:nvPicPr>
        <p:blipFill>
          <a:blip r:embed="rId6" cstate="print"/>
          <a:stretch>
            <a:fillRect/>
          </a:stretch>
        </p:blipFill>
        <p:spPr>
          <a:xfrm>
            <a:off x="5372106" y="5943600"/>
            <a:ext cx="3279151" cy="2179871"/>
          </a:xfrm>
          <a:prstGeom prst="rect">
            <a:avLst/>
          </a:prstGeom>
          <a:ln>
            <a:noFill/>
          </a:ln>
          <a:effectLst>
            <a:softEdge rad="112500"/>
          </a:effectLst>
        </p:spPr>
      </p:pic>
      <p:sp>
        <p:nvSpPr>
          <p:cNvPr id="16" name="Rectangle 15"/>
          <p:cNvSpPr/>
          <p:nvPr/>
        </p:nvSpPr>
        <p:spPr>
          <a:xfrm>
            <a:off x="6377558" y="8153401"/>
            <a:ext cx="1681846" cy="323153"/>
          </a:xfrm>
          <a:prstGeom prst="rect">
            <a:avLst/>
          </a:prstGeom>
        </p:spPr>
        <p:txBody>
          <a:bodyPr wrap="none" lIns="91428" tIns="45714" rIns="91428" bIns="45714">
            <a:spAutoFit/>
          </a:bodyPr>
          <a:lstStyle/>
          <a:p>
            <a:pPr algn="r" rtl="1"/>
            <a:r>
              <a:rPr lang="ar-SA" sz="15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المسقط الافقى للدور الاول</a:t>
            </a:r>
            <a:endParaRPr lang="ar-EG" sz="15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endParaRPr>
          </a:p>
        </p:txBody>
      </p:sp>
      <p:pic>
        <p:nvPicPr>
          <p:cNvPr id="17" name="Picture 16" descr="التانى صح.bmp"/>
          <p:cNvPicPr/>
          <p:nvPr/>
        </p:nvPicPr>
        <p:blipFill>
          <a:blip r:embed="rId7" cstate="print"/>
          <a:stretch>
            <a:fillRect/>
          </a:stretch>
        </p:blipFill>
        <p:spPr>
          <a:xfrm>
            <a:off x="800072" y="5867402"/>
            <a:ext cx="3589060" cy="2057399"/>
          </a:xfrm>
          <a:prstGeom prst="rect">
            <a:avLst/>
          </a:prstGeom>
          <a:ln>
            <a:noFill/>
          </a:ln>
          <a:effectLst>
            <a:softEdge rad="112500"/>
          </a:effectLst>
        </p:spPr>
      </p:pic>
      <p:sp>
        <p:nvSpPr>
          <p:cNvPr id="1031" name="Rectangle 7"/>
          <p:cNvSpPr>
            <a:spLocks noChangeArrowheads="1"/>
          </p:cNvSpPr>
          <p:nvPr/>
        </p:nvSpPr>
        <p:spPr bwMode="auto">
          <a:xfrm>
            <a:off x="1231606" y="8001001"/>
            <a:ext cx="2300270" cy="323153"/>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ctr" defTabSz="914290" rtl="1" fontAlgn="base">
              <a:spcBef>
                <a:spcPct val="0"/>
              </a:spcBef>
              <a:spcAft>
                <a:spcPct val="0"/>
              </a:spcAft>
            </a:pPr>
            <a:r>
              <a:rPr lang="ar-SA" sz="15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المسقط الافقى للدور التانى</a:t>
            </a:r>
            <a:endParaRPr lang="ar-SA" sz="1800" dirty="0" smtClean="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1032" name="Rectangle 8"/>
          <p:cNvSpPr>
            <a:spLocks noChangeArrowheads="1"/>
          </p:cNvSpPr>
          <p:nvPr/>
        </p:nvSpPr>
        <p:spPr bwMode="auto">
          <a:xfrm flipH="1">
            <a:off x="-228600" y="8228857"/>
            <a:ext cx="9220200" cy="1492704"/>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r" defTabSz="914290" rtl="1" fontAlgn="base">
              <a:spcBef>
                <a:spcPct val="0"/>
              </a:spcBef>
              <a:spcAft>
                <a:spcPct val="0"/>
              </a:spcAft>
            </a:pPr>
            <a:r>
              <a:rPr lang="ar-SA"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وصف المبنى :</a:t>
            </a:r>
            <a:endParaRPr lang="en-US"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r" defTabSz="914290" rtl="1" eaLnBrk="0" fontAlgn="base" hangingPunct="0">
              <a:spcBef>
                <a:spcPct val="0"/>
              </a:spcBef>
              <a:spcAft>
                <a:spcPct val="0"/>
              </a:spcAft>
            </a:pPr>
            <a:r>
              <a:rPr lang="ar-SA" sz="1500" b="1" dirty="0" smtClean="0">
                <a:latin typeface="Sakkal Majalla" pitchFamily="2" charset="-78"/>
                <a:ea typeface="Calibri" pitchFamily="34" charset="0"/>
                <a:cs typeface="Sakkal Majalla" pitchFamily="2" charset="-78"/>
              </a:rPr>
              <a:t>المبنى عبارة عن مكعب شفاف من الخطوط الخرسانية يحتضن بوسطة اسطوانة زجاجية تنتهى بهرم زجاجى أيضاُ ، يستند هذا التكوين إلى كتلة رخامية رأسية تشكل خلفية للمجسم الأمامى وتفصله عن الكتلة الخلفية التى تتناين مع الكتلة اللأمامية ، فالكتلة الأمامية تقدم للمشاهد تداخلاً فراغياً بين الشبكة الخارجية والكتلة الأسطوانية بينما الكتلة الخلفية كتلة صلبة ليس بها إلا فتحات قليلة </a:t>
            </a:r>
            <a:r>
              <a:rPr lang="ar-SA" sz="1400" b="1" dirty="0" smtClean="0">
                <a:latin typeface="Sakkal Majalla" pitchFamily="2" charset="-78"/>
                <a:ea typeface="Calibri" pitchFamily="34" charset="0"/>
                <a:cs typeface="Sakkal Majalla" pitchFamily="2" charset="-78"/>
              </a:rPr>
              <a:t>.</a:t>
            </a:r>
            <a:endParaRPr lang="en-US" sz="800" dirty="0" smtClean="0">
              <a:latin typeface="Sakkal Majalla" pitchFamily="2" charset="-78"/>
              <a:cs typeface="Sakkal Majalla" pitchFamily="2" charset="-78"/>
            </a:endParaRPr>
          </a:p>
          <a:p>
            <a:pPr algn="r" defTabSz="914290" rtl="1" eaLnBrk="0" fontAlgn="base" hangingPunct="0">
              <a:spcBef>
                <a:spcPct val="0"/>
              </a:spcBef>
              <a:spcAft>
                <a:spcPct val="0"/>
              </a:spcAft>
            </a:pPr>
            <a:endParaRPr lang="en-US" sz="1800" dirty="0" smtClean="0">
              <a:latin typeface="Sakkal Majalla" pitchFamily="2" charset="-78"/>
              <a:cs typeface="Sakkal Majalla" pitchFamily="2" charset="-78"/>
            </a:endParaRPr>
          </a:p>
        </p:txBody>
      </p:sp>
      <p:sp>
        <p:nvSpPr>
          <p:cNvPr id="1033" name="Rectangle 9"/>
          <p:cNvSpPr>
            <a:spLocks noChangeArrowheads="1"/>
          </p:cNvSpPr>
          <p:nvPr/>
        </p:nvSpPr>
        <p:spPr bwMode="auto">
          <a:xfrm>
            <a:off x="2819400" y="9239829"/>
            <a:ext cx="6143668" cy="1154150"/>
          </a:xfrm>
          <a:prstGeom prst="rect">
            <a:avLst/>
          </a:prstGeom>
          <a:noFill/>
          <a:ln w="9525">
            <a:noFill/>
            <a:miter lim="800000"/>
            <a:headEnd/>
            <a:tailEnd/>
          </a:ln>
          <a:effectLst/>
        </p:spPr>
        <p:txBody>
          <a:bodyPr vert="horz" wrap="square" lIns="91428" tIns="45714" rIns="91428" bIns="45714" numCol="1" anchor="ctr" anchorCtr="0" compatLnSpc="1">
            <a:prstTxWarp prst="textNoShape">
              <a:avLst/>
            </a:prstTxWarp>
            <a:spAutoFit/>
          </a:bodyPr>
          <a:lstStyle/>
          <a:p>
            <a:pPr algn="r" defTabSz="914290" rtl="1" fontAlgn="base">
              <a:spcBef>
                <a:spcPct val="0"/>
              </a:spcBef>
              <a:spcAft>
                <a:spcPct val="0"/>
              </a:spcAft>
            </a:pP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يمكن تقسيم شكل المبنى إلى ثلاثة اجزاء رئيسية هى :</a:t>
            </a:r>
          </a:p>
          <a:p>
            <a:pPr algn="r" defTabSz="914290" rtl="1" eaLnBrk="0" fontAlgn="base" hangingPunct="0">
              <a:spcBef>
                <a:spcPct val="0"/>
              </a:spcBef>
              <a:spcAft>
                <a:spcPct val="0"/>
              </a:spcAft>
            </a:pPr>
            <a:r>
              <a:rPr lang="ar-SA" sz="1500" b="1" dirty="0" smtClean="0">
                <a:latin typeface="Sakkal Majalla" pitchFamily="2" charset="-78"/>
                <a:ea typeface="Calibri" pitchFamily="34" charset="0"/>
                <a:cs typeface="Sakkal Majalla" pitchFamily="2" charset="-78"/>
              </a:rPr>
              <a:t>الجزء الامامى المطل على شارع العليا يحوى القفص والاسطوانة ، الجزء الاوسط عبارة عن كتلة مصمته مكسوة بالرخام تكون خلفية للقفص الأمامى ، والجزء الخلفى عبارة عن صندوق مصمت به عدد قليل من الفتحات المربعة التى تقدم للناظر لوحة تشكيلية مسطحة </a:t>
            </a:r>
            <a:r>
              <a:rPr lang="ar-SA" sz="1400" b="1" dirty="0" smtClean="0">
                <a:latin typeface="Sakkal Majalla" pitchFamily="2" charset="-78"/>
                <a:ea typeface="Calibri" pitchFamily="34" charset="0"/>
                <a:cs typeface="Sakkal Majalla" pitchFamily="2" charset="-78"/>
              </a:rPr>
              <a:t>.</a:t>
            </a:r>
            <a:r>
              <a:rPr lang="en-US" sz="800" dirty="0" smtClean="0">
                <a:latin typeface="Sakkal Majalla" pitchFamily="2" charset="-78"/>
                <a:cs typeface="Sakkal Majalla" pitchFamily="2" charset="-78"/>
              </a:rPr>
              <a:t> </a:t>
            </a:r>
            <a:endParaRPr lang="en-US" sz="1800" dirty="0" smtClean="0">
              <a:latin typeface="Sakkal Majalla" pitchFamily="2" charset="-78"/>
              <a:cs typeface="Sakkal Majalla" pitchFamily="2" charset="-78"/>
            </a:endParaRPr>
          </a:p>
        </p:txBody>
      </p:sp>
      <p:pic>
        <p:nvPicPr>
          <p:cNvPr id="21" name="Picture 20" descr="3.bmp"/>
          <p:cNvPicPr/>
          <p:nvPr/>
        </p:nvPicPr>
        <p:blipFill>
          <a:blip r:embed="rId8" cstate="print"/>
          <a:stretch>
            <a:fillRect/>
          </a:stretch>
        </p:blipFill>
        <p:spPr>
          <a:xfrm>
            <a:off x="133329" y="9977421"/>
            <a:ext cx="3143272" cy="2138379"/>
          </a:xfrm>
          <a:prstGeom prst="rect">
            <a:avLst/>
          </a:prstGeom>
          <a:ln>
            <a:noFill/>
          </a:ln>
          <a:effectLst>
            <a:softEdge rad="112500"/>
          </a:effectLst>
        </p:spPr>
      </p:pic>
      <p:pic>
        <p:nvPicPr>
          <p:cNvPr id="23" name="Picture 22" descr="5.bmp"/>
          <p:cNvPicPr/>
          <p:nvPr/>
        </p:nvPicPr>
        <p:blipFill>
          <a:blip r:embed="rId9" cstate="print"/>
          <a:stretch>
            <a:fillRect/>
          </a:stretch>
        </p:blipFill>
        <p:spPr>
          <a:xfrm>
            <a:off x="3729030" y="10210801"/>
            <a:ext cx="2214578" cy="1905000"/>
          </a:xfrm>
          <a:prstGeom prst="rect">
            <a:avLst/>
          </a:prstGeom>
          <a:ln>
            <a:noFill/>
          </a:ln>
          <a:effectLst>
            <a:softEdge rad="112500"/>
          </a:effectLst>
        </p:spPr>
      </p:pic>
      <p:pic>
        <p:nvPicPr>
          <p:cNvPr id="24" name="Picture 23" descr="4.bmp"/>
          <p:cNvPicPr/>
          <p:nvPr/>
        </p:nvPicPr>
        <p:blipFill>
          <a:blip r:embed="rId10" cstate="print"/>
          <a:stretch>
            <a:fillRect/>
          </a:stretch>
        </p:blipFill>
        <p:spPr>
          <a:xfrm>
            <a:off x="6657989" y="10210801"/>
            <a:ext cx="1906449" cy="1966953"/>
          </a:xfrm>
          <a:prstGeom prst="rect">
            <a:avLst/>
          </a:prstGeom>
          <a:ln>
            <a:noFill/>
          </a:ln>
          <a:effectLst>
            <a:softEdge rad="112500"/>
          </a:effectLst>
        </p:spPr>
      </p:pic>
      <p:sp>
        <p:nvSpPr>
          <p:cNvPr id="27" name="Rectangle 3"/>
          <p:cNvSpPr>
            <a:spLocks noChangeArrowheads="1"/>
          </p:cNvSpPr>
          <p:nvPr/>
        </p:nvSpPr>
        <p:spPr bwMode="auto">
          <a:xfrm>
            <a:off x="6624622" y="12067466"/>
            <a:ext cx="1909778" cy="27693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374" tIns="45688" rIns="91374" bIns="45688" numCol="1" anchor="ctr" anchorCtr="0" compatLnSpc="1">
            <a:prstTxWarp prst="textNoShape">
              <a:avLst/>
            </a:prstTxWarp>
            <a:spAutoFit/>
          </a:bodyPr>
          <a:lstStyle/>
          <a:p>
            <a:pPr algn="r" rtl="1"/>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الواجهة الشرقية ( الخلفية ) للمبنى</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p>
        </p:txBody>
      </p:sp>
      <p:sp>
        <p:nvSpPr>
          <p:cNvPr id="28" name="Rectangle 3"/>
          <p:cNvSpPr>
            <a:spLocks noChangeArrowheads="1"/>
          </p:cNvSpPr>
          <p:nvPr/>
        </p:nvSpPr>
        <p:spPr bwMode="auto">
          <a:xfrm>
            <a:off x="3886201" y="12067466"/>
            <a:ext cx="1909778" cy="27693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374" tIns="45688" rIns="91374" bIns="45688" numCol="1" anchor="ctr" anchorCtr="0" compatLnSpc="1">
            <a:prstTxWarp prst="textNoShape">
              <a:avLst/>
            </a:prstTxWarp>
            <a:spAutoFit/>
          </a:bodyPr>
          <a:lstStyle/>
          <a:p>
            <a:pPr algn="r" rtl="1"/>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الواجهة ال</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جنوبية</a:t>
            </a:r>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 ال</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جانبية</a:t>
            </a:r>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 للمبنى</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p>
        </p:txBody>
      </p:sp>
      <p:sp>
        <p:nvSpPr>
          <p:cNvPr id="29" name="Rectangle 3"/>
          <p:cNvSpPr>
            <a:spLocks noChangeArrowheads="1"/>
          </p:cNvSpPr>
          <p:nvPr/>
        </p:nvSpPr>
        <p:spPr bwMode="auto">
          <a:xfrm>
            <a:off x="757222" y="12067466"/>
            <a:ext cx="1909778" cy="27693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374" tIns="45688" rIns="91374" bIns="45688" numCol="1" anchor="ctr" anchorCtr="0" compatLnSpc="1">
            <a:prstTxWarp prst="textNoShape">
              <a:avLst/>
            </a:prstTxWarp>
            <a:spAutoFit/>
          </a:bodyPr>
          <a:lstStyle/>
          <a:p>
            <a:pPr algn="r" rtl="1"/>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الواجهة الش</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مالية</a:t>
            </a:r>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 ال</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جانبية</a:t>
            </a:r>
            <a:r>
              <a:rPr lang="ar-SA"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 للمبنى</a:t>
            </a:r>
            <a:r>
              <a:rPr lang="ar-EG" sz="1200" b="1" dirty="0" smtClean="0">
                <a:effectLst>
                  <a:outerShdw blurRad="38100" dist="38100" dir="2700000" algn="tl">
                    <a:srgbClr val="000000">
                      <a:alpha val="43137"/>
                    </a:srgbClr>
                  </a:outerShdw>
                </a:effectLst>
                <a:latin typeface="Sakkal Majalla" pitchFamily="2" charset="-78"/>
                <a:ea typeface="Calibri" pitchFamily="34" charset="0"/>
                <a:cs typeface="Sakkal Majalla" pitchFamily="2" charset="-78"/>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1" y="0"/>
            <a:ext cx="9693263" cy="12801600"/>
          </a:xfrm>
          <a:prstGeom prst="rect">
            <a:avLst/>
          </a:prstGeom>
          <a:noFill/>
        </p:spPr>
      </p:pic>
      <p:sp>
        <p:nvSpPr>
          <p:cNvPr id="2" name="Rectangle 1"/>
          <p:cNvSpPr/>
          <p:nvPr/>
        </p:nvSpPr>
        <p:spPr>
          <a:xfrm>
            <a:off x="2362201" y="685800"/>
            <a:ext cx="4042893" cy="523200"/>
          </a:xfrm>
          <a:prstGeom prst="rect">
            <a:avLst/>
          </a:prstGeom>
        </p:spPr>
        <p:txBody>
          <a:bodyPr wrap="square" lIns="91418" tIns="45710" rIns="91418" bIns="45710">
            <a:spAutoFit/>
          </a:bodyPr>
          <a:lstStyle/>
          <a:p>
            <a:pPr algn="r" rtl="1"/>
            <a:r>
              <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المعايير التصميمية للمراكز التجارية:</a:t>
            </a:r>
          </a:p>
        </p:txBody>
      </p:sp>
      <p:sp>
        <p:nvSpPr>
          <p:cNvPr id="3" name="TextBox 2"/>
          <p:cNvSpPr txBox="1"/>
          <p:nvPr/>
        </p:nvSpPr>
        <p:spPr>
          <a:xfrm>
            <a:off x="-785802" y="2614578"/>
            <a:ext cx="3286148" cy="338554"/>
          </a:xfrm>
          <a:prstGeom prst="rect">
            <a:avLst/>
          </a:prstGeom>
          <a:noFill/>
        </p:spPr>
        <p:txBody>
          <a:bodyPr wrap="square" rtlCol="0">
            <a:spAutoFit/>
          </a:bodyPr>
          <a:lstStyle/>
          <a:p>
            <a:pPr algn="r"/>
            <a:r>
              <a:rPr lang="ar-EG" sz="1600" b="1" dirty="0" smtClean="0"/>
              <a:t>أولا الموقع العام :</a:t>
            </a:r>
            <a:endParaRPr lang="en-US" sz="1600" b="1" dirty="0"/>
          </a:p>
        </p:txBody>
      </p:sp>
      <p:sp>
        <p:nvSpPr>
          <p:cNvPr id="5" name="TextBox 4"/>
          <p:cNvSpPr txBox="1"/>
          <p:nvPr/>
        </p:nvSpPr>
        <p:spPr>
          <a:xfrm>
            <a:off x="4914873" y="1676400"/>
            <a:ext cx="4381528" cy="338554"/>
          </a:xfrm>
          <a:prstGeom prst="rect">
            <a:avLst/>
          </a:prstGeom>
          <a:noFill/>
        </p:spPr>
        <p:txBody>
          <a:bodyPr wrap="square" rtlCol="0">
            <a:spAutoFit/>
          </a:bodyPr>
          <a:lstStyle/>
          <a:p>
            <a:pPr algn="ctr" rtl="1"/>
            <a:r>
              <a:rPr lang="ar-EG" sz="1600" dirty="0" smtClean="0">
                <a:latin typeface="Sakkal Majalla" pitchFamily="2" charset="-78"/>
                <a:cs typeface="Sakkal Majalla" pitchFamily="2" charset="-78"/>
              </a:rPr>
              <a:t>يجب ان يقع المدخل الرئيسى للمركز التجارى على شارع رئيسى </a:t>
            </a:r>
            <a:endParaRPr lang="en-US" sz="1600" dirty="0">
              <a:latin typeface="Sakkal Majalla" pitchFamily="2" charset="-78"/>
              <a:cs typeface="Sakkal Majalla" pitchFamily="2" charset="-78"/>
            </a:endParaRPr>
          </a:p>
        </p:txBody>
      </p:sp>
      <p:sp>
        <p:nvSpPr>
          <p:cNvPr id="6" name="TextBox 5"/>
          <p:cNvSpPr txBox="1"/>
          <p:nvPr/>
        </p:nvSpPr>
        <p:spPr>
          <a:xfrm>
            <a:off x="4443387" y="2133600"/>
            <a:ext cx="4548214" cy="338554"/>
          </a:xfrm>
          <a:prstGeom prst="rect">
            <a:avLst/>
          </a:prstGeom>
          <a:noFill/>
        </p:spPr>
        <p:txBody>
          <a:bodyPr wrap="square" rtlCol="0">
            <a:spAutoFit/>
          </a:bodyPr>
          <a:lstStyle/>
          <a:p>
            <a:pPr algn="r"/>
            <a:r>
              <a:rPr lang="ar-EG" sz="1600" dirty="0" smtClean="0">
                <a:latin typeface="Sakkal Majalla" pitchFamily="2" charset="-78"/>
                <a:cs typeface="Sakkal Majalla" pitchFamily="2" charset="-78"/>
              </a:rPr>
              <a:t>يجب ان يكون على امتداد محور المدخل البهو الرئيسى و به عناصر الاتصال</a:t>
            </a:r>
            <a:endParaRPr lang="en-US" sz="1600" dirty="0">
              <a:latin typeface="Sakkal Majalla" pitchFamily="2" charset="-78"/>
              <a:cs typeface="Sakkal Majalla" pitchFamily="2" charset="-78"/>
            </a:endParaRPr>
          </a:p>
        </p:txBody>
      </p:sp>
      <p:sp>
        <p:nvSpPr>
          <p:cNvPr id="7" name="Rectangle 6"/>
          <p:cNvSpPr/>
          <p:nvPr/>
        </p:nvSpPr>
        <p:spPr>
          <a:xfrm>
            <a:off x="3776626" y="2514601"/>
            <a:ext cx="5214974" cy="943099"/>
          </a:xfrm>
          <a:prstGeom prst="rect">
            <a:avLst/>
          </a:prstGeom>
        </p:spPr>
        <p:txBody>
          <a:bodyPr wrap="square" lIns="65298" tIns="32649" rIns="65298" bIns="32649">
            <a:spAutoFit/>
          </a:bodyPr>
          <a:lstStyle/>
          <a:p>
            <a:pPr algn="r" rtl="1"/>
            <a:r>
              <a:rPr lang="ar-EG" b="1" dirty="0" smtClean="0">
                <a:cs typeface="Andalus" pitchFamily="2" charset="-78"/>
              </a:rPr>
              <a:t> </a:t>
            </a:r>
            <a:r>
              <a:rPr lang="ar-EG" sz="1600" dirty="0" smtClean="0">
                <a:latin typeface="Sakkal Majalla" pitchFamily="2" charset="-78"/>
                <a:cs typeface="Sakkal Majalla" pitchFamily="2" charset="-78"/>
              </a:rPr>
              <a:t>1- اعتبار المشروع كتلة معمارية واحدة تتوفر فيها عدة مداخل رئيسية أوفرعية يمكن الوصول منها إلى بهو داخلي رئيسي كبير يضم مجموعة من السلالم ويتفرع منه مجموعة من الطرقات التي تصل إلى عناصر المشروع </a:t>
            </a:r>
            <a:endParaRPr lang="en-US" sz="1600" dirty="0">
              <a:latin typeface="Sakkal Majalla" pitchFamily="2" charset="-78"/>
              <a:cs typeface="Sakkal Majalla" pitchFamily="2" charset="-78"/>
            </a:endParaRPr>
          </a:p>
        </p:txBody>
      </p:sp>
      <p:pic>
        <p:nvPicPr>
          <p:cNvPr id="1027" name="Picture 3" descr="D:\ARCHitecture\researches\مبانى تجارية ادارية سكنية\abc center بيروت.jpg"/>
          <p:cNvPicPr>
            <a:picLocks noChangeAspect="1" noChangeArrowheads="1"/>
          </p:cNvPicPr>
          <p:nvPr/>
        </p:nvPicPr>
        <p:blipFill>
          <a:blip r:embed="rId3" cstate="print"/>
          <a:srcRect/>
          <a:stretch>
            <a:fillRect/>
          </a:stretch>
        </p:blipFill>
        <p:spPr bwMode="auto">
          <a:xfrm>
            <a:off x="304800" y="7620000"/>
            <a:ext cx="4643470" cy="3377069"/>
          </a:xfrm>
          <a:prstGeom prst="rect">
            <a:avLst/>
          </a:prstGeom>
          <a:ln>
            <a:noFill/>
          </a:ln>
          <a:effectLst>
            <a:softEdge rad="112500"/>
          </a:effectLst>
        </p:spPr>
      </p:pic>
      <p:sp>
        <p:nvSpPr>
          <p:cNvPr id="9" name="Rounded Rectangle 8"/>
          <p:cNvSpPr/>
          <p:nvPr/>
        </p:nvSpPr>
        <p:spPr>
          <a:xfrm>
            <a:off x="6324600" y="8458201"/>
            <a:ext cx="571504" cy="357191"/>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2" name="Rounded Rectangle 11"/>
          <p:cNvSpPr/>
          <p:nvPr/>
        </p:nvSpPr>
        <p:spPr>
          <a:xfrm>
            <a:off x="6400800" y="9067801"/>
            <a:ext cx="571504" cy="357191"/>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3" name="TextBox 12"/>
          <p:cNvSpPr txBox="1"/>
          <p:nvPr/>
        </p:nvSpPr>
        <p:spPr>
          <a:xfrm>
            <a:off x="6877041" y="8458200"/>
            <a:ext cx="1428760" cy="369332"/>
          </a:xfrm>
          <a:prstGeom prst="rect">
            <a:avLst/>
          </a:prstGeom>
          <a:noFill/>
        </p:spPr>
        <p:txBody>
          <a:bodyPr wrap="square" rtlCol="0">
            <a:spAutoFit/>
          </a:bodyPr>
          <a:lstStyle/>
          <a:p>
            <a:pPr algn="ctr"/>
            <a:r>
              <a:rPr lang="ar-EG" sz="1800" dirty="0" smtClean="0">
                <a:latin typeface="Sakkal Majalla" pitchFamily="2" charset="-78"/>
                <a:cs typeface="Sakkal Majalla" pitchFamily="2" charset="-78"/>
              </a:rPr>
              <a:t>قلب المشروع</a:t>
            </a:r>
            <a:endParaRPr lang="en-US" sz="1800" dirty="0">
              <a:latin typeface="Sakkal Majalla" pitchFamily="2" charset="-78"/>
              <a:cs typeface="Sakkal Majalla" pitchFamily="2" charset="-78"/>
            </a:endParaRPr>
          </a:p>
        </p:txBody>
      </p:sp>
      <p:sp>
        <p:nvSpPr>
          <p:cNvPr id="14" name="TextBox 13"/>
          <p:cNvSpPr txBox="1"/>
          <p:nvPr/>
        </p:nvSpPr>
        <p:spPr>
          <a:xfrm>
            <a:off x="6934201" y="9067800"/>
            <a:ext cx="1357322" cy="369332"/>
          </a:xfrm>
          <a:prstGeom prst="rect">
            <a:avLst/>
          </a:prstGeom>
          <a:noFill/>
        </p:spPr>
        <p:txBody>
          <a:bodyPr wrap="square" rtlCol="0">
            <a:spAutoFit/>
          </a:bodyPr>
          <a:lstStyle/>
          <a:p>
            <a:pPr algn="ctr"/>
            <a:r>
              <a:rPr lang="ar-EG" sz="1800" dirty="0" smtClean="0">
                <a:latin typeface="Sakkal Majalla" pitchFamily="2" charset="-78"/>
                <a:cs typeface="Sakkal Majalla" pitchFamily="2" charset="-78"/>
              </a:rPr>
              <a:t>محلات تجارية</a:t>
            </a:r>
            <a:endParaRPr lang="en-US" sz="1800" dirty="0">
              <a:latin typeface="Sakkal Majalla" pitchFamily="2" charset="-78"/>
              <a:cs typeface="Sakkal Majalla" pitchFamily="2" charset="-78"/>
            </a:endParaRPr>
          </a:p>
        </p:txBody>
      </p:sp>
      <p:sp>
        <p:nvSpPr>
          <p:cNvPr id="15" name="TextBox 14"/>
          <p:cNvSpPr txBox="1"/>
          <p:nvPr/>
        </p:nvSpPr>
        <p:spPr>
          <a:xfrm>
            <a:off x="5262555" y="8458200"/>
            <a:ext cx="1214446" cy="369332"/>
          </a:xfrm>
          <a:prstGeom prst="rect">
            <a:avLst/>
          </a:prstGeom>
          <a:noFill/>
        </p:spPr>
        <p:txBody>
          <a:bodyPr wrap="square" rtlCol="0">
            <a:spAutoFit/>
          </a:bodyPr>
          <a:lstStyle/>
          <a:p>
            <a:pPr algn="ctr"/>
            <a:r>
              <a:rPr lang="ar-EG" sz="1800" dirty="0" smtClean="0">
                <a:latin typeface="Sakkal Majalla" pitchFamily="2" charset="-78"/>
                <a:cs typeface="Sakkal Majalla" pitchFamily="2" charset="-78"/>
              </a:rPr>
              <a:t>مخازن</a:t>
            </a:r>
            <a:endParaRPr lang="en-US" sz="1800" dirty="0">
              <a:latin typeface="Sakkal Majalla" pitchFamily="2" charset="-78"/>
              <a:cs typeface="Sakkal Majalla" pitchFamily="2" charset="-78"/>
            </a:endParaRPr>
          </a:p>
        </p:txBody>
      </p:sp>
      <p:sp>
        <p:nvSpPr>
          <p:cNvPr id="16" name="TextBox 15"/>
          <p:cNvSpPr txBox="1"/>
          <p:nvPr/>
        </p:nvSpPr>
        <p:spPr>
          <a:xfrm>
            <a:off x="5491155" y="9079468"/>
            <a:ext cx="1214446" cy="369332"/>
          </a:xfrm>
          <a:prstGeom prst="rect">
            <a:avLst/>
          </a:prstGeom>
          <a:noFill/>
        </p:spPr>
        <p:txBody>
          <a:bodyPr wrap="square" rtlCol="0">
            <a:spAutoFit/>
          </a:bodyPr>
          <a:lstStyle/>
          <a:p>
            <a:r>
              <a:rPr lang="ar-EG" sz="1800" dirty="0" smtClean="0">
                <a:latin typeface="Sakkal Majalla" pitchFamily="2" charset="-78"/>
                <a:cs typeface="Sakkal Majalla" pitchFamily="2" charset="-78"/>
              </a:rPr>
              <a:t>جاراجات</a:t>
            </a:r>
            <a:endParaRPr lang="en-US" sz="1800" dirty="0">
              <a:latin typeface="Sakkal Majalla" pitchFamily="2" charset="-78"/>
              <a:cs typeface="Sakkal Majalla" pitchFamily="2" charset="-78"/>
            </a:endParaRPr>
          </a:p>
        </p:txBody>
      </p:sp>
      <p:sp>
        <p:nvSpPr>
          <p:cNvPr id="17" name="Rectangle 16"/>
          <p:cNvSpPr/>
          <p:nvPr/>
        </p:nvSpPr>
        <p:spPr>
          <a:xfrm>
            <a:off x="5334000" y="7467600"/>
            <a:ext cx="3571900" cy="835377"/>
          </a:xfrm>
          <a:prstGeom prst="rect">
            <a:avLst/>
          </a:prstGeom>
        </p:spPr>
        <p:txBody>
          <a:bodyPr wrap="square" lIns="65298" tIns="32649" rIns="65298" bIns="32649">
            <a:spAutoFit/>
          </a:bodyPr>
          <a:lstStyle/>
          <a:p>
            <a:pPr algn="ctr" rtl="1"/>
            <a:r>
              <a:rPr lang="ar-EG" sz="1800" b="1" dirty="0" smtClean="0">
                <a:cs typeface="Andalus" pitchFamily="2" charset="-78"/>
              </a:rPr>
              <a:t>3</a:t>
            </a:r>
            <a:r>
              <a:rPr lang="ar-EG" sz="1600" dirty="0" smtClean="0">
                <a:latin typeface="Sakkal Majalla" pitchFamily="2" charset="-78"/>
                <a:cs typeface="Sakkal Majalla" pitchFamily="2" charset="-78"/>
              </a:rPr>
              <a:t>- توزيع عناصر المشروع على أجنحة تتفرع من مركز توزيع رئيسي .</a:t>
            </a:r>
            <a:br>
              <a:rPr lang="ar-EG" sz="1600" dirty="0" smtClean="0">
                <a:latin typeface="Sakkal Majalla" pitchFamily="2" charset="-78"/>
                <a:cs typeface="Sakkal Majalla" pitchFamily="2" charset="-78"/>
              </a:rPr>
            </a:br>
            <a:endParaRPr lang="ar-SA" sz="1600" dirty="0" smtClean="0">
              <a:latin typeface="Sakkal Majalla" pitchFamily="2" charset="-78"/>
              <a:cs typeface="Sakkal Majalla" pitchFamily="2" charset="-78"/>
            </a:endParaRPr>
          </a:p>
        </p:txBody>
      </p:sp>
      <p:sp>
        <p:nvSpPr>
          <p:cNvPr id="18" name="Rounded Rectangle 17"/>
          <p:cNvSpPr/>
          <p:nvPr/>
        </p:nvSpPr>
        <p:spPr>
          <a:xfrm>
            <a:off x="8153400" y="8458201"/>
            <a:ext cx="571504" cy="357191"/>
          </a:xfrm>
          <a:prstGeom prst="roundRect">
            <a:avLst/>
          </a:prstGeom>
          <a:solidFill>
            <a:srgbClr val="E2D92A"/>
          </a:solidFill>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9" name="Rounded Rectangle 18"/>
          <p:cNvSpPr/>
          <p:nvPr/>
        </p:nvSpPr>
        <p:spPr>
          <a:xfrm>
            <a:off x="8153400" y="9091610"/>
            <a:ext cx="571504" cy="3571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0" name="Diagram 19"/>
          <p:cNvGraphicFramePr/>
          <p:nvPr/>
        </p:nvGraphicFramePr>
        <p:xfrm>
          <a:off x="3810001" y="3581401"/>
          <a:ext cx="6043610" cy="38576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1" name="Picture 2" descr="capture2"/>
          <p:cNvPicPr>
            <a:picLocks noChangeAspect="1" noChangeArrowheads="1"/>
          </p:cNvPicPr>
          <p:nvPr/>
        </p:nvPicPr>
        <p:blipFill>
          <a:blip r:embed="rId9" cstate="print"/>
          <a:srcRect/>
          <a:stretch>
            <a:fillRect/>
          </a:stretch>
        </p:blipFill>
        <p:spPr bwMode="auto">
          <a:xfrm>
            <a:off x="76201" y="1752602"/>
            <a:ext cx="3950937" cy="4775151"/>
          </a:xfrm>
          <a:prstGeom prst="rect">
            <a:avLst/>
          </a:prstGeom>
          <a:noFill/>
          <a:ln w="9525">
            <a:noFill/>
            <a:miter lim="800000"/>
            <a:headEnd/>
            <a:tailEnd/>
          </a:ln>
        </p:spPr>
      </p:pic>
      <p:sp>
        <p:nvSpPr>
          <p:cNvPr id="22" name="Rectangle 21"/>
          <p:cNvSpPr/>
          <p:nvPr/>
        </p:nvSpPr>
        <p:spPr>
          <a:xfrm>
            <a:off x="3621802" y="4156714"/>
            <a:ext cx="340598" cy="796287"/>
          </a:xfrm>
          <a:prstGeom prst="rect">
            <a:avLst/>
          </a:prstGeom>
          <a:solidFill>
            <a:srgbClr val="FFFF00">
              <a:alpha val="4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32690" y="3083418"/>
            <a:ext cx="204359" cy="398143"/>
          </a:xfrm>
          <a:prstGeom prst="rect">
            <a:avLst/>
          </a:prstGeom>
          <a:solidFill>
            <a:srgbClr val="FFFF00">
              <a:alpha val="4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760559" y="3083418"/>
            <a:ext cx="204359" cy="398143"/>
          </a:xfrm>
          <a:prstGeom prst="rect">
            <a:avLst/>
          </a:prstGeom>
          <a:no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rot="5400000">
            <a:off x="1852439" y="5827779"/>
            <a:ext cx="497681" cy="544957"/>
          </a:xfrm>
          <a:prstGeom prst="rect">
            <a:avLst/>
          </a:prstGeom>
          <a:solidFill>
            <a:srgbClr val="FFFF00">
              <a:alpha val="4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rot="5400000">
            <a:off x="92722" y="5602313"/>
            <a:ext cx="398147" cy="204359"/>
          </a:xfrm>
          <a:prstGeom prst="rect">
            <a:avLst/>
          </a:prstGeom>
          <a:solidFill>
            <a:srgbClr val="FFFF00">
              <a:alpha val="4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22"/>
          <p:cNvSpPr txBox="1">
            <a:spLocks noChangeArrowheads="1"/>
          </p:cNvSpPr>
          <p:nvPr/>
        </p:nvSpPr>
        <p:spPr bwMode="auto">
          <a:xfrm>
            <a:off x="1778908" y="5715001"/>
            <a:ext cx="735692" cy="560153"/>
          </a:xfrm>
          <a:prstGeom prst="rect">
            <a:avLst/>
          </a:prstGeom>
          <a:noFill/>
          <a:ln w="9525">
            <a:noFill/>
            <a:miter lim="800000"/>
            <a:headEnd/>
            <a:tailEnd/>
          </a:ln>
        </p:spPr>
        <p:txBody>
          <a:bodyPr wrap="square" lIns="128016" tIns="64008" rIns="128016" bIns="64008">
            <a:spAutoFit/>
          </a:bodyPr>
          <a:lstStyle/>
          <a:p>
            <a:pPr algn="ctr" rtl="1"/>
            <a:r>
              <a:rPr lang="ar-EG" sz="1400" b="1" dirty="0">
                <a:latin typeface="Sakkal Majalla" pitchFamily="2" charset="-78"/>
                <a:cs typeface="Sakkal Majalla" pitchFamily="2" charset="-78"/>
              </a:rPr>
              <a:t>المدخل الرئيسى</a:t>
            </a:r>
            <a:endParaRPr lang="en-US" sz="1400" b="1" dirty="0">
              <a:latin typeface="Sakkal Majalla" pitchFamily="2" charset="-78"/>
              <a:cs typeface="Sakkal Majalla" pitchFamily="2" charset="-78"/>
            </a:endParaRPr>
          </a:p>
        </p:txBody>
      </p:sp>
      <p:sp>
        <p:nvSpPr>
          <p:cNvPr id="28" name="Text Box 22"/>
          <p:cNvSpPr txBox="1">
            <a:spLocks noChangeArrowheads="1"/>
          </p:cNvSpPr>
          <p:nvPr/>
        </p:nvSpPr>
        <p:spPr bwMode="auto">
          <a:xfrm>
            <a:off x="192442" y="3083417"/>
            <a:ext cx="1089913" cy="344710"/>
          </a:xfrm>
          <a:prstGeom prst="rect">
            <a:avLst/>
          </a:prstGeom>
          <a:noFill/>
          <a:ln w="9525">
            <a:noFill/>
            <a:miter lim="800000"/>
            <a:headEnd/>
            <a:tailEnd/>
          </a:ln>
        </p:spPr>
        <p:txBody>
          <a:bodyPr wrap="square" lIns="128016" tIns="64008" rIns="128016" bIns="64008">
            <a:spAutoFit/>
          </a:bodyPr>
          <a:lstStyle/>
          <a:p>
            <a:pPr algn="ctr" rtl="1"/>
            <a:r>
              <a:rPr lang="ar-EG" sz="1400" b="1" dirty="0">
                <a:latin typeface="Sakkal Majalla" pitchFamily="2" charset="-78"/>
                <a:cs typeface="Sakkal Majalla" pitchFamily="2" charset="-78"/>
              </a:rPr>
              <a:t>المدخل </a:t>
            </a:r>
            <a:r>
              <a:rPr lang="ar-EG" sz="1400" b="1" dirty="0" smtClean="0">
                <a:latin typeface="Sakkal Majalla" pitchFamily="2" charset="-78"/>
                <a:cs typeface="Sakkal Majalla" pitchFamily="2" charset="-78"/>
              </a:rPr>
              <a:t>الفرعى</a:t>
            </a:r>
            <a:endParaRPr lang="en-US" sz="1400" b="1" dirty="0">
              <a:latin typeface="Sakkal Majalla" pitchFamily="2" charset="-78"/>
              <a:cs typeface="Sakkal Majalla" pitchFamily="2" charset="-78"/>
            </a:endParaRPr>
          </a:p>
        </p:txBody>
      </p:sp>
      <p:sp>
        <p:nvSpPr>
          <p:cNvPr id="29" name="Text Box 22"/>
          <p:cNvSpPr txBox="1">
            <a:spLocks noChangeArrowheads="1"/>
          </p:cNvSpPr>
          <p:nvPr/>
        </p:nvSpPr>
        <p:spPr bwMode="auto">
          <a:xfrm>
            <a:off x="2246935" y="3083417"/>
            <a:ext cx="1089913" cy="344710"/>
          </a:xfrm>
          <a:prstGeom prst="rect">
            <a:avLst/>
          </a:prstGeom>
          <a:noFill/>
          <a:ln w="9525">
            <a:noFill/>
            <a:miter lim="800000"/>
            <a:headEnd/>
            <a:tailEnd/>
          </a:ln>
        </p:spPr>
        <p:txBody>
          <a:bodyPr wrap="square" lIns="128016" tIns="64008" rIns="128016" bIns="64008">
            <a:spAutoFit/>
          </a:bodyPr>
          <a:lstStyle/>
          <a:p>
            <a:pPr algn="ctr" rtl="1"/>
            <a:r>
              <a:rPr lang="ar-EG" sz="1400" b="1" dirty="0">
                <a:latin typeface="Sakkal Majalla" pitchFamily="2" charset="-78"/>
                <a:cs typeface="Sakkal Majalla" pitchFamily="2" charset="-78"/>
              </a:rPr>
              <a:t>المدخل </a:t>
            </a:r>
            <a:r>
              <a:rPr lang="ar-EG" sz="1400" b="1" dirty="0" smtClean="0">
                <a:latin typeface="Sakkal Majalla" pitchFamily="2" charset="-78"/>
                <a:cs typeface="Sakkal Majalla" pitchFamily="2" charset="-78"/>
              </a:rPr>
              <a:t>الفرعى</a:t>
            </a:r>
            <a:endParaRPr lang="en-US" sz="1400" b="1" dirty="0">
              <a:latin typeface="Sakkal Majalla" pitchFamily="2" charset="-78"/>
              <a:cs typeface="Sakkal Majalla" pitchFamily="2" charset="-78"/>
            </a:endParaRPr>
          </a:p>
        </p:txBody>
      </p:sp>
      <p:sp>
        <p:nvSpPr>
          <p:cNvPr id="30" name="Oval 29"/>
          <p:cNvSpPr/>
          <p:nvPr/>
        </p:nvSpPr>
        <p:spPr>
          <a:xfrm>
            <a:off x="1600200" y="3890751"/>
            <a:ext cx="1021794" cy="1493036"/>
          </a:xfrm>
          <a:prstGeom prst="ellipse">
            <a:avLst/>
          </a:prstGeom>
          <a:solidFill>
            <a:schemeClr val="accent6">
              <a:lumMod val="75000"/>
              <a:alpha val="32000"/>
            </a:schemeClr>
          </a:solidFill>
          <a:ln w="508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32690" y="4352082"/>
            <a:ext cx="1021794" cy="995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32690" y="4582750"/>
            <a:ext cx="1021794" cy="995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32690" y="4813418"/>
            <a:ext cx="1021794" cy="995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rot="16200000">
            <a:off x="80506" y="4135268"/>
            <a:ext cx="1194428" cy="136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667001" y="4343402"/>
            <a:ext cx="914401" cy="2285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p:nvSpPr>
        <p:spPr>
          <a:xfrm>
            <a:off x="2667001" y="4648201"/>
            <a:ext cx="914400" cy="2752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1092716" y="6248401"/>
            <a:ext cx="1955285" cy="2085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rot="16200000">
            <a:off x="2480305" y="3825007"/>
            <a:ext cx="696751" cy="1362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Box 22"/>
          <p:cNvSpPr txBox="1">
            <a:spLocks noChangeArrowheads="1"/>
          </p:cNvSpPr>
          <p:nvPr/>
        </p:nvSpPr>
        <p:spPr bwMode="auto">
          <a:xfrm>
            <a:off x="1676401" y="4343402"/>
            <a:ext cx="1142999" cy="344710"/>
          </a:xfrm>
          <a:prstGeom prst="rect">
            <a:avLst/>
          </a:prstGeom>
          <a:noFill/>
          <a:ln w="9525">
            <a:noFill/>
            <a:miter lim="800000"/>
            <a:headEnd/>
            <a:tailEnd/>
          </a:ln>
        </p:spPr>
        <p:txBody>
          <a:bodyPr wrap="square" lIns="128016" tIns="64008" rIns="128016" bIns="64008">
            <a:spAutoFit/>
          </a:bodyPr>
          <a:lstStyle/>
          <a:p>
            <a:pPr algn="ctr" rtl="1"/>
            <a:r>
              <a:rPr lang="ar-EG" sz="1400" b="1" dirty="0" smtClean="0">
                <a:latin typeface="Sakkal Majalla" pitchFamily="2" charset="-78"/>
                <a:cs typeface="Sakkal Majalla" pitchFamily="2" charset="-78"/>
              </a:rPr>
              <a:t>البهو الداخلى</a:t>
            </a:r>
            <a:endParaRPr lang="en-US" sz="1400" b="1" dirty="0">
              <a:latin typeface="Sakkal Majalla" pitchFamily="2" charset="-78"/>
              <a:cs typeface="Sakkal Majalla" pitchFamily="2" charset="-78"/>
            </a:endParaRPr>
          </a:p>
        </p:txBody>
      </p:sp>
      <p:sp>
        <p:nvSpPr>
          <p:cNvPr id="40" name="Text Box 22"/>
          <p:cNvSpPr txBox="1">
            <a:spLocks noChangeArrowheads="1"/>
          </p:cNvSpPr>
          <p:nvPr/>
        </p:nvSpPr>
        <p:spPr bwMode="auto">
          <a:xfrm>
            <a:off x="281688" y="5626802"/>
            <a:ext cx="1089913" cy="344710"/>
          </a:xfrm>
          <a:prstGeom prst="rect">
            <a:avLst/>
          </a:prstGeom>
          <a:noFill/>
          <a:ln w="9525">
            <a:noFill/>
            <a:miter lim="800000"/>
            <a:headEnd/>
            <a:tailEnd/>
          </a:ln>
        </p:spPr>
        <p:txBody>
          <a:bodyPr wrap="square" lIns="128016" tIns="64008" rIns="128016" bIns="64008">
            <a:spAutoFit/>
          </a:bodyPr>
          <a:lstStyle/>
          <a:p>
            <a:pPr algn="ctr" rtl="1"/>
            <a:r>
              <a:rPr lang="ar-EG" sz="1400" b="1" dirty="0">
                <a:latin typeface="Sakkal Majalla" pitchFamily="2" charset="-78"/>
                <a:cs typeface="Sakkal Majalla" pitchFamily="2" charset="-78"/>
              </a:rPr>
              <a:t>المدخل </a:t>
            </a:r>
            <a:r>
              <a:rPr lang="ar-EG" sz="1400" b="1" dirty="0" smtClean="0">
                <a:latin typeface="Sakkal Majalla" pitchFamily="2" charset="-78"/>
                <a:cs typeface="Sakkal Majalla" pitchFamily="2" charset="-78"/>
              </a:rPr>
              <a:t>الفرعى</a:t>
            </a:r>
            <a:endParaRPr lang="en-US" sz="1400" b="1" dirty="0">
              <a:latin typeface="Sakkal Majalla" pitchFamily="2" charset="-78"/>
              <a:cs typeface="Sakkal Majalla" pitchFamily="2" charset="-78"/>
            </a:endParaRPr>
          </a:p>
        </p:txBody>
      </p:sp>
      <p:sp>
        <p:nvSpPr>
          <p:cNvPr id="41" name="Text Box 22"/>
          <p:cNvSpPr txBox="1">
            <a:spLocks noChangeArrowheads="1"/>
          </p:cNvSpPr>
          <p:nvPr/>
        </p:nvSpPr>
        <p:spPr bwMode="auto">
          <a:xfrm>
            <a:off x="3429001" y="4332953"/>
            <a:ext cx="735692" cy="560153"/>
          </a:xfrm>
          <a:prstGeom prst="rect">
            <a:avLst/>
          </a:prstGeom>
          <a:noFill/>
          <a:ln w="9525">
            <a:noFill/>
            <a:miter lim="800000"/>
            <a:headEnd/>
            <a:tailEnd/>
          </a:ln>
        </p:spPr>
        <p:txBody>
          <a:bodyPr wrap="square" lIns="128016" tIns="64008" rIns="128016" bIns="64008">
            <a:spAutoFit/>
          </a:bodyPr>
          <a:lstStyle/>
          <a:p>
            <a:pPr algn="ctr" rtl="1"/>
            <a:r>
              <a:rPr lang="ar-EG" sz="1400" b="1" dirty="0">
                <a:latin typeface="Sakkal Majalla" pitchFamily="2" charset="-78"/>
                <a:cs typeface="Sakkal Majalla" pitchFamily="2" charset="-78"/>
              </a:rPr>
              <a:t>المدخل الرئيسى</a:t>
            </a:r>
            <a:endParaRPr lang="en-US" sz="1400" b="1" dirty="0">
              <a:latin typeface="Sakkal Majalla" pitchFamily="2" charset="-78"/>
              <a:cs typeface="Sakkal Majalla" pitchFamily="2"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1" y="0"/>
            <a:ext cx="9693263" cy="12801600"/>
          </a:xfrm>
          <a:prstGeom prst="rect">
            <a:avLst/>
          </a:prstGeom>
          <a:noFill/>
        </p:spPr>
      </p:pic>
      <p:sp>
        <p:nvSpPr>
          <p:cNvPr id="6" name="Rectangle 5"/>
          <p:cNvSpPr/>
          <p:nvPr/>
        </p:nvSpPr>
        <p:spPr>
          <a:xfrm>
            <a:off x="152400" y="1295400"/>
            <a:ext cx="8334412" cy="558378"/>
          </a:xfrm>
          <a:prstGeom prst="rect">
            <a:avLst/>
          </a:prstGeom>
        </p:spPr>
        <p:txBody>
          <a:bodyPr wrap="square" lIns="65298" tIns="32649" rIns="65298" bIns="32649">
            <a:spAutoFit/>
          </a:bodyPr>
          <a:lstStyle/>
          <a:p>
            <a:pPr algn="r" rtl="1"/>
            <a:r>
              <a:rPr lang="ar-EG" sz="1600" dirty="0" smtClean="0">
                <a:latin typeface="Sakkal Majalla" pitchFamily="2" charset="-78"/>
                <a:cs typeface="Sakkal Majalla" pitchFamily="2" charset="-78"/>
              </a:rPr>
              <a:t>2- تقسيم المشروع إلى أجزاء حسب الوظائف الموجودة فيه مع الربط الفراغي وإمكانية توفير مسطحات خضراء كمناطق مفتوحة مع الأخذ بعين الاعتبار علاقة العناصر المكونة للمشروع وتشكيله مع الوسط المحيط .</a:t>
            </a:r>
            <a:endParaRPr lang="ar-SA" sz="1600" dirty="0" smtClean="0">
              <a:latin typeface="Sakkal Majalla" pitchFamily="2" charset="-78"/>
              <a:cs typeface="Sakkal Majalla" pitchFamily="2" charset="-78"/>
            </a:endParaRPr>
          </a:p>
        </p:txBody>
      </p:sp>
      <p:pic>
        <p:nvPicPr>
          <p:cNvPr id="29" name="Picture 28" descr=" Egypt.Com - منتديات مصر"/>
          <p:cNvPicPr/>
          <p:nvPr/>
        </p:nvPicPr>
        <p:blipFill>
          <a:blip r:embed="rId3" cstate="print">
            <a:lum bright="10000" contrast="10000"/>
          </a:blip>
          <a:srcRect t="4348" b="4348"/>
          <a:stretch>
            <a:fillRect/>
          </a:stretch>
        </p:blipFill>
        <p:spPr bwMode="auto">
          <a:xfrm>
            <a:off x="1291316" y="2209800"/>
            <a:ext cx="3052085" cy="2209800"/>
          </a:xfrm>
          <a:prstGeom prst="rect">
            <a:avLst/>
          </a:prstGeom>
          <a:ln>
            <a:noFill/>
          </a:ln>
          <a:effectLst>
            <a:softEdge rad="112500"/>
          </a:effectLst>
        </p:spPr>
      </p:pic>
      <p:pic>
        <p:nvPicPr>
          <p:cNvPr id="30" name="Picture 2" descr="D:\تنفيذيه\working Groups\group 2\midany\DSCN3533.JPG"/>
          <p:cNvPicPr>
            <a:picLocks noChangeAspect="1" noChangeArrowheads="1"/>
          </p:cNvPicPr>
          <p:nvPr/>
        </p:nvPicPr>
        <p:blipFill>
          <a:blip r:embed="rId4" cstate="print">
            <a:lum/>
          </a:blip>
          <a:srcRect/>
          <a:stretch>
            <a:fillRect/>
          </a:stretch>
        </p:blipFill>
        <p:spPr bwMode="auto">
          <a:xfrm>
            <a:off x="4775052" y="2209802"/>
            <a:ext cx="2844949" cy="2133599"/>
          </a:xfrm>
          <a:prstGeom prst="rect">
            <a:avLst/>
          </a:prstGeom>
          <a:ln>
            <a:noFill/>
          </a:ln>
          <a:effectLst>
            <a:softEdge rad="112500"/>
          </a:effectLst>
        </p:spPr>
      </p:pic>
      <p:sp>
        <p:nvSpPr>
          <p:cNvPr id="32" name="Rectangle 31"/>
          <p:cNvSpPr/>
          <p:nvPr/>
        </p:nvSpPr>
        <p:spPr>
          <a:xfrm>
            <a:off x="3733801" y="4913728"/>
            <a:ext cx="5086352" cy="558378"/>
          </a:xfrm>
          <a:prstGeom prst="rect">
            <a:avLst/>
          </a:prstGeom>
        </p:spPr>
        <p:txBody>
          <a:bodyPr wrap="square" lIns="65298" tIns="32649" rIns="65298" bIns="32649">
            <a:spAutoFit/>
          </a:bodyPr>
          <a:lstStyle/>
          <a:p>
            <a:pPr algn="r" rtl="1"/>
            <a:r>
              <a:rPr lang="ar-EG" sz="1600" dirty="0">
                <a:latin typeface="Sakkal Majalla" pitchFamily="2" charset="-78"/>
                <a:cs typeface="Sakkal Majalla" pitchFamily="2" charset="-78"/>
              </a:rPr>
              <a:t>4- توزيع عناصر المشروع بحرية في فراغ واحد كبير تحت سقف وبشكل منتظم .</a:t>
            </a:r>
            <a:br>
              <a:rPr lang="ar-EG" sz="1600" dirty="0">
                <a:latin typeface="Sakkal Majalla" pitchFamily="2" charset="-78"/>
                <a:cs typeface="Sakkal Majalla" pitchFamily="2" charset="-78"/>
              </a:rPr>
            </a:br>
            <a:endParaRPr lang="en-US" sz="1600" dirty="0" smtClean="0">
              <a:latin typeface="Sakkal Majalla" pitchFamily="2" charset="-78"/>
              <a:cs typeface="Sakkal Majalla" pitchFamily="2" charset="-78"/>
            </a:endParaRPr>
          </a:p>
        </p:txBody>
      </p:sp>
      <p:sp>
        <p:nvSpPr>
          <p:cNvPr id="33" name="Rectangle 32"/>
          <p:cNvSpPr/>
          <p:nvPr/>
        </p:nvSpPr>
        <p:spPr>
          <a:xfrm>
            <a:off x="1143000" y="5257801"/>
            <a:ext cx="7681914" cy="312157"/>
          </a:xfrm>
          <a:prstGeom prst="rect">
            <a:avLst/>
          </a:prstGeom>
        </p:spPr>
        <p:txBody>
          <a:bodyPr wrap="square" lIns="65298" tIns="32649" rIns="65298" bIns="32649">
            <a:spAutoFit/>
          </a:bodyPr>
          <a:lstStyle/>
          <a:p>
            <a:pPr algn="r" rtl="1"/>
            <a:r>
              <a:rPr lang="ar-EG" sz="1600" dirty="0" smtClean="0">
                <a:latin typeface="Sakkal Majalla" pitchFamily="2" charset="-78"/>
                <a:cs typeface="Sakkal Majalla" pitchFamily="2" charset="-78"/>
              </a:rPr>
              <a:t>5- وضع محلات جذب الجمهور في موقع يضمن تنشيط حركة الجمهور ولذا لابد من معرفة المواقع السلبية لمناطق جذب الأطفال 0</a:t>
            </a:r>
            <a:endParaRPr lang="ar-SA" sz="1600" dirty="0" smtClean="0">
              <a:latin typeface="Sakkal Majalla" pitchFamily="2" charset="-78"/>
              <a:cs typeface="Sakkal Majalla" pitchFamily="2" charset="-78"/>
            </a:endParaRPr>
          </a:p>
        </p:txBody>
      </p:sp>
      <p:pic>
        <p:nvPicPr>
          <p:cNvPr id="34" name="Picture 2" descr="D:\3-تصميم\pef05012.jpg"/>
          <p:cNvPicPr>
            <a:picLocks noChangeAspect="1" noChangeArrowheads="1"/>
          </p:cNvPicPr>
          <p:nvPr/>
        </p:nvPicPr>
        <p:blipFill>
          <a:blip r:embed="rId5" cstate="print"/>
          <a:srcRect l="2591" r="4995" b="5663"/>
          <a:stretch>
            <a:fillRect/>
          </a:stretch>
        </p:blipFill>
        <p:spPr bwMode="auto">
          <a:xfrm>
            <a:off x="6758214" y="6019801"/>
            <a:ext cx="2080986" cy="1687287"/>
          </a:xfrm>
          <a:prstGeom prst="rect">
            <a:avLst/>
          </a:prstGeom>
          <a:ln>
            <a:noFill/>
          </a:ln>
          <a:effectLst>
            <a:softEdge rad="112500"/>
          </a:effectLst>
        </p:spPr>
      </p:pic>
      <p:pic>
        <p:nvPicPr>
          <p:cNvPr id="35" name="Picture 2" descr="H:\ستى سنتر\SSA41161.JPG"/>
          <p:cNvPicPr>
            <a:picLocks noChangeAspect="1" noChangeArrowheads="1"/>
          </p:cNvPicPr>
          <p:nvPr/>
        </p:nvPicPr>
        <p:blipFill>
          <a:blip r:embed="rId6" cstate="print">
            <a:lum bright="-10000"/>
          </a:blip>
          <a:srcRect l="6631" t="16696" r="16006" b="27801"/>
          <a:stretch>
            <a:fillRect/>
          </a:stretch>
        </p:blipFill>
        <p:spPr bwMode="auto">
          <a:xfrm>
            <a:off x="4564125" y="6019801"/>
            <a:ext cx="1989076" cy="1611087"/>
          </a:xfrm>
          <a:prstGeom prst="rect">
            <a:avLst/>
          </a:prstGeom>
          <a:ln>
            <a:noFill/>
          </a:ln>
          <a:effectLst>
            <a:softEdge rad="112500"/>
          </a:effectLst>
        </p:spPr>
      </p:pic>
      <p:pic>
        <p:nvPicPr>
          <p:cNvPr id="36" name="Picture 2" descr="C:\Documents and Settings\hany\Desktop\17.jpg"/>
          <p:cNvPicPr>
            <a:picLocks noChangeAspect="1" noChangeArrowheads="1"/>
          </p:cNvPicPr>
          <p:nvPr/>
        </p:nvPicPr>
        <p:blipFill>
          <a:blip r:embed="rId7" cstate="print"/>
          <a:srcRect t="5102" r="7692"/>
          <a:stretch>
            <a:fillRect/>
          </a:stretch>
        </p:blipFill>
        <p:spPr bwMode="auto">
          <a:xfrm>
            <a:off x="2362201" y="6019801"/>
            <a:ext cx="2068286" cy="1621380"/>
          </a:xfrm>
          <a:prstGeom prst="rect">
            <a:avLst/>
          </a:prstGeom>
          <a:ln>
            <a:noFill/>
          </a:ln>
          <a:effectLst>
            <a:softEdge rad="112500"/>
          </a:effectLst>
        </p:spPr>
      </p:pic>
      <p:pic>
        <p:nvPicPr>
          <p:cNvPr id="37" name="Picture 3" descr="H:\ستى سنتر\SSA41154.JPG"/>
          <p:cNvPicPr>
            <a:picLocks noChangeAspect="1" noChangeArrowheads="1"/>
          </p:cNvPicPr>
          <p:nvPr/>
        </p:nvPicPr>
        <p:blipFill>
          <a:blip r:embed="rId8" cstate="print">
            <a:lum bright="-10000"/>
          </a:blip>
          <a:srcRect r="3390"/>
          <a:stretch>
            <a:fillRect/>
          </a:stretch>
        </p:blipFill>
        <p:spPr bwMode="auto">
          <a:xfrm>
            <a:off x="152400" y="6019800"/>
            <a:ext cx="2122714" cy="1647896"/>
          </a:xfrm>
          <a:prstGeom prst="rect">
            <a:avLst/>
          </a:prstGeom>
          <a:ln>
            <a:noFill/>
          </a:ln>
          <a:effectLst>
            <a:softEdge rad="112500"/>
          </a:effectLst>
        </p:spPr>
      </p:pic>
      <p:sp>
        <p:nvSpPr>
          <p:cNvPr id="38" name="Rectangle 37"/>
          <p:cNvSpPr/>
          <p:nvPr/>
        </p:nvSpPr>
        <p:spPr>
          <a:xfrm>
            <a:off x="76200" y="8115313"/>
            <a:ext cx="8831038" cy="312157"/>
          </a:xfrm>
          <a:prstGeom prst="rect">
            <a:avLst/>
          </a:prstGeom>
        </p:spPr>
        <p:txBody>
          <a:bodyPr wrap="square" lIns="65298" tIns="32649" rIns="65298" bIns="32649">
            <a:spAutoFit/>
          </a:bodyPr>
          <a:lstStyle/>
          <a:p>
            <a:pPr algn="r" rtl="1"/>
            <a:r>
              <a:rPr lang="ar-EG" sz="1600" dirty="0" smtClean="0">
                <a:cs typeface="Andalus" pitchFamily="2" charset="-78"/>
              </a:rPr>
              <a:t>6</a:t>
            </a:r>
            <a:r>
              <a:rPr lang="ar-EG" sz="1600" dirty="0" smtClean="0">
                <a:latin typeface="Sakkal Majalla" pitchFamily="2" charset="-78"/>
                <a:cs typeface="Sakkal Majalla" pitchFamily="2" charset="-78"/>
              </a:rPr>
              <a:t>- مراعاة التصميم والمساحات وأبعاد المركز التجاري بما ييسر حركة الجمهور من وإلى المركز وعدم تعارض حركة السيارات مع حركة المشاة </a:t>
            </a:r>
            <a:endParaRPr lang="ar-SA" sz="1600" dirty="0" smtClean="0">
              <a:latin typeface="Sakkal Majalla" pitchFamily="2" charset="-78"/>
              <a:cs typeface="Sakkal Majalla" pitchFamily="2" charset="-78"/>
            </a:endParaRPr>
          </a:p>
        </p:txBody>
      </p:sp>
      <p:sp>
        <p:nvSpPr>
          <p:cNvPr id="39" name="Rectangle 38"/>
          <p:cNvSpPr/>
          <p:nvPr/>
        </p:nvSpPr>
        <p:spPr>
          <a:xfrm>
            <a:off x="1" y="8532759"/>
            <a:ext cx="8926286" cy="1072799"/>
          </a:xfrm>
          <a:prstGeom prst="rect">
            <a:avLst/>
          </a:prstGeom>
        </p:spPr>
        <p:txBody>
          <a:bodyPr wrap="square" lIns="65298" tIns="32649" rIns="65298" bIns="32649">
            <a:spAutoFit/>
          </a:bodyPr>
          <a:lstStyle/>
          <a:p>
            <a:pPr algn="r" rtl="1"/>
            <a:r>
              <a:rPr lang="ar-EG" sz="1600" dirty="0" smtClean="0">
                <a:latin typeface="Sakkal Majalla" pitchFamily="2" charset="-78"/>
                <a:cs typeface="Sakkal Majalla" pitchFamily="2" charset="-78"/>
              </a:rPr>
              <a:t>7- تصنيف المحلات المتخصصة مع بعضها وعدم الخلط بين المحلات كأن تخلط محلات اللحوم مع المحلات الصناعية أو غيرها.</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 8- من المستحيل أن تتجاور داخل المركز التجاري المحلات ذات الأنشطة المتماثلة مثل محلات الملابس ومحلات الصناعات الجلدية وكذلك محلات الكماليات وتجمع محلات الأدوات الكهربية </a:t>
            </a:r>
            <a:br>
              <a:rPr lang="ar-EG"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pic>
        <p:nvPicPr>
          <p:cNvPr id="40" name="Picture 2" descr="C:\Documents and Settings\hany\Desktop\21.jpg"/>
          <p:cNvPicPr>
            <a:picLocks noChangeAspect="1" noChangeArrowheads="1"/>
          </p:cNvPicPr>
          <p:nvPr/>
        </p:nvPicPr>
        <p:blipFill>
          <a:blip r:embed="rId9" cstate="print"/>
          <a:srcRect l="20453" t="5287" r="5231"/>
          <a:stretch>
            <a:fillRect/>
          </a:stretch>
        </p:blipFill>
        <p:spPr bwMode="auto">
          <a:xfrm>
            <a:off x="3048001" y="9768685"/>
            <a:ext cx="2576091" cy="1928899"/>
          </a:xfrm>
          <a:prstGeom prst="rect">
            <a:avLst/>
          </a:prstGeom>
          <a:ln>
            <a:noFill/>
          </a:ln>
          <a:effectLst>
            <a:softEdge rad="112500"/>
          </a:effectLst>
        </p:spPr>
      </p:pic>
      <p:pic>
        <p:nvPicPr>
          <p:cNvPr id="41" name="Picture 4" descr="E:\Egineering\working groups\group 2\midany\DSCN3610.JPG"/>
          <p:cNvPicPr>
            <a:picLocks noChangeAspect="1" noChangeArrowheads="1"/>
          </p:cNvPicPr>
          <p:nvPr/>
        </p:nvPicPr>
        <p:blipFill>
          <a:blip r:embed="rId10" cstate="print">
            <a:lum bright="10000" contrast="40000"/>
          </a:blip>
          <a:srcRect l="1479" t="47612" r="7961" b="2757"/>
          <a:stretch>
            <a:fillRect/>
          </a:stretch>
        </p:blipFill>
        <p:spPr bwMode="auto">
          <a:xfrm>
            <a:off x="6019801" y="9758388"/>
            <a:ext cx="2677115" cy="1956353"/>
          </a:xfrm>
          <a:prstGeom prst="rect">
            <a:avLst/>
          </a:prstGeom>
          <a:ln>
            <a:noFill/>
          </a:ln>
          <a:effectLst>
            <a:softEdge rad="112500"/>
          </a:effectLst>
        </p:spPr>
      </p:pic>
      <p:pic>
        <p:nvPicPr>
          <p:cNvPr id="42" name="Picture 2" descr="H:\ستى سنتر\SSA41181.JPG"/>
          <p:cNvPicPr>
            <a:picLocks noChangeAspect="1" noChangeArrowheads="1"/>
          </p:cNvPicPr>
          <p:nvPr/>
        </p:nvPicPr>
        <p:blipFill>
          <a:blip r:embed="rId11" cstate="print">
            <a:lum bright="30000" contrast="40000"/>
          </a:blip>
          <a:srcRect l="50406" t="27407" r="4825" b="48395"/>
          <a:stretch>
            <a:fillRect/>
          </a:stretch>
        </p:blipFill>
        <p:spPr bwMode="auto">
          <a:xfrm>
            <a:off x="228601" y="9793570"/>
            <a:ext cx="2475068" cy="1941231"/>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ana Fathy\Desktop\data for design research 4th year\cover yyyy.jpg"/>
          <p:cNvPicPr>
            <a:picLocks noChangeAspect="1" noChangeArrowheads="1"/>
          </p:cNvPicPr>
          <p:nvPr/>
        </p:nvPicPr>
        <p:blipFill>
          <a:blip r:embed="rId2" cstate="print"/>
          <a:srcRect l="4132" t="1409" r="2479" b="21110"/>
          <a:stretch>
            <a:fillRect/>
          </a:stretch>
        </p:blipFill>
        <p:spPr bwMode="auto">
          <a:xfrm>
            <a:off x="0" y="0"/>
            <a:ext cx="9601200" cy="12801600"/>
          </a:xfrm>
          <a:prstGeom prst="rect">
            <a:avLst/>
          </a:prstGeom>
          <a:noFill/>
        </p:spPr>
      </p:pic>
      <p:sp>
        <p:nvSpPr>
          <p:cNvPr id="4" name="TextBox 3"/>
          <p:cNvSpPr txBox="1"/>
          <p:nvPr/>
        </p:nvSpPr>
        <p:spPr>
          <a:xfrm>
            <a:off x="6324601" y="304802"/>
            <a:ext cx="2667008" cy="1323439"/>
          </a:xfrm>
          <a:prstGeom prst="rect">
            <a:avLst/>
          </a:prstGeom>
          <a:noFill/>
        </p:spPr>
        <p:txBody>
          <a:bodyPr wrap="square" rtlCol="0">
            <a:spAutoFit/>
          </a:bodyPr>
          <a:lstStyle/>
          <a:p>
            <a:pPr algn="r" rtl="1"/>
            <a:r>
              <a:rPr lang="ar-EG"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الفهرس  </a:t>
            </a:r>
            <a:endParaRPr lang="en-US" sz="8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5" name="TextBox 4"/>
          <p:cNvSpPr txBox="1"/>
          <p:nvPr/>
        </p:nvSpPr>
        <p:spPr>
          <a:xfrm>
            <a:off x="3429000" y="2357737"/>
            <a:ext cx="3571900" cy="461665"/>
          </a:xfrm>
          <a:prstGeom prst="rect">
            <a:avLst/>
          </a:prstGeom>
          <a:noFill/>
        </p:spPr>
        <p:txBody>
          <a:bodyPr wrap="square" rtlCol="0">
            <a:spAutoFit/>
          </a:bodyPr>
          <a:lstStyle/>
          <a:p>
            <a:pPr algn="r" rtl="1"/>
            <a:r>
              <a:rPr lang="ar-EG" sz="2400" b="1" u="sng" dirty="0" smtClean="0">
                <a:solidFill>
                  <a:srgbClr val="0B716F"/>
                </a:solidFill>
                <a:latin typeface="Sakkal Majalla" pitchFamily="2" charset="-78"/>
                <a:cs typeface="Sakkal Majalla" pitchFamily="2" charset="-78"/>
              </a:rPr>
              <a:t>1. دراسة محددات الموقع العام</a:t>
            </a:r>
            <a:endParaRPr lang="en-US" sz="2400" b="1" u="sng" dirty="0">
              <a:solidFill>
                <a:srgbClr val="0B716F"/>
              </a:solidFill>
              <a:latin typeface="Sakkal Majalla" pitchFamily="2" charset="-78"/>
              <a:cs typeface="Sakkal Majalla" pitchFamily="2" charset="-78"/>
            </a:endParaRPr>
          </a:p>
        </p:txBody>
      </p:sp>
      <p:sp>
        <p:nvSpPr>
          <p:cNvPr id="6" name="TextBox 5"/>
          <p:cNvSpPr txBox="1"/>
          <p:nvPr/>
        </p:nvSpPr>
        <p:spPr>
          <a:xfrm>
            <a:off x="2190785" y="3733801"/>
            <a:ext cx="4857784" cy="461665"/>
          </a:xfrm>
          <a:prstGeom prst="rect">
            <a:avLst/>
          </a:prstGeom>
          <a:noFill/>
        </p:spPr>
        <p:txBody>
          <a:bodyPr wrap="square" rtlCol="0">
            <a:spAutoFit/>
          </a:bodyPr>
          <a:lstStyle/>
          <a:p>
            <a:pPr algn="r" rtl="1"/>
            <a:r>
              <a:rPr lang="ar-EG" sz="2400" b="1" u="sng" dirty="0" smtClean="0">
                <a:solidFill>
                  <a:srgbClr val="0B716F"/>
                </a:solidFill>
                <a:latin typeface="Sakkal Majalla" pitchFamily="2" charset="-78"/>
                <a:cs typeface="Sakkal Majalla" pitchFamily="2" charset="-78"/>
              </a:rPr>
              <a:t>3. دراسة الأسس التصميمية للمبانى السكنية</a:t>
            </a:r>
            <a:endParaRPr lang="en-US" sz="2400" b="1" u="sng" dirty="0">
              <a:solidFill>
                <a:srgbClr val="0B716F"/>
              </a:solidFill>
              <a:latin typeface="Sakkal Majalla" pitchFamily="2" charset="-78"/>
              <a:cs typeface="Sakkal Majalla" pitchFamily="2" charset="-78"/>
            </a:endParaRPr>
          </a:p>
        </p:txBody>
      </p:sp>
      <p:sp>
        <p:nvSpPr>
          <p:cNvPr id="7" name="TextBox 6"/>
          <p:cNvSpPr txBox="1"/>
          <p:nvPr/>
        </p:nvSpPr>
        <p:spPr>
          <a:xfrm>
            <a:off x="3286100" y="2667000"/>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محددات طبيعية</a:t>
            </a:r>
            <a:endParaRPr lang="en-US" sz="2000" b="1" dirty="0">
              <a:solidFill>
                <a:srgbClr val="0B716F"/>
              </a:solidFill>
              <a:latin typeface="Sakkal Majalla" pitchFamily="2" charset="-78"/>
              <a:cs typeface="Sakkal Majalla" pitchFamily="2" charset="-78"/>
            </a:endParaRPr>
          </a:p>
        </p:txBody>
      </p:sp>
      <p:sp>
        <p:nvSpPr>
          <p:cNvPr id="8" name="TextBox 7"/>
          <p:cNvSpPr txBox="1"/>
          <p:nvPr/>
        </p:nvSpPr>
        <p:spPr>
          <a:xfrm>
            <a:off x="3286100" y="2952689"/>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محددات عمرانية</a:t>
            </a:r>
            <a:endParaRPr lang="en-US" sz="2000" b="1" dirty="0">
              <a:solidFill>
                <a:srgbClr val="0B716F"/>
              </a:solidFill>
              <a:latin typeface="Sakkal Majalla" pitchFamily="2" charset="-78"/>
              <a:cs typeface="Sakkal Majalla" pitchFamily="2" charset="-78"/>
            </a:endParaRPr>
          </a:p>
        </p:txBody>
      </p:sp>
      <p:sp>
        <p:nvSpPr>
          <p:cNvPr id="9" name="TextBox 8"/>
          <p:cNvSpPr txBox="1"/>
          <p:nvPr/>
        </p:nvSpPr>
        <p:spPr>
          <a:xfrm>
            <a:off x="152400" y="3283805"/>
            <a:ext cx="6858000" cy="461665"/>
          </a:xfrm>
          <a:prstGeom prst="rect">
            <a:avLst/>
          </a:prstGeom>
          <a:noFill/>
        </p:spPr>
        <p:txBody>
          <a:bodyPr wrap="square" rtlCol="0">
            <a:spAutoFit/>
          </a:bodyPr>
          <a:lstStyle/>
          <a:p>
            <a:pPr algn="r" rtl="1"/>
            <a:r>
              <a:rPr lang="ar-EG" sz="2400" b="1" u="sng" dirty="0" smtClean="0">
                <a:solidFill>
                  <a:srgbClr val="0B716F"/>
                </a:solidFill>
                <a:latin typeface="Sakkal Majalla" pitchFamily="2" charset="-78"/>
                <a:cs typeface="Sakkal Majalla" pitchFamily="2" charset="-78"/>
              </a:rPr>
              <a:t>2. دراسة عناصر المشروع و شبكة العلاقات بين هذه العناصر</a:t>
            </a:r>
            <a:endParaRPr lang="en-US" sz="2400" b="1" u="sng" dirty="0">
              <a:solidFill>
                <a:srgbClr val="0B716F"/>
              </a:solidFill>
              <a:latin typeface="Sakkal Majalla" pitchFamily="2" charset="-78"/>
              <a:cs typeface="Sakkal Majalla" pitchFamily="2" charset="-78"/>
            </a:endParaRPr>
          </a:p>
        </p:txBody>
      </p:sp>
      <p:sp>
        <p:nvSpPr>
          <p:cNvPr id="10" name="TextBox 9"/>
          <p:cNvSpPr txBox="1"/>
          <p:nvPr/>
        </p:nvSpPr>
        <p:spPr>
          <a:xfrm>
            <a:off x="3267084" y="50336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التهوية</a:t>
            </a:r>
            <a:endParaRPr lang="en-US" sz="2000" b="1" dirty="0">
              <a:solidFill>
                <a:srgbClr val="0B716F"/>
              </a:solidFill>
              <a:latin typeface="Sakkal Majalla" pitchFamily="2" charset="-78"/>
              <a:cs typeface="Sakkal Majalla" pitchFamily="2" charset="-78"/>
            </a:endParaRPr>
          </a:p>
        </p:txBody>
      </p:sp>
      <p:sp>
        <p:nvSpPr>
          <p:cNvPr id="11" name="TextBox 10"/>
          <p:cNvSpPr txBox="1"/>
          <p:nvPr/>
        </p:nvSpPr>
        <p:spPr>
          <a:xfrm>
            <a:off x="3267084" y="53384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الاضاءة</a:t>
            </a:r>
            <a:endParaRPr lang="en-US" sz="2000" b="1" dirty="0">
              <a:solidFill>
                <a:srgbClr val="0B716F"/>
              </a:solidFill>
              <a:latin typeface="Sakkal Majalla" pitchFamily="2" charset="-78"/>
              <a:cs typeface="Sakkal Majalla" pitchFamily="2" charset="-78"/>
            </a:endParaRPr>
          </a:p>
        </p:txBody>
      </p:sp>
      <p:sp>
        <p:nvSpPr>
          <p:cNvPr id="12" name="TextBox 11"/>
          <p:cNvSpPr txBox="1"/>
          <p:nvPr/>
        </p:nvSpPr>
        <p:spPr>
          <a:xfrm>
            <a:off x="3267084" y="4695529"/>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الاتصال و الحركة</a:t>
            </a:r>
            <a:endParaRPr lang="en-US" sz="2000" b="1" dirty="0">
              <a:solidFill>
                <a:srgbClr val="0B716F"/>
              </a:solidFill>
              <a:latin typeface="Sakkal Majalla" pitchFamily="2" charset="-78"/>
              <a:cs typeface="Sakkal Majalla" pitchFamily="2" charset="-78"/>
            </a:endParaRPr>
          </a:p>
        </p:txBody>
      </p:sp>
      <p:sp>
        <p:nvSpPr>
          <p:cNvPr id="13" name="TextBox 12"/>
          <p:cNvSpPr txBox="1"/>
          <p:nvPr/>
        </p:nvSpPr>
        <p:spPr>
          <a:xfrm>
            <a:off x="3267084" y="41192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الانتفاع</a:t>
            </a:r>
            <a:endParaRPr lang="en-US" sz="2000" b="1" dirty="0">
              <a:solidFill>
                <a:srgbClr val="0B716F"/>
              </a:solidFill>
              <a:latin typeface="Sakkal Majalla" pitchFamily="2" charset="-78"/>
              <a:cs typeface="Sakkal Majalla" pitchFamily="2" charset="-78"/>
            </a:endParaRPr>
          </a:p>
        </p:txBody>
      </p:sp>
      <p:sp>
        <p:nvSpPr>
          <p:cNvPr id="14" name="TextBox 13"/>
          <p:cNvSpPr txBox="1"/>
          <p:nvPr/>
        </p:nvSpPr>
        <p:spPr>
          <a:xfrm>
            <a:off x="3267084" y="440495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الخدمة</a:t>
            </a:r>
            <a:endParaRPr lang="en-US" sz="2000" b="1" dirty="0">
              <a:solidFill>
                <a:srgbClr val="0B716F"/>
              </a:solidFill>
              <a:latin typeface="Sakkal Majalla" pitchFamily="2" charset="-78"/>
              <a:cs typeface="Sakkal Majalla" pitchFamily="2" charset="-78"/>
            </a:endParaRPr>
          </a:p>
        </p:txBody>
      </p:sp>
      <p:sp>
        <p:nvSpPr>
          <p:cNvPr id="15" name="TextBox 14"/>
          <p:cNvSpPr txBox="1"/>
          <p:nvPr/>
        </p:nvSpPr>
        <p:spPr>
          <a:xfrm>
            <a:off x="2190785" y="5643265"/>
            <a:ext cx="464347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نسب الفراغات و أساليب الفرش</a:t>
            </a:r>
            <a:endParaRPr lang="en-US" sz="2000" b="1" dirty="0">
              <a:solidFill>
                <a:srgbClr val="0B716F"/>
              </a:solidFill>
              <a:latin typeface="Sakkal Majalla" pitchFamily="2" charset="-78"/>
              <a:cs typeface="Sakkal Majalla" pitchFamily="2" charset="-78"/>
            </a:endParaRPr>
          </a:p>
        </p:txBody>
      </p:sp>
      <p:sp>
        <p:nvSpPr>
          <p:cNvPr id="16" name="TextBox 15"/>
          <p:cNvSpPr txBox="1"/>
          <p:nvPr/>
        </p:nvSpPr>
        <p:spPr>
          <a:xfrm>
            <a:off x="2114585" y="6329066"/>
            <a:ext cx="4857784" cy="461665"/>
          </a:xfrm>
          <a:prstGeom prst="rect">
            <a:avLst/>
          </a:prstGeom>
          <a:noFill/>
        </p:spPr>
        <p:txBody>
          <a:bodyPr wrap="square" rtlCol="0">
            <a:spAutoFit/>
          </a:bodyPr>
          <a:lstStyle/>
          <a:p>
            <a:pPr algn="r" rtl="1"/>
            <a:r>
              <a:rPr lang="ar-EG" sz="2400" b="1" u="sng" dirty="0" smtClean="0">
                <a:solidFill>
                  <a:srgbClr val="0B716F"/>
                </a:solidFill>
                <a:latin typeface="Sakkal Majalla" pitchFamily="2" charset="-78"/>
                <a:cs typeface="Sakkal Majalla" pitchFamily="2" charset="-78"/>
              </a:rPr>
              <a:t>4. دراسة الأسس التصميمية للمبانى الادارية</a:t>
            </a:r>
            <a:endParaRPr lang="en-US" sz="2400" b="1" u="sng" dirty="0">
              <a:solidFill>
                <a:srgbClr val="0B716F"/>
              </a:solidFill>
              <a:latin typeface="Sakkal Majalla" pitchFamily="2" charset="-78"/>
              <a:cs typeface="Sakkal Majalla" pitchFamily="2" charset="-78"/>
            </a:endParaRPr>
          </a:p>
        </p:txBody>
      </p:sp>
      <p:sp>
        <p:nvSpPr>
          <p:cNvPr id="17" name="TextBox 16"/>
          <p:cNvSpPr txBox="1"/>
          <p:nvPr/>
        </p:nvSpPr>
        <p:spPr>
          <a:xfrm>
            <a:off x="3267084" y="77768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التهوية</a:t>
            </a:r>
            <a:endParaRPr lang="en-US" sz="2000" b="1" dirty="0">
              <a:solidFill>
                <a:srgbClr val="0B716F"/>
              </a:solidFill>
              <a:latin typeface="Sakkal Majalla" pitchFamily="2" charset="-78"/>
              <a:cs typeface="Sakkal Majalla" pitchFamily="2" charset="-78"/>
            </a:endParaRPr>
          </a:p>
        </p:txBody>
      </p:sp>
      <p:sp>
        <p:nvSpPr>
          <p:cNvPr id="18" name="TextBox 17"/>
          <p:cNvSpPr txBox="1"/>
          <p:nvPr/>
        </p:nvSpPr>
        <p:spPr>
          <a:xfrm>
            <a:off x="3267084" y="813875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الاضاءة</a:t>
            </a:r>
            <a:endParaRPr lang="en-US" sz="2000" b="1" dirty="0">
              <a:solidFill>
                <a:srgbClr val="0B716F"/>
              </a:solidFill>
              <a:latin typeface="Sakkal Majalla" pitchFamily="2" charset="-78"/>
              <a:cs typeface="Sakkal Majalla" pitchFamily="2" charset="-78"/>
            </a:endParaRPr>
          </a:p>
        </p:txBody>
      </p:sp>
      <p:sp>
        <p:nvSpPr>
          <p:cNvPr id="19" name="TextBox 18"/>
          <p:cNvSpPr txBox="1"/>
          <p:nvPr/>
        </p:nvSpPr>
        <p:spPr>
          <a:xfrm>
            <a:off x="3257585" y="745295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الاتصال و الحركة</a:t>
            </a:r>
            <a:endParaRPr lang="en-US" sz="2000" b="1" dirty="0">
              <a:solidFill>
                <a:srgbClr val="0B716F"/>
              </a:solidFill>
              <a:latin typeface="Sakkal Majalla" pitchFamily="2" charset="-78"/>
              <a:cs typeface="Sakkal Majalla" pitchFamily="2" charset="-78"/>
            </a:endParaRPr>
          </a:p>
        </p:txBody>
      </p:sp>
      <p:sp>
        <p:nvSpPr>
          <p:cNvPr id="20" name="TextBox 19"/>
          <p:cNvSpPr txBox="1"/>
          <p:nvPr/>
        </p:nvSpPr>
        <p:spPr>
          <a:xfrm>
            <a:off x="3267084" y="676715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الانتفاع</a:t>
            </a:r>
            <a:endParaRPr lang="en-US" sz="2000" b="1" dirty="0">
              <a:solidFill>
                <a:srgbClr val="0B716F"/>
              </a:solidFill>
              <a:latin typeface="Sakkal Majalla" pitchFamily="2" charset="-78"/>
              <a:cs typeface="Sakkal Majalla" pitchFamily="2" charset="-78"/>
            </a:endParaRPr>
          </a:p>
        </p:txBody>
      </p:sp>
      <p:sp>
        <p:nvSpPr>
          <p:cNvPr id="21" name="TextBox 20"/>
          <p:cNvSpPr txBox="1"/>
          <p:nvPr/>
        </p:nvSpPr>
        <p:spPr>
          <a:xfrm>
            <a:off x="3267084" y="70910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الخدمة</a:t>
            </a:r>
            <a:endParaRPr lang="en-US" sz="2000" b="1" dirty="0">
              <a:solidFill>
                <a:srgbClr val="0B716F"/>
              </a:solidFill>
              <a:latin typeface="Sakkal Majalla" pitchFamily="2" charset="-78"/>
              <a:cs typeface="Sakkal Majalla" pitchFamily="2" charset="-78"/>
            </a:endParaRPr>
          </a:p>
        </p:txBody>
      </p:sp>
      <p:sp>
        <p:nvSpPr>
          <p:cNvPr id="22" name="TextBox 21"/>
          <p:cNvSpPr txBox="1"/>
          <p:nvPr/>
        </p:nvSpPr>
        <p:spPr>
          <a:xfrm>
            <a:off x="2195514" y="8519755"/>
            <a:ext cx="464347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نسب الفراغات و أساليب الفرش</a:t>
            </a:r>
            <a:endParaRPr lang="en-US" sz="2000" b="1" dirty="0">
              <a:solidFill>
                <a:srgbClr val="0B716F"/>
              </a:solidFill>
              <a:latin typeface="Sakkal Majalla" pitchFamily="2" charset="-78"/>
              <a:cs typeface="Sakkal Majalla" pitchFamily="2" charset="-78"/>
            </a:endParaRPr>
          </a:p>
        </p:txBody>
      </p:sp>
      <p:sp>
        <p:nvSpPr>
          <p:cNvPr id="23" name="TextBox 22"/>
          <p:cNvSpPr txBox="1"/>
          <p:nvPr/>
        </p:nvSpPr>
        <p:spPr>
          <a:xfrm>
            <a:off x="2057400" y="10062866"/>
            <a:ext cx="4857784" cy="461665"/>
          </a:xfrm>
          <a:prstGeom prst="rect">
            <a:avLst/>
          </a:prstGeom>
          <a:noFill/>
        </p:spPr>
        <p:txBody>
          <a:bodyPr wrap="square" rtlCol="0">
            <a:spAutoFit/>
          </a:bodyPr>
          <a:lstStyle/>
          <a:p>
            <a:pPr algn="r" rtl="1"/>
            <a:r>
              <a:rPr lang="ar-EG" sz="2400" b="1" u="sng" dirty="0" smtClean="0">
                <a:solidFill>
                  <a:srgbClr val="0B716F"/>
                </a:solidFill>
                <a:latin typeface="Sakkal Majalla" pitchFamily="2" charset="-78"/>
                <a:cs typeface="Sakkal Majalla" pitchFamily="2" charset="-78"/>
              </a:rPr>
              <a:t>5. دراسة الأسس التصميمية للمبانى التجارية</a:t>
            </a:r>
            <a:endParaRPr lang="en-US" sz="2400" b="1" u="sng" dirty="0">
              <a:solidFill>
                <a:srgbClr val="0B716F"/>
              </a:solidFill>
              <a:latin typeface="Sakkal Majalla" pitchFamily="2" charset="-78"/>
              <a:cs typeface="Sakkal Majalla" pitchFamily="2" charset="-78"/>
            </a:endParaRPr>
          </a:p>
        </p:txBody>
      </p:sp>
      <p:sp>
        <p:nvSpPr>
          <p:cNvPr id="24" name="TextBox 23"/>
          <p:cNvSpPr txBox="1"/>
          <p:nvPr/>
        </p:nvSpPr>
        <p:spPr>
          <a:xfrm>
            <a:off x="3190884" y="11430000"/>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التهوية</a:t>
            </a:r>
            <a:endParaRPr lang="en-US" sz="2000" b="1" dirty="0">
              <a:solidFill>
                <a:srgbClr val="0B716F"/>
              </a:solidFill>
              <a:latin typeface="Sakkal Majalla" pitchFamily="2" charset="-78"/>
              <a:cs typeface="Sakkal Majalla" pitchFamily="2" charset="-78"/>
            </a:endParaRPr>
          </a:p>
        </p:txBody>
      </p:sp>
      <p:sp>
        <p:nvSpPr>
          <p:cNvPr id="25" name="TextBox 24"/>
          <p:cNvSpPr txBox="1"/>
          <p:nvPr/>
        </p:nvSpPr>
        <p:spPr>
          <a:xfrm>
            <a:off x="3267084" y="89198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الاضاءة</a:t>
            </a:r>
            <a:endParaRPr lang="en-US" sz="2000" b="1" dirty="0">
              <a:solidFill>
                <a:srgbClr val="0B716F"/>
              </a:solidFill>
              <a:latin typeface="Sakkal Majalla" pitchFamily="2" charset="-78"/>
              <a:cs typeface="Sakkal Majalla" pitchFamily="2" charset="-78"/>
            </a:endParaRPr>
          </a:p>
        </p:txBody>
      </p:sp>
      <p:sp>
        <p:nvSpPr>
          <p:cNvPr id="26" name="TextBox 25"/>
          <p:cNvSpPr txBox="1"/>
          <p:nvPr/>
        </p:nvSpPr>
        <p:spPr>
          <a:xfrm>
            <a:off x="3190884" y="111296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الاتصال و الحركة</a:t>
            </a:r>
            <a:endParaRPr lang="en-US" sz="2000" b="1" dirty="0">
              <a:solidFill>
                <a:srgbClr val="0B716F"/>
              </a:solidFill>
              <a:latin typeface="Sakkal Majalla" pitchFamily="2" charset="-78"/>
              <a:cs typeface="Sakkal Majalla" pitchFamily="2" charset="-78"/>
            </a:endParaRPr>
          </a:p>
        </p:txBody>
      </p:sp>
      <p:sp>
        <p:nvSpPr>
          <p:cNvPr id="27" name="TextBox 26"/>
          <p:cNvSpPr txBox="1"/>
          <p:nvPr/>
        </p:nvSpPr>
        <p:spPr>
          <a:xfrm>
            <a:off x="3181385" y="105200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الانتفاع</a:t>
            </a:r>
            <a:endParaRPr lang="en-US" sz="2000" b="1" dirty="0">
              <a:solidFill>
                <a:srgbClr val="0B716F"/>
              </a:solidFill>
              <a:latin typeface="Sakkal Majalla" pitchFamily="2" charset="-78"/>
              <a:cs typeface="Sakkal Majalla" pitchFamily="2" charset="-78"/>
            </a:endParaRPr>
          </a:p>
        </p:txBody>
      </p:sp>
      <p:sp>
        <p:nvSpPr>
          <p:cNvPr id="28" name="TextBox 27"/>
          <p:cNvSpPr txBox="1"/>
          <p:nvPr/>
        </p:nvSpPr>
        <p:spPr>
          <a:xfrm>
            <a:off x="3181385" y="10824865"/>
            <a:ext cx="357190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عناصر الخدمة</a:t>
            </a:r>
            <a:endParaRPr lang="en-US" sz="2000" b="1" dirty="0">
              <a:solidFill>
                <a:srgbClr val="0B716F"/>
              </a:solidFill>
              <a:latin typeface="Sakkal Majalla" pitchFamily="2" charset="-78"/>
              <a:cs typeface="Sakkal Majalla" pitchFamily="2" charset="-78"/>
            </a:endParaRPr>
          </a:p>
        </p:txBody>
      </p:sp>
      <p:sp>
        <p:nvSpPr>
          <p:cNvPr id="29" name="TextBox 28"/>
          <p:cNvSpPr txBox="1"/>
          <p:nvPr/>
        </p:nvSpPr>
        <p:spPr>
          <a:xfrm>
            <a:off x="2195514" y="9300865"/>
            <a:ext cx="4643470"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دراسة نسب الفراغات و أساليب الفرش</a:t>
            </a:r>
            <a:endParaRPr lang="en-US" sz="2000" b="1" dirty="0">
              <a:solidFill>
                <a:srgbClr val="0B716F"/>
              </a:solidFill>
              <a:latin typeface="Sakkal Majalla" pitchFamily="2" charset="-78"/>
              <a:cs typeface="Sakkal Majalla" pitchFamily="2" charset="-78"/>
            </a:endParaRPr>
          </a:p>
        </p:txBody>
      </p:sp>
      <p:sp>
        <p:nvSpPr>
          <p:cNvPr id="30" name="TextBox 29"/>
          <p:cNvSpPr txBox="1"/>
          <p:nvPr/>
        </p:nvSpPr>
        <p:spPr>
          <a:xfrm>
            <a:off x="3910026" y="5948065"/>
            <a:ext cx="2928958"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تحليل نموذج سكنى </a:t>
            </a:r>
            <a:endParaRPr lang="en-US" sz="2000" b="1" dirty="0">
              <a:solidFill>
                <a:srgbClr val="0B716F"/>
              </a:solidFill>
              <a:latin typeface="Sakkal Majalla" pitchFamily="2" charset="-78"/>
              <a:cs typeface="Sakkal Majalla" pitchFamily="2" charset="-78"/>
            </a:endParaRPr>
          </a:p>
        </p:txBody>
      </p:sp>
      <p:sp>
        <p:nvSpPr>
          <p:cNvPr id="31" name="TextBox 30"/>
          <p:cNvSpPr txBox="1"/>
          <p:nvPr/>
        </p:nvSpPr>
        <p:spPr>
          <a:xfrm>
            <a:off x="3910026" y="9681865"/>
            <a:ext cx="2928958"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تحليل نموذج ادارى</a:t>
            </a:r>
            <a:endParaRPr lang="en-US" sz="2000" b="1" dirty="0">
              <a:solidFill>
                <a:srgbClr val="0B716F"/>
              </a:solidFill>
              <a:latin typeface="Sakkal Majalla" pitchFamily="2" charset="-78"/>
              <a:cs typeface="Sakkal Majalla" pitchFamily="2" charset="-78"/>
            </a:endParaRPr>
          </a:p>
        </p:txBody>
      </p:sp>
      <p:sp>
        <p:nvSpPr>
          <p:cNvPr id="33" name="TextBox 32"/>
          <p:cNvSpPr txBox="1"/>
          <p:nvPr/>
        </p:nvSpPr>
        <p:spPr>
          <a:xfrm>
            <a:off x="3810000" y="11791889"/>
            <a:ext cx="2928958" cy="400110"/>
          </a:xfrm>
          <a:prstGeom prst="rect">
            <a:avLst/>
          </a:prstGeom>
          <a:noFill/>
        </p:spPr>
        <p:txBody>
          <a:bodyPr wrap="square" rtlCol="0">
            <a:spAutoFit/>
          </a:bodyPr>
          <a:lstStyle/>
          <a:p>
            <a:pPr algn="r" rtl="1">
              <a:buFont typeface="Arial" pitchFamily="34" charset="0"/>
              <a:buChar char="•"/>
            </a:pPr>
            <a:r>
              <a:rPr lang="ar-EG" sz="2000" b="1" dirty="0" smtClean="0">
                <a:solidFill>
                  <a:srgbClr val="0B716F"/>
                </a:solidFill>
                <a:latin typeface="Sakkal Majalla" pitchFamily="2" charset="-78"/>
                <a:cs typeface="Sakkal Majalla" pitchFamily="2" charset="-78"/>
              </a:rPr>
              <a:t>تحليل نموذج تجارى </a:t>
            </a:r>
            <a:endParaRPr lang="en-US" sz="2000" b="1" dirty="0">
              <a:solidFill>
                <a:srgbClr val="0B716F"/>
              </a:solidFill>
              <a:latin typeface="Sakkal Majalla" pitchFamily="2" charset="-78"/>
              <a:cs typeface="Sakkal Majalla"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rana Fathy\Desktop\data for design research 4th year\cover yyyy 22.jpg"/>
          <p:cNvPicPr>
            <a:picLocks noChangeAspect="1" noChangeArrowheads="1"/>
          </p:cNvPicPr>
          <p:nvPr/>
        </p:nvPicPr>
        <p:blipFill>
          <a:blip r:embed="rId3" cstate="print"/>
          <a:srcRect/>
          <a:stretch>
            <a:fillRect/>
          </a:stretch>
        </p:blipFill>
        <p:spPr bwMode="auto">
          <a:xfrm>
            <a:off x="-15862" y="76200"/>
            <a:ext cx="9693263" cy="12801600"/>
          </a:xfrm>
          <a:prstGeom prst="rect">
            <a:avLst/>
          </a:prstGeom>
          <a:noFill/>
        </p:spPr>
      </p:pic>
      <p:sp>
        <p:nvSpPr>
          <p:cNvPr id="5" name="Rectangle 4"/>
          <p:cNvSpPr/>
          <p:nvPr/>
        </p:nvSpPr>
        <p:spPr>
          <a:xfrm>
            <a:off x="-152400" y="685802"/>
            <a:ext cx="8991600" cy="2646848"/>
          </a:xfrm>
          <a:prstGeom prst="rect">
            <a:avLst/>
          </a:prstGeom>
        </p:spPr>
        <p:txBody>
          <a:bodyPr wrap="square" lIns="91407" tIns="45705" rIns="91407" bIns="45705">
            <a:spAutoFit/>
          </a:bodyPr>
          <a:lstStyle/>
          <a:p>
            <a:pPr algn="r" rtl="1"/>
            <a:r>
              <a:rPr lang="ar-EG" dirty="0" smtClean="0">
                <a:cs typeface="Andalus" pitchFamily="2" charset="-78"/>
              </a:rPr>
              <a:t/>
            </a:r>
            <a:br>
              <a:rPr lang="ar-EG" dirty="0" smtClean="0">
                <a:cs typeface="Andalus" pitchFamily="2" charset="-78"/>
              </a:rPr>
            </a:br>
            <a:r>
              <a:rPr lang="ar-EG" dirty="0" smtClean="0">
                <a:cs typeface="Andalus" pitchFamily="2" charset="-78"/>
              </a:rPr>
              <a:t/>
            </a:r>
            <a:br>
              <a:rPr lang="ar-EG" dirty="0" smtClean="0">
                <a:cs typeface="Andalus" pitchFamily="2" charset="-78"/>
              </a:rPr>
            </a:br>
            <a:r>
              <a:rPr lang="ar-EG" sz="2000" dirty="0" smtClean="0">
                <a:cs typeface="Andalus" pitchFamily="2" charset="-78"/>
              </a:rPr>
              <a:t>1</a:t>
            </a: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المداخل :-</a:t>
            </a:r>
            <a:endParaRPr lang="ar-SA"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r" rtl="1"/>
            <a:r>
              <a:rPr lang="ar-EG" sz="1600" dirty="0" smtClean="0">
                <a:latin typeface="Sakkal Majalla" pitchFamily="2" charset="-78"/>
                <a:cs typeface="Sakkal Majalla" pitchFamily="2" charset="-78"/>
              </a:rPr>
              <a:t>مداخل المركز التجاري لابد أن تكون واضحة و مؤكدة والمطلوب أن توحي بالعظمة والفخامة لأنها منطقة انتقالية من الخارج إلى الداخل ، و يستحب استخدام مواد ذات جودة عالية إضافة إلى أن عناصر التشجير و المزروعات بالمداخل تعزز أهمية المركز التجاري أيضا ارتفاع وعرض المداخل يجب إن يتناسب مع م الواجهات الخارجية والداخلية لأنه إذا ما كانت هذه المداخل منخفضة وغير مضاءة جيدا فأنها تشكل عائقا أمام جذب المتسوقين لمركز التسويق لذا فان المداخل يجب إن تكون ذات تميز خارجي شديد .</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
            </a:r>
            <a:br>
              <a:rPr lang="ar-EG"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pic>
        <p:nvPicPr>
          <p:cNvPr id="6" name="Picture 2" descr="E:\Egineering\working groups\group 2\Pic\city stars\city star\different shots\starshopping-zoom-8.jpg"/>
          <p:cNvPicPr>
            <a:picLocks noChangeAspect="1" noChangeArrowheads="1"/>
          </p:cNvPicPr>
          <p:nvPr/>
        </p:nvPicPr>
        <p:blipFill>
          <a:blip r:embed="rId4" cstate="print"/>
          <a:srcRect b="-4545"/>
          <a:stretch>
            <a:fillRect/>
          </a:stretch>
        </p:blipFill>
        <p:spPr bwMode="auto">
          <a:xfrm>
            <a:off x="533401" y="2895600"/>
            <a:ext cx="2798481" cy="1949237"/>
          </a:xfrm>
          <a:prstGeom prst="rect">
            <a:avLst/>
          </a:prstGeom>
          <a:ln>
            <a:noFill/>
          </a:ln>
          <a:effectLst>
            <a:softEdge rad="112500"/>
          </a:effectLst>
        </p:spPr>
      </p:pic>
      <p:pic>
        <p:nvPicPr>
          <p:cNvPr id="7" name="Picture 3" descr="E:\Egineering\working groups\group 2\Pic\city stars\city star\intercontin. hotel\starcapi_1.jpg"/>
          <p:cNvPicPr>
            <a:picLocks noChangeAspect="1" noChangeArrowheads="1"/>
          </p:cNvPicPr>
          <p:nvPr/>
        </p:nvPicPr>
        <p:blipFill>
          <a:blip r:embed="rId5" cstate="print"/>
          <a:srcRect t="18140" b="18702"/>
          <a:stretch>
            <a:fillRect/>
          </a:stretch>
        </p:blipFill>
        <p:spPr bwMode="auto">
          <a:xfrm>
            <a:off x="3733801" y="2971801"/>
            <a:ext cx="2000264" cy="1894987"/>
          </a:xfrm>
          <a:prstGeom prst="rect">
            <a:avLst/>
          </a:prstGeom>
          <a:ln>
            <a:noFill/>
          </a:ln>
          <a:effectLst>
            <a:softEdge rad="112500"/>
          </a:effectLst>
        </p:spPr>
      </p:pic>
      <p:pic>
        <p:nvPicPr>
          <p:cNvPr id="8" name="Picture 4" descr="E:\Egineering\working groups\group 2\Pic\city stars\city star\different shots\img_gen2.jpg"/>
          <p:cNvPicPr>
            <a:picLocks noChangeAspect="1" noChangeArrowheads="1"/>
          </p:cNvPicPr>
          <p:nvPr/>
        </p:nvPicPr>
        <p:blipFill>
          <a:blip r:embed="rId6" cstate="print"/>
          <a:srcRect t="7729" b="3382"/>
          <a:stretch>
            <a:fillRect/>
          </a:stretch>
        </p:blipFill>
        <p:spPr bwMode="auto">
          <a:xfrm>
            <a:off x="6096000" y="2971802"/>
            <a:ext cx="2602384" cy="1877799"/>
          </a:xfrm>
          <a:prstGeom prst="rect">
            <a:avLst/>
          </a:prstGeom>
          <a:ln>
            <a:noFill/>
          </a:ln>
          <a:effectLst>
            <a:softEdge rad="112500"/>
          </a:effectLst>
        </p:spPr>
      </p:pic>
      <p:sp>
        <p:nvSpPr>
          <p:cNvPr id="9" name="TextBox 8"/>
          <p:cNvSpPr txBox="1"/>
          <p:nvPr/>
        </p:nvSpPr>
        <p:spPr>
          <a:xfrm>
            <a:off x="2971800" y="4876801"/>
            <a:ext cx="3357586" cy="584745"/>
          </a:xfrm>
          <a:prstGeom prst="rect">
            <a:avLst/>
          </a:prstGeom>
        </p:spPr>
        <p:style>
          <a:lnRef idx="2">
            <a:schemeClr val="dk1"/>
          </a:lnRef>
          <a:fillRef idx="1">
            <a:schemeClr val="lt1"/>
          </a:fillRef>
          <a:effectRef idx="0">
            <a:schemeClr val="dk1"/>
          </a:effectRef>
          <a:fontRef idx="minor">
            <a:schemeClr val="dk1"/>
          </a:fontRef>
        </p:style>
        <p:txBody>
          <a:bodyPr wrap="square" lIns="91407" tIns="45705" rIns="91407" bIns="45705" rtlCol="1">
            <a:spAutoFit/>
          </a:bodyPr>
          <a:lstStyle/>
          <a:p>
            <a:pPr algn="ctr"/>
            <a:r>
              <a:rPr lang="ar-SA" sz="3200" dirty="0" smtClean="0">
                <a:solidFill>
                  <a:srgbClr val="C00000"/>
                </a:solidFill>
              </a:rPr>
              <a:t> </a:t>
            </a:r>
            <a:r>
              <a:rPr lang="ar-SA" sz="2000" b="1" dirty="0" smtClean="0">
                <a:solidFill>
                  <a:schemeClr val="tx1"/>
                </a:solidFill>
                <a:latin typeface="Sakkal Majalla" pitchFamily="2" charset="-78"/>
                <a:cs typeface="Sakkal Majalla" pitchFamily="2" charset="-78"/>
              </a:rPr>
              <a:t>مداخل مركز ستى ستار</a:t>
            </a:r>
            <a:r>
              <a:rPr lang="ar-EG" sz="2000" b="1" dirty="0" smtClean="0">
                <a:solidFill>
                  <a:schemeClr val="tx1"/>
                </a:solidFill>
                <a:latin typeface="Sakkal Majalla" pitchFamily="2" charset="-78"/>
                <a:cs typeface="Sakkal Majalla" pitchFamily="2" charset="-78"/>
              </a:rPr>
              <a:t>            </a:t>
            </a:r>
          </a:p>
        </p:txBody>
      </p:sp>
      <p:pic>
        <p:nvPicPr>
          <p:cNvPr id="10" name="Picture 2069" descr="http://www4.0zz0.com/2008/01/11/15/993863048.jpg"/>
          <p:cNvPicPr>
            <a:picLocks noChangeAspect="1" noChangeArrowheads="1"/>
          </p:cNvPicPr>
          <p:nvPr/>
        </p:nvPicPr>
        <p:blipFill>
          <a:blip r:embed="rId7" cstate="print"/>
          <a:srcRect/>
          <a:stretch>
            <a:fillRect/>
          </a:stretch>
        </p:blipFill>
        <p:spPr bwMode="auto">
          <a:xfrm>
            <a:off x="5029201" y="5715000"/>
            <a:ext cx="3491379" cy="2514600"/>
          </a:xfrm>
          <a:prstGeom prst="rect">
            <a:avLst/>
          </a:prstGeom>
          <a:ln>
            <a:noFill/>
          </a:ln>
          <a:effectLst>
            <a:softEdge rad="112500"/>
          </a:effectLst>
        </p:spPr>
      </p:pic>
      <p:sp>
        <p:nvSpPr>
          <p:cNvPr id="11" name="Rectangle 10"/>
          <p:cNvSpPr/>
          <p:nvPr/>
        </p:nvSpPr>
        <p:spPr>
          <a:xfrm>
            <a:off x="5943600" y="8305802"/>
            <a:ext cx="1371600" cy="477023"/>
          </a:xfrm>
          <a:prstGeom prst="rect">
            <a:avLst/>
          </a:prstGeom>
        </p:spPr>
        <p:style>
          <a:lnRef idx="2">
            <a:schemeClr val="dk1"/>
          </a:lnRef>
          <a:fillRef idx="1">
            <a:schemeClr val="lt1"/>
          </a:fillRef>
          <a:effectRef idx="0">
            <a:schemeClr val="dk1"/>
          </a:effectRef>
          <a:fontRef idx="minor">
            <a:schemeClr val="dk1"/>
          </a:fontRef>
        </p:style>
        <p:txBody>
          <a:bodyPr wrap="square" lIns="91407" tIns="45705" rIns="91407" bIns="45705">
            <a:spAutoFit/>
          </a:bodyPr>
          <a:lstStyle/>
          <a:p>
            <a:pPr algn="ctr" rtl="1"/>
            <a:r>
              <a:rPr lang="ar-EG" b="1" dirty="0" smtClean="0">
                <a:solidFill>
                  <a:schemeClr val="tx1">
                    <a:lumMod val="95000"/>
                    <a:lumOff val="5000"/>
                  </a:schemeClr>
                </a:solidFill>
                <a:cs typeface="Andalus" pitchFamily="2" charset="-78"/>
              </a:rPr>
              <a:t>    </a:t>
            </a:r>
            <a:r>
              <a:rPr lang="ar-EG" sz="1600" b="1" dirty="0" smtClean="0">
                <a:solidFill>
                  <a:schemeClr val="tx1"/>
                </a:solidFill>
                <a:latin typeface="Sakkal Majalla" pitchFamily="2" charset="-78"/>
                <a:cs typeface="Sakkal Majalla" pitchFamily="2" charset="-78"/>
              </a:rPr>
              <a:t>سان إستيفانو  </a:t>
            </a:r>
            <a:endParaRPr lang="ar-EG" sz="1600" b="1" dirty="0">
              <a:solidFill>
                <a:schemeClr val="tx1"/>
              </a:solidFill>
              <a:latin typeface="Sakkal Majalla" pitchFamily="2" charset="-78"/>
              <a:cs typeface="Sakkal Majalla" pitchFamily="2" charset="-78"/>
            </a:endParaRPr>
          </a:p>
        </p:txBody>
      </p:sp>
      <p:pic>
        <p:nvPicPr>
          <p:cNvPr id="12" name="Picture 6" descr="C:\Documents and Settings\hany\Desktop\user89086_pic4460_1248052226.jpg"/>
          <p:cNvPicPr>
            <a:picLocks noChangeAspect="1" noChangeArrowheads="1"/>
          </p:cNvPicPr>
          <p:nvPr/>
        </p:nvPicPr>
        <p:blipFill>
          <a:blip r:embed="rId8" cstate="print"/>
          <a:srcRect/>
          <a:stretch>
            <a:fillRect/>
          </a:stretch>
        </p:blipFill>
        <p:spPr bwMode="auto">
          <a:xfrm>
            <a:off x="589837" y="5867400"/>
            <a:ext cx="3439115" cy="2590800"/>
          </a:xfrm>
          <a:prstGeom prst="rect">
            <a:avLst/>
          </a:prstGeom>
          <a:ln>
            <a:noFill/>
          </a:ln>
          <a:effectLst>
            <a:softEdge rad="112500"/>
          </a:effectLst>
        </p:spPr>
      </p:pic>
      <p:sp>
        <p:nvSpPr>
          <p:cNvPr id="13" name="TextBox 12"/>
          <p:cNvSpPr txBox="1"/>
          <p:nvPr/>
        </p:nvSpPr>
        <p:spPr>
          <a:xfrm>
            <a:off x="1447800" y="8458200"/>
            <a:ext cx="1790704" cy="369302"/>
          </a:xfrm>
          <a:prstGeom prst="rect">
            <a:avLst/>
          </a:prstGeom>
        </p:spPr>
        <p:style>
          <a:lnRef idx="2">
            <a:schemeClr val="dk1"/>
          </a:lnRef>
          <a:fillRef idx="1">
            <a:schemeClr val="lt1"/>
          </a:fillRef>
          <a:effectRef idx="0">
            <a:schemeClr val="dk1"/>
          </a:effectRef>
          <a:fontRef idx="minor">
            <a:schemeClr val="dk1"/>
          </a:fontRef>
        </p:style>
        <p:txBody>
          <a:bodyPr wrap="square" lIns="91407" tIns="45705" rIns="91407" bIns="45705">
            <a:spAutoFit/>
          </a:bodyPr>
          <a:lstStyle/>
          <a:p>
            <a:pPr algn="ctr"/>
            <a:r>
              <a:rPr lang="en-US" sz="1800" b="1" dirty="0" smtClean="0">
                <a:solidFill>
                  <a:schemeClr val="tx1">
                    <a:lumMod val="95000"/>
                    <a:lumOff val="5000"/>
                  </a:schemeClr>
                </a:solidFill>
                <a:latin typeface="Algerian" pitchFamily="82" charset="0"/>
                <a:cs typeface="Andalus" pitchFamily="2" charset="-78"/>
              </a:rPr>
              <a:t>sally </a:t>
            </a:r>
            <a:r>
              <a:rPr lang="en-US" sz="1800" b="1" dirty="0">
                <a:solidFill>
                  <a:schemeClr val="tx1">
                    <a:lumMod val="95000"/>
                    <a:lumOff val="5000"/>
                  </a:schemeClr>
                </a:solidFill>
                <a:latin typeface="Algerian" pitchFamily="82" charset="0"/>
                <a:cs typeface="Andalus" pitchFamily="2" charset="-78"/>
              </a:rPr>
              <a:t>mall</a:t>
            </a:r>
            <a:endParaRPr lang="ar-EG" sz="1800" b="1" dirty="0">
              <a:solidFill>
                <a:schemeClr val="tx1">
                  <a:lumMod val="95000"/>
                  <a:lumOff val="5000"/>
                </a:schemeClr>
              </a:solidFill>
              <a:latin typeface="Algerian" pitchFamily="82" charset="0"/>
              <a:cs typeface="Andalus" pitchFamily="2" charset="-78"/>
            </a:endParaRPr>
          </a:p>
        </p:txBody>
      </p:sp>
      <p:sp>
        <p:nvSpPr>
          <p:cNvPr id="15" name="Rectangle 14"/>
          <p:cNvSpPr/>
          <p:nvPr/>
        </p:nvSpPr>
        <p:spPr>
          <a:xfrm>
            <a:off x="304800" y="8915402"/>
            <a:ext cx="8572560" cy="1138743"/>
          </a:xfrm>
          <a:prstGeom prst="rect">
            <a:avLst/>
          </a:prstGeom>
        </p:spPr>
        <p:txBody>
          <a:bodyPr wrap="square" lIns="91407" tIns="45705" rIns="91407" bIns="45705">
            <a:spAutoFit/>
          </a:bodyPr>
          <a:lstStyle/>
          <a:p>
            <a:pPr algn="r" rtl="1"/>
            <a:r>
              <a:rPr lang="ar-SA"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2</a:t>
            </a: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.صالة المدخل الرئيسية </a:t>
            </a:r>
            <a:r>
              <a:rPr lang="ar-EG" sz="1800" dirty="0" smtClean="0">
                <a:solidFill>
                  <a:srgbClr val="C00000"/>
                </a:solidFill>
                <a:cs typeface="Andalus" pitchFamily="2" charset="-78"/>
              </a:rPr>
              <a:t>:</a:t>
            </a:r>
          </a:p>
          <a:p>
            <a:pPr algn="r" rtl="1"/>
            <a:r>
              <a:rPr lang="ar-EG" sz="1600" dirty="0" smtClean="0">
                <a:latin typeface="Sakkal Majalla" pitchFamily="2" charset="-78"/>
                <a:cs typeface="Sakkal Majalla" pitchFamily="2" charset="-78"/>
              </a:rPr>
              <a:t>تتجمع عندها مسارات الحركة بمركز التسوق وقد يتواجد بها أنشطة العروض الموسيقية أو تستغل أجزاء منها ك</a:t>
            </a:r>
            <a:r>
              <a:rPr lang="ar-SA" sz="1600" dirty="0" smtClean="0">
                <a:latin typeface="Sakkal Majalla" pitchFamily="2" charset="-78"/>
                <a:cs typeface="Sakkal Majalla" pitchFamily="2" charset="-78"/>
              </a:rPr>
              <a:t>ا</a:t>
            </a:r>
            <a:r>
              <a:rPr lang="ar-EG" sz="1600" dirty="0" smtClean="0">
                <a:latin typeface="Sakkal Majalla" pitchFamily="2" charset="-78"/>
                <a:cs typeface="Sakkal Majalla" pitchFamily="2" charset="-78"/>
              </a:rPr>
              <a:t>كافيتريات مفتوحة أو كمعرض للسيارات ، مع مراعاة الإضاءة و تحمل الأرضيات لكمية الأحمال الحية الواقعة عليها ويستفاد من الساحات الرئيسية كسر الملل الزائد الناتج عن ممرات التسوق الطويلة</a:t>
            </a:r>
            <a:endParaRPr lang="ar-EG" sz="1600" dirty="0">
              <a:latin typeface="Sakkal Majalla" pitchFamily="2" charset="-78"/>
              <a:cs typeface="Sakkal Majalla" pitchFamily="2" charset="-78"/>
            </a:endParaRPr>
          </a:p>
        </p:txBody>
      </p:sp>
      <p:pic>
        <p:nvPicPr>
          <p:cNvPr id="16" name="Picture 2" descr="E:\Egineering\working groups\group 2\Pic\city stars\city star\interior\028731a.jpg"/>
          <p:cNvPicPr>
            <a:picLocks noChangeAspect="1" noChangeArrowheads="1"/>
          </p:cNvPicPr>
          <p:nvPr/>
        </p:nvPicPr>
        <p:blipFill>
          <a:blip r:embed="rId9" cstate="print"/>
          <a:srcRect/>
          <a:stretch>
            <a:fillRect/>
          </a:stretch>
        </p:blipFill>
        <p:spPr bwMode="auto">
          <a:xfrm>
            <a:off x="228600" y="10363200"/>
            <a:ext cx="2969476" cy="1828800"/>
          </a:xfrm>
          <a:prstGeom prst="rect">
            <a:avLst/>
          </a:prstGeom>
          <a:ln>
            <a:noFill/>
          </a:ln>
          <a:effectLst>
            <a:softEdge rad="112500"/>
          </a:effectLst>
        </p:spPr>
      </p:pic>
      <p:pic>
        <p:nvPicPr>
          <p:cNvPr id="17" name="Picture 4" descr="E:\Egineering\working groups\group 2\Pic\city stars\city star\interior\dsc00505.jpg"/>
          <p:cNvPicPr>
            <a:picLocks noChangeAspect="1" noChangeArrowheads="1"/>
          </p:cNvPicPr>
          <p:nvPr/>
        </p:nvPicPr>
        <p:blipFill>
          <a:blip r:embed="rId10" cstate="print"/>
          <a:srcRect/>
          <a:stretch>
            <a:fillRect/>
          </a:stretch>
        </p:blipFill>
        <p:spPr bwMode="auto">
          <a:xfrm>
            <a:off x="6096000" y="10439400"/>
            <a:ext cx="2438400" cy="1828800"/>
          </a:xfrm>
          <a:prstGeom prst="rect">
            <a:avLst/>
          </a:prstGeom>
          <a:ln>
            <a:noFill/>
          </a:ln>
          <a:effectLst>
            <a:outerShdw blurRad="292100" dist="139700" dir="2700000" algn="tl" rotWithShape="0">
              <a:srgbClr val="333333">
                <a:alpha val="65000"/>
              </a:srgbClr>
            </a:outerShdw>
          </a:effectLst>
        </p:spPr>
      </p:pic>
      <p:pic>
        <p:nvPicPr>
          <p:cNvPr id="18" name="Picture 1" descr="C:\Users\user\Desktop\malls\final malls\pics\Dubai_mall1.jpg"/>
          <p:cNvPicPr>
            <a:picLocks noChangeAspect="1" noChangeArrowheads="1"/>
          </p:cNvPicPr>
          <p:nvPr/>
        </p:nvPicPr>
        <p:blipFill>
          <a:blip r:embed="rId11" cstate="print"/>
          <a:srcRect t="7083" b="4374"/>
          <a:stretch>
            <a:fillRect/>
          </a:stretch>
        </p:blipFill>
        <p:spPr bwMode="auto">
          <a:xfrm>
            <a:off x="3810001" y="10363200"/>
            <a:ext cx="1796654" cy="1905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1" y="0"/>
            <a:ext cx="9693263" cy="12801600"/>
          </a:xfrm>
          <a:prstGeom prst="rect">
            <a:avLst/>
          </a:prstGeom>
          <a:noFill/>
        </p:spPr>
      </p:pic>
      <p:sp>
        <p:nvSpPr>
          <p:cNvPr id="10" name="Rectangle 9"/>
          <p:cNvSpPr/>
          <p:nvPr/>
        </p:nvSpPr>
        <p:spPr>
          <a:xfrm>
            <a:off x="4248129" y="1426994"/>
            <a:ext cx="4743472" cy="2215951"/>
          </a:xfrm>
          <a:prstGeom prst="rect">
            <a:avLst/>
          </a:prstGeom>
        </p:spPr>
        <p:txBody>
          <a:bodyPr wrap="square" lIns="91407" tIns="45705" rIns="91407" bIns="45705">
            <a:spAutoFit/>
          </a:bodyPr>
          <a:lstStyle/>
          <a:p>
            <a:pPr algn="r" rtl="1"/>
            <a:r>
              <a:rPr lang="ar-SA"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3</a:t>
            </a: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.االمتواجدة بالفراغات العامة لعناصر في المراكز التجارية :. </a:t>
            </a:r>
            <a:r>
              <a:rPr lang="ar-EG" sz="1800" dirty="0" smtClean="0">
                <a:cs typeface="Andalus" pitchFamily="2" charset="-78"/>
              </a:rPr>
              <a:t/>
            </a:r>
            <a:br>
              <a:rPr lang="ar-EG" sz="1800" dirty="0" smtClean="0">
                <a:cs typeface="Andalus" pitchFamily="2" charset="-78"/>
              </a:rPr>
            </a:br>
            <a:r>
              <a:rPr lang="en-US" sz="1800" dirty="0" smtClean="0">
                <a:cs typeface="Andalus" pitchFamily="2" charset="-78"/>
              </a:rPr>
              <a:t>  </a:t>
            </a:r>
            <a:r>
              <a:rPr lang="ar-EG" sz="1600" dirty="0" smtClean="0">
                <a:latin typeface="Sakkal Majalla" pitchFamily="2" charset="-78"/>
                <a:cs typeface="Sakkal Majalla" pitchFamily="2" charset="-78"/>
              </a:rPr>
              <a:t>مثل الحدائق الداخلية وتوفير الوسائل الإرشادية المختلفة لتسهيل الوصول إلى مختلف المتاجر وفقا لأنواعها المختلفة,مناطق للجلوس والعاب الأطفال والعاب الفيديو.</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كذلك يعتبر الماء من المعالم الجذابة للغاية في مراكز التسوق ولذا وجود النفورات يعتبر من الأشياء المفضلة ، و استخدام نظام للنداء العام إضافة إلى توفير وحدات للتليفون .</a:t>
            </a:r>
            <a:br>
              <a:rPr lang="ar-EG"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pic>
        <p:nvPicPr>
          <p:cNvPr id="11" name="Picture 5" descr="E:\Egineering\working groups\group 2\Pic\city stars\city star\interior\cold3.jpg"/>
          <p:cNvPicPr>
            <a:picLocks noChangeAspect="1" noChangeArrowheads="1"/>
          </p:cNvPicPr>
          <p:nvPr/>
        </p:nvPicPr>
        <p:blipFill>
          <a:blip r:embed="rId3" cstate="print"/>
          <a:srcRect t="4503"/>
          <a:stretch>
            <a:fillRect/>
          </a:stretch>
        </p:blipFill>
        <p:spPr bwMode="auto">
          <a:xfrm>
            <a:off x="815895" y="3276600"/>
            <a:ext cx="2994106" cy="1905000"/>
          </a:xfrm>
          <a:prstGeom prst="rect">
            <a:avLst/>
          </a:prstGeom>
          <a:ln>
            <a:noFill/>
          </a:ln>
          <a:effectLst>
            <a:softEdge rad="112500"/>
          </a:effectLst>
        </p:spPr>
      </p:pic>
      <p:pic>
        <p:nvPicPr>
          <p:cNvPr id="12" name="Picture 11" descr=" Egypt.Com - منتديات مصر"/>
          <p:cNvPicPr/>
          <p:nvPr/>
        </p:nvPicPr>
        <p:blipFill>
          <a:blip r:embed="rId4" cstate="print">
            <a:lum bright="20000" contrast="-10000"/>
          </a:blip>
          <a:srcRect t="4348" b="4348"/>
          <a:stretch>
            <a:fillRect/>
          </a:stretch>
        </p:blipFill>
        <p:spPr bwMode="auto">
          <a:xfrm>
            <a:off x="2057400" y="1371600"/>
            <a:ext cx="2438400" cy="1828800"/>
          </a:xfrm>
          <a:prstGeom prst="rect">
            <a:avLst/>
          </a:prstGeom>
          <a:ln>
            <a:noFill/>
          </a:ln>
          <a:effectLst>
            <a:softEdge rad="112500"/>
          </a:effectLst>
        </p:spPr>
      </p:pic>
      <p:pic>
        <p:nvPicPr>
          <p:cNvPr id="13" name="Picture 12" descr=" Egypt.Com - منتديات مصر"/>
          <p:cNvPicPr/>
          <p:nvPr/>
        </p:nvPicPr>
        <p:blipFill>
          <a:blip r:embed="rId5" cstate="print"/>
          <a:srcRect b="10743"/>
          <a:stretch>
            <a:fillRect/>
          </a:stretch>
        </p:blipFill>
        <p:spPr bwMode="auto">
          <a:xfrm>
            <a:off x="79058" y="1447800"/>
            <a:ext cx="2130743" cy="1752600"/>
          </a:xfrm>
          <a:prstGeom prst="rect">
            <a:avLst/>
          </a:prstGeom>
          <a:ln>
            <a:noFill/>
          </a:ln>
          <a:effectLst>
            <a:softEdge rad="112500"/>
          </a:effectLst>
        </p:spPr>
      </p:pic>
      <p:sp>
        <p:nvSpPr>
          <p:cNvPr id="14" name="Rectangle 13"/>
          <p:cNvSpPr/>
          <p:nvPr/>
        </p:nvSpPr>
        <p:spPr>
          <a:xfrm>
            <a:off x="3657600" y="3352802"/>
            <a:ext cx="5334000" cy="1815851"/>
          </a:xfrm>
          <a:prstGeom prst="rect">
            <a:avLst/>
          </a:prstGeom>
        </p:spPr>
        <p:txBody>
          <a:bodyPr wrap="square" lIns="91407" tIns="45705" rIns="91407" bIns="45705">
            <a:spAutoFit/>
          </a:bodyPr>
          <a:lstStyle/>
          <a:p>
            <a:pPr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a:t>
            </a: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4</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a:t>
            </a: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تنسيق الموقع:</a:t>
            </a:r>
            <a:b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b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أولا</a:t>
            </a:r>
            <a:r>
              <a:rPr lang="ar-EG" sz="2400" dirty="0" smtClean="0">
                <a:solidFill>
                  <a:srgbClr val="C00000"/>
                </a:solidFill>
                <a:cs typeface="Andalus" pitchFamily="2" charset="-78"/>
              </a:rPr>
              <a:t>:</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خارجيا</a:t>
            </a:r>
            <a:r>
              <a:rPr lang="ar-EG" sz="1800" dirty="0" smtClean="0">
                <a:cs typeface="Andalus" pitchFamily="2" charset="-78"/>
              </a:rPr>
              <a:t/>
            </a:r>
            <a:br>
              <a:rPr lang="ar-EG" sz="1800" dirty="0" smtClean="0">
                <a:cs typeface="Andalus" pitchFamily="2" charset="-78"/>
              </a:rPr>
            </a:br>
            <a:r>
              <a:rPr lang="ar-EG" sz="1600" dirty="0" smtClean="0">
                <a:latin typeface="Sakkal Majalla" pitchFamily="2" charset="-78"/>
                <a:cs typeface="Sakkal Majalla" pitchFamily="2" charset="-78"/>
              </a:rPr>
              <a:t>استخدام الأشجار الطبيعية وأشجار لا تحتاج إلي الكثير من العناية, يجب أن توزع بشكل يؤكد الممرات مع تظليل أماكن الجلوس</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a:t>
            </a:r>
            <a:r>
              <a:rPr lang="ar-EG" sz="1600" dirty="0" smtClean="0">
                <a:cs typeface="Andalus" pitchFamily="2" charset="-78"/>
              </a:rPr>
              <a:t/>
            </a:r>
            <a:br>
              <a:rPr lang="ar-EG" sz="1600" dirty="0" smtClean="0">
                <a:cs typeface="Andalus" pitchFamily="2" charset="-78"/>
              </a:rPr>
            </a:br>
            <a:endParaRPr lang="ar-EG" sz="1600" dirty="0">
              <a:cs typeface="Andalus" pitchFamily="2" charset="-78"/>
            </a:endParaRPr>
          </a:p>
        </p:txBody>
      </p:sp>
      <p:pic>
        <p:nvPicPr>
          <p:cNvPr id="15" name="Picture 2" descr="E:\Egineering\working groups\group 2\Pic\city stars\city star\intercontin. hotel\hotels-zoom-15.jpg"/>
          <p:cNvPicPr>
            <a:picLocks noChangeAspect="1" noChangeArrowheads="1"/>
          </p:cNvPicPr>
          <p:nvPr/>
        </p:nvPicPr>
        <p:blipFill>
          <a:blip r:embed="rId6" cstate="print"/>
          <a:srcRect t="3786" b="3701"/>
          <a:stretch>
            <a:fillRect/>
          </a:stretch>
        </p:blipFill>
        <p:spPr bwMode="auto">
          <a:xfrm>
            <a:off x="6172200" y="5406915"/>
            <a:ext cx="2743200" cy="1758461"/>
          </a:xfrm>
          <a:prstGeom prst="rect">
            <a:avLst/>
          </a:prstGeom>
          <a:ln>
            <a:noFill/>
          </a:ln>
          <a:effectLst>
            <a:softEdge rad="112500"/>
          </a:effectLst>
        </p:spPr>
      </p:pic>
      <p:pic>
        <p:nvPicPr>
          <p:cNvPr id="16" name="Picture 3" descr="E:\Egineering\working groups\group 2\Pic\city stars\city star\different shots\starshopping-zoom-25.jpg"/>
          <p:cNvPicPr>
            <a:picLocks noChangeAspect="1" noChangeArrowheads="1"/>
          </p:cNvPicPr>
          <p:nvPr/>
        </p:nvPicPr>
        <p:blipFill>
          <a:blip r:embed="rId7" cstate="print"/>
          <a:srcRect t="3536" r="2161" b="8058"/>
          <a:stretch>
            <a:fillRect/>
          </a:stretch>
        </p:blipFill>
        <p:spPr bwMode="auto">
          <a:xfrm>
            <a:off x="6172201" y="7391401"/>
            <a:ext cx="2690933" cy="1919247"/>
          </a:xfrm>
          <a:prstGeom prst="rect">
            <a:avLst/>
          </a:prstGeom>
          <a:ln>
            <a:noFill/>
          </a:ln>
          <a:effectLst>
            <a:softEdge rad="112500"/>
          </a:effectLst>
        </p:spPr>
      </p:pic>
      <p:pic>
        <p:nvPicPr>
          <p:cNvPr id="17" name="Picture 16" descr=" Egypt.Com - منتديات مصر"/>
          <p:cNvPicPr/>
          <p:nvPr/>
        </p:nvPicPr>
        <p:blipFill>
          <a:blip r:embed="rId8" cstate="print"/>
          <a:srcRect/>
          <a:stretch>
            <a:fillRect/>
          </a:stretch>
        </p:blipFill>
        <p:spPr bwMode="auto">
          <a:xfrm>
            <a:off x="3733800" y="7391401"/>
            <a:ext cx="2481276" cy="1895436"/>
          </a:xfrm>
          <a:prstGeom prst="rect">
            <a:avLst/>
          </a:prstGeom>
          <a:ln>
            <a:noFill/>
          </a:ln>
          <a:effectLst>
            <a:softEdge rad="112500"/>
          </a:effectLst>
        </p:spPr>
      </p:pic>
      <p:pic>
        <p:nvPicPr>
          <p:cNvPr id="18" name="Picture 17" descr=" Egypt.Com - منتديات مصر"/>
          <p:cNvPicPr/>
          <p:nvPr/>
        </p:nvPicPr>
        <p:blipFill>
          <a:blip r:embed="rId9" cstate="print"/>
          <a:srcRect/>
          <a:stretch>
            <a:fillRect/>
          </a:stretch>
        </p:blipFill>
        <p:spPr bwMode="auto">
          <a:xfrm>
            <a:off x="381000" y="7086600"/>
            <a:ext cx="3352800" cy="4724400"/>
          </a:xfrm>
          <a:prstGeom prst="rect">
            <a:avLst/>
          </a:prstGeom>
          <a:ln>
            <a:noFill/>
          </a:ln>
          <a:effectLst>
            <a:softEdge rad="112500"/>
          </a:effectLst>
        </p:spPr>
      </p:pic>
      <p:pic>
        <p:nvPicPr>
          <p:cNvPr id="19" name="Picture 1" descr="C:\Users\user\Desktop\malls\final malls\pics\malls\3anaser el gazb\miramal.jpg"/>
          <p:cNvPicPr>
            <a:picLocks noChangeAspect="1" noChangeArrowheads="1"/>
          </p:cNvPicPr>
          <p:nvPr/>
        </p:nvPicPr>
        <p:blipFill>
          <a:blip r:embed="rId10" cstate="print"/>
          <a:srcRect/>
          <a:stretch>
            <a:fillRect/>
          </a:stretch>
        </p:blipFill>
        <p:spPr bwMode="auto">
          <a:xfrm>
            <a:off x="4419601" y="9525000"/>
            <a:ext cx="3771553" cy="2514632"/>
          </a:xfrm>
          <a:prstGeom prst="rect">
            <a:avLst/>
          </a:prstGeom>
          <a:ln>
            <a:noFill/>
          </a:ln>
          <a:effectLst>
            <a:softEdge rad="112500"/>
          </a:effectLst>
        </p:spPr>
      </p:pic>
      <p:sp>
        <p:nvSpPr>
          <p:cNvPr id="20" name="Rectangle 19"/>
          <p:cNvSpPr/>
          <p:nvPr/>
        </p:nvSpPr>
        <p:spPr>
          <a:xfrm>
            <a:off x="0" y="5257800"/>
            <a:ext cx="6172200" cy="1877407"/>
          </a:xfrm>
          <a:prstGeom prst="rect">
            <a:avLst/>
          </a:prstGeom>
        </p:spPr>
        <p:txBody>
          <a:bodyPr wrap="square" lIns="91407" tIns="45705" rIns="91407" bIns="45705">
            <a:spAutoFit/>
          </a:bodyPr>
          <a:lstStyle/>
          <a:p>
            <a:pPr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ثانيا: داخليا </a:t>
            </a:r>
            <a:r>
              <a:rPr lang="ar-EG" sz="1600" dirty="0" smtClean="0">
                <a:latin typeface="Andalus" pitchFamily="18" charset="-78"/>
                <a:cs typeface="Andalus" pitchFamily="18" charset="-78"/>
              </a:rPr>
              <a:t/>
            </a:r>
            <a:br>
              <a:rPr lang="ar-EG" sz="1600" dirty="0" smtClean="0">
                <a:latin typeface="Andalus" pitchFamily="18" charset="-78"/>
                <a:cs typeface="Andalus" pitchFamily="18" charset="-78"/>
              </a:rPr>
            </a:br>
            <a:r>
              <a:rPr lang="ar-EG" sz="1600" dirty="0" smtClean="0">
                <a:latin typeface="Sakkal Majalla" pitchFamily="2" charset="-78"/>
                <a:cs typeface="Sakkal Majalla" pitchFamily="2" charset="-78"/>
              </a:rPr>
              <a:t>يجب أن يشمل العديد من العناصر النباتية والمائية وتغير المستويات والألوان كما يجب أن تشتمل علي مقاعد داخليه.</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الاضاءة يجب أن تكون مناسبة للشجيرات والزهور ويجب ألا يؤدي استخدام الشجيرات إلي إحداث تشويش علي رؤية المتاجر واللافتات الداخلية ,ويجب أن تتحمل الشجيرات والمزروعات الحرارة والرطوبة الداخلية ويفضل استخدام نباتات دائمة الخضرة , كذلك يجب أن تعطي الحدائق انطباعا جيدا للمتسوقين وتدفعهم للصعود إلي الأدوار العلوية</a:t>
            </a:r>
            <a:endParaRPr lang="ar-EG" sz="1600" dirty="0">
              <a:latin typeface="Sakkal Majalla" pitchFamily="2" charset="-78"/>
              <a:cs typeface="Sakkal Majalla"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1" y="0"/>
            <a:ext cx="9693263" cy="12801600"/>
          </a:xfrm>
          <a:prstGeom prst="rect">
            <a:avLst/>
          </a:prstGeom>
          <a:noFill/>
        </p:spPr>
      </p:pic>
      <p:sp>
        <p:nvSpPr>
          <p:cNvPr id="4" name="TextBox 3"/>
          <p:cNvSpPr txBox="1"/>
          <p:nvPr/>
        </p:nvSpPr>
        <p:spPr>
          <a:xfrm>
            <a:off x="1581120" y="533400"/>
            <a:ext cx="4286280" cy="523220"/>
          </a:xfrm>
          <a:prstGeom prst="rect">
            <a:avLst/>
          </a:prstGeom>
          <a:noFill/>
        </p:spPr>
        <p:txBody>
          <a:bodyPr wrap="square" rtlCol="0">
            <a:spAutoFit/>
          </a:bodyPr>
          <a:lstStyle/>
          <a:p>
            <a:pPr algn="r"/>
            <a:r>
              <a:rPr lang="ar-EG" sz="28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نسب الفراغات و اساليب الفرش</a:t>
            </a:r>
            <a:endParaRPr lang="en-US" sz="2800" b="1" u="sng" dirty="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2050" name="Picture 2" descr="D:\ARCHitecture\researches\مبانى تجارية ادارية سكنية\Untitled-1.jpg"/>
          <p:cNvPicPr>
            <a:picLocks noChangeAspect="1" noChangeArrowheads="1"/>
          </p:cNvPicPr>
          <p:nvPr/>
        </p:nvPicPr>
        <p:blipFill>
          <a:blip r:embed="rId3" cstate="print"/>
          <a:srcRect r="850" b="24517"/>
          <a:stretch>
            <a:fillRect/>
          </a:stretch>
        </p:blipFill>
        <p:spPr bwMode="auto">
          <a:xfrm>
            <a:off x="457200" y="1143000"/>
            <a:ext cx="7772400" cy="36258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5105400" y="4800601"/>
            <a:ext cx="3705220" cy="461665"/>
          </a:xfrm>
          <a:prstGeom prst="rect">
            <a:avLst/>
          </a:prstGeom>
          <a:noFill/>
        </p:spPr>
        <p:txBody>
          <a:bodyPr wrap="square" rtlCol="0">
            <a:spAutoFit/>
          </a:bodyPr>
          <a:lstStyle/>
          <a:p>
            <a:pPr algn="r"/>
            <a:r>
              <a:rPr lang="ar-EG" sz="24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اسس تصميم اساليب العرض</a:t>
            </a:r>
            <a:endParaRPr lang="en-US" sz="24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2052" name="Picture 4" descr="D:\ARCHitecture\researches\مبانى تجارية ادارية سكنية\Untitled-122.jpg"/>
          <p:cNvPicPr>
            <a:picLocks noChangeAspect="1" noChangeArrowheads="1"/>
          </p:cNvPicPr>
          <p:nvPr/>
        </p:nvPicPr>
        <p:blipFill>
          <a:blip r:embed="rId4" cstate="print"/>
          <a:srcRect l="3139" t="11470" r="9411"/>
          <a:stretch>
            <a:fillRect/>
          </a:stretch>
        </p:blipFill>
        <p:spPr bwMode="auto">
          <a:xfrm>
            <a:off x="3124200" y="5334000"/>
            <a:ext cx="5638800" cy="35242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6019801" y="9067802"/>
            <a:ext cx="2857520" cy="584775"/>
          </a:xfrm>
          <a:prstGeom prst="rect">
            <a:avLst/>
          </a:prstGeom>
          <a:noFill/>
        </p:spPr>
        <p:txBody>
          <a:bodyPr wrap="square" rtlCol="0">
            <a:spAutoFit/>
          </a:bodyPr>
          <a:lstStyle/>
          <a:p>
            <a:pPr algn="r"/>
            <a:r>
              <a:rPr lang="ar-EG" sz="3200"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عناصر الاضاءة</a:t>
            </a:r>
            <a:endParaRPr lang="en-US" sz="3200"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1" name="TextBox 10"/>
          <p:cNvSpPr txBox="1"/>
          <p:nvPr/>
        </p:nvSpPr>
        <p:spPr>
          <a:xfrm>
            <a:off x="514320" y="4800600"/>
            <a:ext cx="2286016" cy="523220"/>
          </a:xfrm>
          <a:prstGeom prst="rect">
            <a:avLst/>
          </a:prstGeom>
          <a:noFill/>
        </p:spPr>
        <p:txBody>
          <a:bodyPr wrap="square" rtlCol="0">
            <a:spAutoFit/>
          </a:bodyPr>
          <a:lstStyle/>
          <a:p>
            <a:pPr algn="ctr"/>
            <a:r>
              <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المخازن</a:t>
            </a:r>
            <a:endParaRPr lang="en-US"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13" name="Picture 3" descr="D:\ARCHitecture\researches\مبانى تجارية ادارية سكنية\Untitled-13.jpg"/>
          <p:cNvPicPr>
            <a:picLocks noChangeAspect="1" noChangeArrowheads="1"/>
          </p:cNvPicPr>
          <p:nvPr/>
        </p:nvPicPr>
        <p:blipFill>
          <a:blip r:embed="rId5" cstate="print"/>
          <a:srcRect l="2752"/>
          <a:stretch>
            <a:fillRect/>
          </a:stretch>
        </p:blipFill>
        <p:spPr bwMode="auto">
          <a:xfrm>
            <a:off x="152400" y="9067801"/>
            <a:ext cx="6019800" cy="32616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5"/>
          <p:cNvPicPr>
            <a:picLocks noChangeAspect="1" noChangeArrowheads="1"/>
          </p:cNvPicPr>
          <p:nvPr/>
        </p:nvPicPr>
        <p:blipFill>
          <a:blip r:embed="rId6" cstate="print"/>
          <a:srcRect r="9590"/>
          <a:stretch>
            <a:fillRect/>
          </a:stretch>
        </p:blipFill>
        <p:spPr bwMode="auto">
          <a:xfrm>
            <a:off x="157130" y="5410200"/>
            <a:ext cx="2753903" cy="3505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1" y="0"/>
            <a:ext cx="9693263" cy="12801600"/>
          </a:xfrm>
          <a:prstGeom prst="rect">
            <a:avLst/>
          </a:prstGeom>
          <a:noFill/>
        </p:spPr>
      </p:pic>
      <p:sp>
        <p:nvSpPr>
          <p:cNvPr id="4" name="Rectangle 3"/>
          <p:cNvSpPr/>
          <p:nvPr/>
        </p:nvSpPr>
        <p:spPr>
          <a:xfrm>
            <a:off x="0" y="1195657"/>
            <a:ext cx="8915400" cy="1200298"/>
          </a:xfrm>
          <a:prstGeom prst="rect">
            <a:avLst/>
          </a:prstGeom>
        </p:spPr>
        <p:txBody>
          <a:bodyPr wrap="square" lIns="91407" tIns="45705" rIns="91407" bIns="45705">
            <a:spAutoFit/>
          </a:bodyPr>
          <a:lstStyle/>
          <a:p>
            <a:pPr algn="r" rtl="1"/>
            <a:r>
              <a:rPr lang="ar-SA" sz="24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5</a:t>
            </a:r>
            <a:r>
              <a:rPr lang="ar-EG"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a:t>
            </a:r>
            <a:r>
              <a:rPr lang="ar-SA"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 </a:t>
            </a:r>
            <a:r>
              <a:rPr lang="ar-EG"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اللافتات والعلامات الإرشادية:</a:t>
            </a:r>
            <a:r>
              <a:rPr lang="ar-EG" sz="1600" dirty="0" smtClean="0">
                <a:cs typeface="Andalus" pitchFamily="2" charset="-78"/>
              </a:rPr>
              <a:t/>
            </a:r>
            <a:br>
              <a:rPr lang="ar-EG" sz="1600" dirty="0" smtClean="0">
                <a:cs typeface="Andalus" pitchFamily="2" charset="-78"/>
              </a:rPr>
            </a:br>
            <a:r>
              <a:rPr lang="ar-EG" sz="1600" dirty="0" smtClean="0">
                <a:cs typeface="Andalus" pitchFamily="2" charset="-78"/>
              </a:rPr>
              <a:t>هي </a:t>
            </a:r>
            <a:r>
              <a:rPr lang="ar-EG" sz="1600" dirty="0" smtClean="0">
                <a:latin typeface="Sakkal Majalla" pitchFamily="2" charset="-78"/>
                <a:cs typeface="Sakkal Majalla" pitchFamily="2" charset="-78"/>
              </a:rPr>
              <a:t>التي ترشد المتسوقين أماكن واتجاهات معينه بمركز التسوق مثل أماكن الخروج أو دورات المياه أو سلالم الهروب.</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يجب أن تكون الإرشادات بسيطة وبحروف واضحة ومن لون واحد تثبت علي خلفية متبادلة معها, كما يجب أن تكون بعيدة عن متناول اليد" علي ارتفاع 2.5م“</a:t>
            </a:r>
            <a:r>
              <a:rPr lang="en-US" sz="1600" dirty="0" smtClean="0">
                <a:latin typeface="Sakkal Majalla" pitchFamily="2" charset="-78"/>
                <a:cs typeface="Sakkal Majalla" pitchFamily="2" charset="-78"/>
              </a:rPr>
              <a:t> </a:t>
            </a:r>
            <a:endParaRPr lang="ar-EG" sz="1600" dirty="0">
              <a:latin typeface="Sakkal Majalla" pitchFamily="2" charset="-78"/>
              <a:cs typeface="Sakkal Majalla" pitchFamily="2" charset="-78"/>
            </a:endParaRPr>
          </a:p>
        </p:txBody>
      </p:sp>
      <p:pic>
        <p:nvPicPr>
          <p:cNvPr id="5" name="Picture 3" descr="C:\Documents and Settings\hany\Desktop\21.jpg"/>
          <p:cNvPicPr>
            <a:picLocks noChangeAspect="1" noChangeArrowheads="1"/>
          </p:cNvPicPr>
          <p:nvPr/>
        </p:nvPicPr>
        <p:blipFill>
          <a:blip r:embed="rId3" cstate="print"/>
          <a:srcRect l="76298" t="15714" r="173" b="24857"/>
          <a:stretch>
            <a:fillRect/>
          </a:stretch>
        </p:blipFill>
        <p:spPr bwMode="auto">
          <a:xfrm>
            <a:off x="6400800" y="2362200"/>
            <a:ext cx="1874598" cy="2867032"/>
          </a:xfrm>
          <a:prstGeom prst="rect">
            <a:avLst/>
          </a:prstGeom>
          <a:ln>
            <a:noFill/>
          </a:ln>
          <a:effectLst>
            <a:softEdge rad="112500"/>
          </a:effectLst>
        </p:spPr>
      </p:pic>
      <p:pic>
        <p:nvPicPr>
          <p:cNvPr id="6" name="Picture 4" descr="C:\Documents and Settings\hany\Desktop\23.jpg"/>
          <p:cNvPicPr>
            <a:picLocks noChangeAspect="1" noChangeArrowheads="1"/>
          </p:cNvPicPr>
          <p:nvPr/>
        </p:nvPicPr>
        <p:blipFill>
          <a:blip r:embed="rId4" cstate="print"/>
          <a:srcRect l="80114" t="23760" b="31805"/>
          <a:stretch>
            <a:fillRect/>
          </a:stretch>
        </p:blipFill>
        <p:spPr bwMode="auto">
          <a:xfrm>
            <a:off x="3733800" y="2362200"/>
            <a:ext cx="2057400" cy="3058957"/>
          </a:xfrm>
          <a:prstGeom prst="rect">
            <a:avLst/>
          </a:prstGeom>
          <a:ln>
            <a:noFill/>
          </a:ln>
          <a:effectLst>
            <a:softEdge rad="112500"/>
          </a:effectLst>
        </p:spPr>
      </p:pic>
      <p:pic>
        <p:nvPicPr>
          <p:cNvPr id="7" name="Picture 6"/>
          <p:cNvPicPr>
            <a:picLocks noChangeAspect="1" noChangeArrowheads="1"/>
          </p:cNvPicPr>
          <p:nvPr/>
        </p:nvPicPr>
        <p:blipFill>
          <a:blip r:embed="rId5" cstate="print"/>
          <a:srcRect l="5769" t="42298" r="51539" b="20104"/>
          <a:stretch>
            <a:fillRect/>
          </a:stretch>
        </p:blipFill>
        <p:spPr bwMode="auto">
          <a:xfrm>
            <a:off x="609601" y="4191000"/>
            <a:ext cx="2134124" cy="1384296"/>
          </a:xfrm>
          <a:prstGeom prst="rect">
            <a:avLst/>
          </a:prstGeom>
          <a:ln>
            <a:noFill/>
          </a:ln>
          <a:effectLst>
            <a:softEdge rad="112500"/>
          </a:effectLst>
        </p:spPr>
      </p:pic>
      <p:pic>
        <p:nvPicPr>
          <p:cNvPr id="8" name="Picture 1" descr="C:\Users\user\Desktop\New Folder\city centerb\city center\defects\لوحت ارشادية.jpg"/>
          <p:cNvPicPr>
            <a:picLocks noChangeAspect="1" noChangeArrowheads="1"/>
          </p:cNvPicPr>
          <p:nvPr/>
        </p:nvPicPr>
        <p:blipFill>
          <a:blip r:embed="rId6" cstate="print"/>
          <a:srcRect l="9574" t="10638" r="31383" b="23404"/>
          <a:stretch>
            <a:fillRect/>
          </a:stretch>
        </p:blipFill>
        <p:spPr bwMode="auto">
          <a:xfrm>
            <a:off x="609601" y="2362200"/>
            <a:ext cx="2134124" cy="1788051"/>
          </a:xfrm>
          <a:prstGeom prst="rect">
            <a:avLst/>
          </a:prstGeom>
          <a:ln>
            <a:noFill/>
          </a:ln>
          <a:effectLst>
            <a:softEdge rad="112500"/>
          </a:effectLst>
        </p:spPr>
      </p:pic>
      <p:sp>
        <p:nvSpPr>
          <p:cNvPr id="10" name="Rectangle 9"/>
          <p:cNvSpPr/>
          <p:nvPr/>
        </p:nvSpPr>
        <p:spPr>
          <a:xfrm>
            <a:off x="152400" y="5562392"/>
            <a:ext cx="8763000" cy="1631185"/>
          </a:xfrm>
          <a:prstGeom prst="rect">
            <a:avLst/>
          </a:prstGeom>
        </p:spPr>
        <p:txBody>
          <a:bodyPr wrap="square" lIns="91407" tIns="45705" rIns="91407" bIns="45705">
            <a:spAutoFit/>
          </a:bodyPr>
          <a:lstStyle/>
          <a:p>
            <a:pPr algn="r" rtl="1"/>
            <a:r>
              <a:rPr lang="en-US"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a:t>
            </a:r>
            <a:r>
              <a:rPr lang="en-US"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  </a:t>
            </a:r>
            <a:r>
              <a:rPr lang="ar-SA"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6</a:t>
            </a:r>
            <a:r>
              <a:rPr lang="ar-EG" sz="2000" b="1" u="sng" dirty="0" smtClean="0">
                <a:ln w="12700">
                  <a:solidFill>
                    <a:sysClr val="windowText" lastClr="000000"/>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.الممرات التجارية:</a:t>
            </a:r>
            <a:r>
              <a:rPr lang="ar-EG" sz="1600" dirty="0" smtClean="0">
                <a:cs typeface="Andalus" pitchFamily="2" charset="-78"/>
              </a:rPr>
              <a:t/>
            </a:r>
            <a:br>
              <a:rPr lang="ar-EG" sz="1600" dirty="0" smtClean="0">
                <a:cs typeface="Andalus" pitchFamily="2" charset="-78"/>
              </a:rPr>
            </a:br>
            <a:r>
              <a:rPr lang="ar-EG" sz="1600" dirty="0" smtClean="0">
                <a:latin typeface="Sakkal Majalla" pitchFamily="2" charset="-78"/>
                <a:cs typeface="Sakkal Majalla" pitchFamily="2" charset="-78"/>
              </a:rPr>
              <a:t>الممرات هي العنصر الذي يحدد شكل التسوق و تتكون من طرق رئيسية للمتسوقين تحيط بها المحلات التجارية من الجانبين بالإضافة إلي ممرات جانبية قلية و يمكن أن تؤدي إلي نقطة أو أكثر من نقاط الالتقاء (الفراغات) و تقع المداخل الرئيسة لجميع المحلات الصغيرة علي الممر التجاري الرئيسي أو علي الممر الجانبي (و أن كان ذلك غير مرغوب فيه)</a:t>
            </a:r>
            <a:endParaRPr lang="ar-SA" sz="1600" dirty="0" smtClean="0">
              <a:latin typeface="Sakkal Majalla" pitchFamily="2" charset="-78"/>
              <a:cs typeface="Sakkal Majalla" pitchFamily="2" charset="-78"/>
            </a:endParaRPr>
          </a:p>
          <a:p>
            <a:pPr algn="r" rtl="1"/>
            <a:r>
              <a:rPr lang="ar-EG" sz="1600" dirty="0" smtClean="0">
                <a:latin typeface="Sakkal Majalla" pitchFamily="2" charset="-78"/>
                <a:cs typeface="Sakkal Majalla" pitchFamily="2" charset="-78"/>
              </a:rPr>
              <a:t/>
            </a:r>
            <a:br>
              <a:rPr lang="ar-EG"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pic>
        <p:nvPicPr>
          <p:cNvPr id="11" name="Picture 2" descr="C:\Documents and Settings\hany\Desktop\21.jpg"/>
          <p:cNvPicPr>
            <a:picLocks noChangeAspect="1" noChangeArrowheads="1"/>
          </p:cNvPicPr>
          <p:nvPr/>
        </p:nvPicPr>
        <p:blipFill>
          <a:blip r:embed="rId3" cstate="print"/>
          <a:srcRect l="18166" t="5287"/>
          <a:stretch>
            <a:fillRect/>
          </a:stretch>
        </p:blipFill>
        <p:spPr bwMode="auto">
          <a:xfrm>
            <a:off x="609601" y="7010401"/>
            <a:ext cx="3472673" cy="2433780"/>
          </a:xfrm>
          <a:prstGeom prst="rect">
            <a:avLst/>
          </a:prstGeom>
          <a:ln>
            <a:noFill/>
          </a:ln>
          <a:effectLst>
            <a:softEdge rad="112500"/>
          </a:effectLst>
        </p:spPr>
      </p:pic>
      <p:pic>
        <p:nvPicPr>
          <p:cNvPr id="12" name="Picture 3" descr="E:\Egineering\working groups\group 2\midany\DSCN3482.JPG"/>
          <p:cNvPicPr>
            <a:picLocks noChangeAspect="1" noChangeArrowheads="1"/>
          </p:cNvPicPr>
          <p:nvPr/>
        </p:nvPicPr>
        <p:blipFill>
          <a:blip r:embed="rId7" cstate="print">
            <a:lum bright="20000"/>
          </a:blip>
          <a:srcRect t="40809"/>
          <a:stretch>
            <a:fillRect/>
          </a:stretch>
        </p:blipFill>
        <p:spPr bwMode="auto">
          <a:xfrm>
            <a:off x="1828800" y="9525001"/>
            <a:ext cx="5257800" cy="2334003"/>
          </a:xfrm>
          <a:prstGeom prst="rect">
            <a:avLst/>
          </a:prstGeom>
          <a:ln>
            <a:noFill/>
          </a:ln>
          <a:effectLst>
            <a:softEdge rad="112500"/>
          </a:effectLst>
        </p:spPr>
      </p:pic>
      <p:pic>
        <p:nvPicPr>
          <p:cNvPr id="13" name="Picture 4" descr="E:\Egineering\working groups\group 2\midany\DSCN3610.JPG"/>
          <p:cNvPicPr>
            <a:picLocks noChangeAspect="1" noChangeArrowheads="1"/>
          </p:cNvPicPr>
          <p:nvPr/>
        </p:nvPicPr>
        <p:blipFill>
          <a:blip r:embed="rId8" cstate="print"/>
          <a:srcRect t="44631"/>
          <a:stretch>
            <a:fillRect/>
          </a:stretch>
        </p:blipFill>
        <p:spPr bwMode="auto">
          <a:xfrm>
            <a:off x="5029200" y="7010400"/>
            <a:ext cx="3302730" cy="2438400"/>
          </a:xfrm>
          <a:prstGeom prst="rect">
            <a:avLst/>
          </a:prstGeom>
          <a:ln>
            <a:noFill/>
          </a:ln>
          <a:effectLst>
            <a:softEdge rad="112500"/>
          </a:effectLst>
        </p:spPr>
      </p:pic>
      <p:sp>
        <p:nvSpPr>
          <p:cNvPr id="14" name="Rectangle 13"/>
          <p:cNvSpPr/>
          <p:nvPr/>
        </p:nvSpPr>
        <p:spPr>
          <a:xfrm>
            <a:off x="3352801" y="11887200"/>
            <a:ext cx="3000395" cy="369302"/>
          </a:xfrm>
          <a:prstGeom prst="rect">
            <a:avLst/>
          </a:prstGeom>
        </p:spPr>
        <p:style>
          <a:lnRef idx="2">
            <a:schemeClr val="dk1"/>
          </a:lnRef>
          <a:fillRef idx="1">
            <a:schemeClr val="lt1"/>
          </a:fillRef>
          <a:effectRef idx="0">
            <a:schemeClr val="dk1"/>
          </a:effectRef>
          <a:fontRef idx="minor">
            <a:schemeClr val="dk1"/>
          </a:fontRef>
        </p:style>
        <p:txBody>
          <a:bodyPr wrap="square" lIns="91407" tIns="45705" rIns="91407" bIns="45705">
            <a:spAutoFit/>
          </a:bodyPr>
          <a:lstStyle/>
          <a:p>
            <a:pPr algn="ctr"/>
            <a:r>
              <a:rPr lang="ar-EG" sz="1800" dirty="0" smtClean="0">
                <a:solidFill>
                  <a:schemeClr val="tx1">
                    <a:lumMod val="95000"/>
                    <a:lumOff val="5000"/>
                  </a:schemeClr>
                </a:solidFill>
                <a:cs typeface="Andalus" pitchFamily="2" charset="-78"/>
              </a:rPr>
              <a:t>الممرات التجارية</a:t>
            </a:r>
            <a:r>
              <a:rPr lang="ar-SA" sz="1800" dirty="0" smtClean="0">
                <a:solidFill>
                  <a:schemeClr val="tx1">
                    <a:lumMod val="95000"/>
                    <a:lumOff val="5000"/>
                  </a:schemeClr>
                </a:solidFill>
                <a:cs typeface="Andalus" pitchFamily="2" charset="-78"/>
              </a:rPr>
              <a:t> على شكل حرف </a:t>
            </a:r>
            <a:r>
              <a:rPr lang="en-US" sz="1800" dirty="0" smtClean="0">
                <a:solidFill>
                  <a:schemeClr val="tx1">
                    <a:lumMod val="95000"/>
                    <a:lumOff val="5000"/>
                  </a:schemeClr>
                </a:solidFill>
                <a:cs typeface="Andalus" pitchFamily="2" charset="-78"/>
              </a:rPr>
              <a:t>-t- l</a:t>
            </a:r>
            <a:endParaRPr lang="ar-EG" sz="1800" dirty="0">
              <a:solidFill>
                <a:schemeClr val="tx1">
                  <a:lumMod val="95000"/>
                  <a:lumOff val="5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1" y="0"/>
            <a:ext cx="9693263" cy="12801600"/>
          </a:xfrm>
          <a:prstGeom prst="rect">
            <a:avLst/>
          </a:prstGeom>
          <a:noFill/>
        </p:spPr>
      </p:pic>
      <p:sp>
        <p:nvSpPr>
          <p:cNvPr id="4" name="Rectangle 3"/>
          <p:cNvSpPr/>
          <p:nvPr/>
        </p:nvSpPr>
        <p:spPr>
          <a:xfrm>
            <a:off x="0" y="1219200"/>
            <a:ext cx="8610600" cy="2646848"/>
          </a:xfrm>
          <a:prstGeom prst="rect">
            <a:avLst/>
          </a:prstGeom>
        </p:spPr>
        <p:txBody>
          <a:bodyPr wrap="square" lIns="91407" tIns="45705" rIns="91407" bIns="45705">
            <a:spAutoFit/>
          </a:bodyPr>
          <a:lstStyle/>
          <a:p>
            <a:pPr marL="457035" indent="-457035"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الاشتراطات العامة لتصميم الممرات التجارية:-</a:t>
            </a:r>
            <a:endParaRPr lang="ar-SA"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marL="342777" indent="-342777" algn="r" rtl="1">
              <a:buFont typeface="Wingdings" pitchFamily="2" charset="2"/>
              <a:buChar char="v"/>
            </a:pPr>
            <a:r>
              <a:rPr lang="ar-EG" sz="1600" dirty="0" smtClean="0">
                <a:cs typeface="Andalus" pitchFamily="2" charset="-78"/>
              </a:rPr>
              <a:t> </a:t>
            </a:r>
            <a:r>
              <a:rPr lang="ar-EG" sz="1600" dirty="0" smtClean="0">
                <a:latin typeface="Sakkal Majalla" pitchFamily="2" charset="-78"/>
                <a:cs typeface="Sakkal Majalla" pitchFamily="2" charset="-78"/>
              </a:rPr>
              <a:t>يجب أن يكون تصميم الممرات التجارية بحيث توفر انسياب حركة المتسوقين </a:t>
            </a:r>
            <a:r>
              <a:rPr lang="ar-SA" sz="1600" dirty="0" smtClean="0">
                <a:latin typeface="Sakkal Majalla" pitchFamily="2" charset="-78"/>
                <a:cs typeface="Sakkal Majalla" pitchFamily="2" charset="-78"/>
              </a:rPr>
              <a:t>لاقصى درجة </a:t>
            </a:r>
          </a:p>
          <a:p>
            <a:pPr marL="342777" indent="-342777" algn="r" rtl="1">
              <a:buFont typeface="Wingdings" pitchFamily="2" charset="2"/>
              <a:buChar char="v"/>
            </a:pPr>
            <a:r>
              <a:rPr lang="ar-EG" sz="1600" dirty="0" smtClean="0">
                <a:latin typeface="Sakkal Majalla" pitchFamily="2" charset="-78"/>
                <a:cs typeface="Sakkal Majalla" pitchFamily="2" charset="-78"/>
              </a:rPr>
              <a:t> أن تكون في تخطيطها العام بسطة و يسهل التعرف عليها .</a:t>
            </a:r>
            <a:endParaRPr lang="ar-SA" sz="1600" dirty="0" smtClean="0">
              <a:latin typeface="Sakkal Majalla" pitchFamily="2" charset="-78"/>
              <a:cs typeface="Sakkal Majalla" pitchFamily="2" charset="-78"/>
            </a:endParaRPr>
          </a:p>
          <a:p>
            <a:pPr marL="342777" indent="-342777" algn="r" rtl="1">
              <a:buFont typeface="Wingdings" pitchFamily="2" charset="2"/>
              <a:buChar char="v"/>
            </a:pPr>
            <a:r>
              <a:rPr lang="ar-EG" sz="1600" dirty="0" smtClean="0">
                <a:latin typeface="Sakkal Majalla" pitchFamily="2" charset="-78"/>
                <a:cs typeface="Sakkal Majalla" pitchFamily="2" charset="-78"/>
              </a:rPr>
              <a:t> يجب أن تكون الممرات التجارية ذات طابع مبهج يؤدي إلي الاستمتاع بالسير بها هذا إلي جانب توفير بعض الأماك</a:t>
            </a:r>
            <a:r>
              <a:rPr lang="ar-SA" sz="1600" dirty="0" smtClean="0">
                <a:latin typeface="Sakkal Majalla" pitchFamily="2" charset="-78"/>
                <a:cs typeface="Sakkal Majalla" pitchFamily="2" charset="-78"/>
              </a:rPr>
              <a:t>ن </a:t>
            </a:r>
          </a:p>
          <a:p>
            <a:pPr marL="342777" indent="-342777" algn="r" rtl="1">
              <a:buFont typeface="Wingdings" pitchFamily="2" charset="2"/>
              <a:buChar char="v"/>
            </a:pPr>
            <a:r>
              <a:rPr lang="ar-SA" sz="1600" dirty="0" smtClean="0">
                <a:latin typeface="Sakkal Majalla" pitchFamily="2" charset="-78"/>
                <a:cs typeface="Sakkal Majalla" pitchFamily="2" charset="-78"/>
              </a:rPr>
              <a:t> </a:t>
            </a:r>
            <a:r>
              <a:rPr lang="ar-EG" sz="1600" dirty="0" smtClean="0">
                <a:latin typeface="Sakkal Majalla" pitchFamily="2" charset="-78"/>
                <a:cs typeface="Sakkal Majalla" pitchFamily="2" charset="-78"/>
              </a:rPr>
              <a:t>للراحة و الاسترخاء و علي هذا الأساس تعتبر الشجيرات الصغيرة و الزهور و النفورات و التماثيل من الجوانب </a:t>
            </a:r>
            <a:endParaRPr lang="ar-SA" sz="1600" dirty="0" smtClean="0">
              <a:latin typeface="Sakkal Majalla" pitchFamily="2" charset="-78"/>
              <a:cs typeface="Sakkal Majalla" pitchFamily="2" charset="-78"/>
            </a:endParaRPr>
          </a:p>
          <a:p>
            <a:pPr marL="342777" indent="-342777" algn="r" rtl="1">
              <a:buFont typeface="Wingdings" pitchFamily="2" charset="2"/>
              <a:buChar char="v"/>
            </a:pPr>
            <a:r>
              <a:rPr lang="ar-EG" sz="1600" dirty="0" smtClean="0">
                <a:latin typeface="Sakkal Majalla" pitchFamily="2" charset="-78"/>
                <a:cs typeface="Sakkal Majalla" pitchFamily="2" charset="-78"/>
              </a:rPr>
              <a:t>الأساسية الهامة بالممرات مع الحرص علي عدم حجب رؤية المتاجر .</a:t>
            </a:r>
            <a:endParaRPr lang="ar-SA" sz="1600" dirty="0" smtClean="0">
              <a:latin typeface="Sakkal Majalla" pitchFamily="2" charset="-78"/>
              <a:cs typeface="Sakkal Majalla" pitchFamily="2" charset="-78"/>
            </a:endParaRPr>
          </a:p>
          <a:p>
            <a:pPr marL="342777" indent="-342777" algn="r" rtl="1">
              <a:buFont typeface="Wingdings" pitchFamily="2" charset="2"/>
              <a:buChar char="v"/>
            </a:pPr>
            <a:r>
              <a:rPr lang="ar-EG" sz="1600" dirty="0" smtClean="0">
                <a:latin typeface="Sakkal Majalla" pitchFamily="2" charset="-78"/>
                <a:cs typeface="Sakkal Majalla" pitchFamily="2" charset="-78"/>
              </a:rPr>
              <a:t>يجب أن تؤدي نهايات الممر التجاري إلي عناصر الجذب بمركز التسويق .</a:t>
            </a:r>
            <a:br>
              <a:rPr lang="ar-EG" sz="1600" dirty="0" smtClean="0">
                <a:latin typeface="Sakkal Majalla" pitchFamily="2" charset="-78"/>
                <a:cs typeface="Sakkal Majalla" pitchFamily="2" charset="-78"/>
              </a:rPr>
            </a:br>
            <a:r>
              <a:rPr lang="ar-EG" dirty="0" smtClean="0">
                <a:cs typeface="Andalus" pitchFamily="2" charset="-78"/>
              </a:rPr>
              <a:t/>
            </a:r>
            <a:br>
              <a:rPr lang="ar-EG" dirty="0" smtClean="0">
                <a:cs typeface="Andalus" pitchFamily="2" charset="-78"/>
              </a:rPr>
            </a:br>
            <a:endParaRPr lang="ar-EG" dirty="0">
              <a:cs typeface="Andalus" pitchFamily="2" charset="-78"/>
            </a:endParaRPr>
          </a:p>
        </p:txBody>
      </p:sp>
      <p:sp>
        <p:nvSpPr>
          <p:cNvPr id="5" name="Rectangle 4"/>
          <p:cNvSpPr/>
          <p:nvPr/>
        </p:nvSpPr>
        <p:spPr>
          <a:xfrm>
            <a:off x="2819400" y="3276601"/>
            <a:ext cx="5867416" cy="2862292"/>
          </a:xfrm>
          <a:prstGeom prst="rect">
            <a:avLst/>
          </a:prstGeom>
        </p:spPr>
        <p:txBody>
          <a:bodyPr wrap="square" lIns="91407" tIns="45705" rIns="91407" bIns="45705">
            <a:spAutoFit/>
          </a:bodyPr>
          <a:lstStyle/>
          <a:p>
            <a:pPr marL="342777" indent="-342777" algn="r" rtl="1">
              <a:buFont typeface="Wingdings" pitchFamily="2" charset="2"/>
              <a:buChar char="v"/>
            </a:pP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أبعاد الممرات التجارية</a:t>
            </a:r>
            <a:b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br>
            <a:r>
              <a:rPr lang="ar-EG" sz="1600" u="sng" dirty="0" smtClean="0">
                <a:latin typeface="Sakkal Majalla" pitchFamily="2" charset="-78"/>
                <a:cs typeface="Sakkal Majalla" pitchFamily="2" charset="-78"/>
              </a:rPr>
              <a:t>أولا : عروض الممرات التجارية</a:t>
            </a:r>
            <a:endParaRPr lang="ar-SA" sz="1600" u="sng" dirty="0" smtClean="0">
              <a:latin typeface="Sakkal Majalla" pitchFamily="2" charset="-78"/>
              <a:cs typeface="Sakkal Majalla" pitchFamily="2" charset="-78"/>
            </a:endParaRPr>
          </a:p>
          <a:p>
            <a:pPr marL="342777" indent="-342777" algn="r" rtl="1">
              <a:buFont typeface="Wingdings" pitchFamily="2" charset="2"/>
              <a:buChar char="v"/>
            </a:pPr>
            <a:r>
              <a:rPr lang="ar-EG" sz="1600" dirty="0" smtClean="0">
                <a:latin typeface="Sakkal Majalla" pitchFamily="2" charset="-78"/>
                <a:cs typeface="Sakkal Majalla" pitchFamily="2" charset="-78"/>
              </a:rPr>
              <a:t>أقل عرض للممرات الصغيره المتصله من (5-6 م) فى الممرات الرئيسيه يتراوح بين (13-15 م)</a:t>
            </a:r>
          </a:p>
          <a:p>
            <a:pPr marL="342777" indent="-342777" algn="r" rtl="1">
              <a:buFont typeface="Wingdings" pitchFamily="2" charset="2"/>
              <a:buChar char="v"/>
            </a:pPr>
            <a:r>
              <a:rPr lang="ar-EG" sz="1600" dirty="0" smtClean="0">
                <a:latin typeface="Sakkal Majalla" pitchFamily="2" charset="-78"/>
                <a:cs typeface="Sakkal Majalla" pitchFamily="2" charset="-78"/>
              </a:rPr>
              <a:t>- توضع فيها الأشجار والتماثيل </a:t>
            </a:r>
          </a:p>
          <a:p>
            <a:pPr marL="342777" indent="-342777" algn="r" rtl="1">
              <a:buFont typeface="Wingdings" pitchFamily="2" charset="2"/>
              <a:buChar char="v"/>
            </a:pPr>
            <a:r>
              <a:rPr lang="ar-EG" sz="1600" dirty="0" smtClean="0">
                <a:latin typeface="Sakkal Majalla" pitchFamily="2" charset="-78"/>
                <a:cs typeface="Sakkal Majalla" pitchFamily="2" charset="-78"/>
              </a:rPr>
              <a:t>من مساوئ العروض الكبيره للممرات أنها تجعل المشترين يمرون بعيدا عن المحلات أحيانا</a:t>
            </a:r>
            <a:endParaRPr lang="en-US" sz="1600" dirty="0" smtClean="0">
              <a:latin typeface="Sakkal Majalla" pitchFamily="2" charset="-78"/>
              <a:cs typeface="Sakkal Majalla" pitchFamily="2" charset="-78"/>
            </a:endParaRPr>
          </a:p>
          <a:p>
            <a:pPr marL="342777" indent="-342777" algn="r" rtl="1">
              <a:buFont typeface="Wingdings" pitchFamily="2" charset="2"/>
              <a:buChar char="v"/>
            </a:pPr>
            <a:r>
              <a:rPr lang="ar-EG" sz="1600" u="sng" dirty="0" smtClean="0">
                <a:latin typeface="Sakkal Majalla" pitchFamily="2" charset="-78"/>
                <a:cs typeface="Sakkal Majalla" pitchFamily="2" charset="-78"/>
              </a:rPr>
              <a:t>ثانيا:أطوال الممرات التجارية</a:t>
            </a:r>
            <a:r>
              <a:rPr lang="ar-EG" sz="1600" dirty="0" smtClean="0">
                <a:latin typeface="Sakkal Majalla" pitchFamily="2" charset="-78"/>
                <a:cs typeface="Sakkal Majalla" pitchFamily="2" charset="-78"/>
              </a:rPr>
              <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يجب ألا يتعدى الممر التجاري عن 250 متر و إلا سوف يشعر المتسوق بالملل من طول الممر التجاري</a:t>
            </a:r>
            <a:r>
              <a:rPr lang="ar-EG" sz="1600" dirty="0" smtClean="0">
                <a:cs typeface="Andalus" pitchFamily="2" charset="-78"/>
              </a:rPr>
              <a:t/>
            </a:r>
            <a:br>
              <a:rPr lang="ar-EG" sz="1600" dirty="0" smtClean="0">
                <a:cs typeface="Andalus" pitchFamily="2" charset="-78"/>
              </a:rPr>
            </a:br>
            <a:r>
              <a:rPr lang="ar-EG" sz="1600" dirty="0" smtClean="0">
                <a:latin typeface="Sakkal Majalla" pitchFamily="2" charset="-78"/>
                <a:cs typeface="Sakkal Majalla" pitchFamily="2" charset="-78"/>
              </a:rPr>
              <a:t>أشكال الممرات التجارية:</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تأخذ الممرات التجارية إشكالا كثيرة فقد تكون خطية مستقيمة أو خطية منكسرة علي شكل حرف "</a:t>
            </a:r>
            <a:r>
              <a:rPr lang="en-US" sz="1600" dirty="0" smtClean="0">
                <a:latin typeface="Sakkal Majalla" pitchFamily="2" charset="-78"/>
                <a:cs typeface="Sakkal Majalla" pitchFamily="2" charset="-78"/>
              </a:rPr>
              <a:t>L " </a:t>
            </a:r>
            <a:r>
              <a:rPr lang="ar-EG" sz="1600" dirty="0" smtClean="0">
                <a:latin typeface="Sakkal Majalla" pitchFamily="2" charset="-78"/>
                <a:cs typeface="Sakkal Majalla" pitchFamily="2" charset="-78"/>
              </a:rPr>
              <a:t>أو علي هيئة حرف</a:t>
            </a:r>
            <a:r>
              <a:rPr lang="en-US" sz="1600" dirty="0" smtClean="0">
                <a:latin typeface="Sakkal Majalla" pitchFamily="2" charset="-78"/>
                <a:cs typeface="Sakkal Majalla" pitchFamily="2" charset="-78"/>
              </a:rPr>
              <a:t>T</a:t>
            </a:r>
            <a:endParaRPr lang="ar-EG" sz="1600" dirty="0">
              <a:latin typeface="Sakkal Majalla" pitchFamily="2" charset="-78"/>
              <a:cs typeface="Sakkal Majalla" pitchFamily="2" charset="-78"/>
            </a:endParaRPr>
          </a:p>
        </p:txBody>
      </p:sp>
      <p:pic>
        <p:nvPicPr>
          <p:cNvPr id="6" name="Picture 2" descr="E:\Egineering\working groups\group 2\midany\DSCN3490.JPG"/>
          <p:cNvPicPr>
            <a:picLocks noChangeAspect="1" noChangeArrowheads="1"/>
          </p:cNvPicPr>
          <p:nvPr/>
        </p:nvPicPr>
        <p:blipFill>
          <a:blip r:embed="rId3" cstate="print"/>
          <a:srcRect/>
          <a:stretch>
            <a:fillRect/>
          </a:stretch>
        </p:blipFill>
        <p:spPr bwMode="auto">
          <a:xfrm>
            <a:off x="228600" y="2895601"/>
            <a:ext cx="2650206" cy="3533796"/>
          </a:xfrm>
          <a:prstGeom prst="rect">
            <a:avLst/>
          </a:prstGeom>
          <a:ln>
            <a:noFill/>
          </a:ln>
          <a:effectLst>
            <a:softEdge rad="112500"/>
          </a:effectLst>
        </p:spPr>
      </p:pic>
      <p:pic>
        <p:nvPicPr>
          <p:cNvPr id="7" name="Picture 1" descr="C:\Users\user\Desktop\malls\final malls\pics\malls\السلالم\The_Mall%2C_Patchway%2C_Bristol%2C_England[1].jpg"/>
          <p:cNvPicPr>
            <a:picLocks noChangeAspect="1" noChangeArrowheads="1"/>
          </p:cNvPicPr>
          <p:nvPr/>
        </p:nvPicPr>
        <p:blipFill>
          <a:blip r:embed="rId4" cstate="print"/>
          <a:srcRect/>
          <a:stretch>
            <a:fillRect/>
          </a:stretch>
        </p:blipFill>
        <p:spPr bwMode="auto">
          <a:xfrm>
            <a:off x="2178214" y="7391400"/>
            <a:ext cx="2774787" cy="2082941"/>
          </a:xfrm>
          <a:prstGeom prst="rect">
            <a:avLst/>
          </a:prstGeom>
          <a:ln>
            <a:noFill/>
          </a:ln>
          <a:effectLst>
            <a:softEdge rad="112500"/>
          </a:effectLst>
        </p:spPr>
      </p:pic>
      <p:pic>
        <p:nvPicPr>
          <p:cNvPr id="8" name="Picture 3"/>
          <p:cNvPicPr>
            <a:picLocks noChangeAspect="1" noChangeArrowheads="1"/>
          </p:cNvPicPr>
          <p:nvPr/>
        </p:nvPicPr>
        <p:blipFill>
          <a:blip r:embed="rId5" cstate="print"/>
          <a:srcRect/>
          <a:stretch>
            <a:fillRect/>
          </a:stretch>
        </p:blipFill>
        <p:spPr bwMode="auto">
          <a:xfrm>
            <a:off x="1481118" y="9677400"/>
            <a:ext cx="6448716"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5638800" y="6096002"/>
            <a:ext cx="3048000" cy="461635"/>
          </a:xfrm>
          <a:prstGeom prst="rect">
            <a:avLst/>
          </a:prstGeom>
          <a:noFill/>
        </p:spPr>
        <p:txBody>
          <a:bodyPr wrap="square" lIns="91407" tIns="45705" rIns="91407" bIns="45705" rtlCol="0">
            <a:spAutoFit/>
          </a:bodyPr>
          <a:lstStyle/>
          <a:p>
            <a:pPr algn="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2-عناصر الأتصال الرأسيه :-</a:t>
            </a:r>
            <a:endParaRPr lang="en-US"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0" name="TextBox 9"/>
          <p:cNvSpPr txBox="1"/>
          <p:nvPr/>
        </p:nvSpPr>
        <p:spPr>
          <a:xfrm>
            <a:off x="4543428" y="6553201"/>
            <a:ext cx="4191000" cy="584745"/>
          </a:xfrm>
          <a:prstGeom prst="rect">
            <a:avLst/>
          </a:prstGeom>
          <a:noFill/>
        </p:spPr>
        <p:txBody>
          <a:bodyPr wrap="square" lIns="91407" tIns="45705" rIns="91407" bIns="45705" rtlCol="0">
            <a:spAutoFit/>
          </a:bodyPr>
          <a:lstStyle/>
          <a:p>
            <a:pPr algn="r"/>
            <a:r>
              <a:rPr lang="ar-EG" sz="1600" dirty="0" smtClean="0">
                <a:cs typeface="Andalus" pitchFamily="2" charset="-78"/>
              </a:rPr>
              <a:t>- </a:t>
            </a:r>
            <a:r>
              <a:rPr lang="ar-EG" sz="1600" dirty="0" smtClean="0">
                <a:latin typeface="Sakkal Majalla" pitchFamily="2" charset="-78"/>
                <a:cs typeface="Sakkal Majalla" pitchFamily="2" charset="-78"/>
              </a:rPr>
              <a:t>زوايه الأرتفاع  لا تزيد عن 35 درجه عند الدور إرتفاعه 6م أقل عرض للدرج 60 سم وأكبر عرض   105 سم وتنقسم إلى :-</a:t>
            </a:r>
            <a:endParaRPr lang="en-US" sz="1600" dirty="0" smtClean="0">
              <a:latin typeface="Sakkal Majalla" pitchFamily="2" charset="-78"/>
              <a:cs typeface="Sakkal Majalla" pitchFamily="2" charset="-78"/>
            </a:endParaRPr>
          </a:p>
        </p:txBody>
      </p:sp>
      <p:sp>
        <p:nvSpPr>
          <p:cNvPr id="11" name="Rectangle 10"/>
          <p:cNvSpPr/>
          <p:nvPr/>
        </p:nvSpPr>
        <p:spPr>
          <a:xfrm>
            <a:off x="4800601" y="7315201"/>
            <a:ext cx="4000496" cy="2123628"/>
          </a:xfrm>
          <a:prstGeom prst="rect">
            <a:avLst/>
          </a:prstGeom>
        </p:spPr>
        <p:txBody>
          <a:bodyPr wrap="square" lIns="91407" tIns="45705" rIns="91407" bIns="45705">
            <a:spAutoFit/>
          </a:bodyPr>
          <a:lstStyle/>
          <a:p>
            <a:pPr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ثانيا : السيور الناقلة المائلة : </a:t>
            </a:r>
            <a:r>
              <a:rPr lang="ar-EG" sz="1800" dirty="0" smtClean="0">
                <a:cs typeface="Andalus" pitchFamily="2" charset="-78"/>
              </a:rPr>
              <a:t/>
            </a:r>
            <a:br>
              <a:rPr lang="ar-EG" sz="1800" dirty="0" smtClean="0">
                <a:cs typeface="Andalus" pitchFamily="2" charset="-78"/>
              </a:rPr>
            </a:br>
            <a:r>
              <a:rPr lang="ar-EG" sz="1600" dirty="0" smtClean="0">
                <a:latin typeface="Sakkal Majalla" pitchFamily="2" charset="-78"/>
                <a:cs typeface="Sakkal Majalla" pitchFamily="2" charset="-78"/>
              </a:rPr>
              <a:t>و تعتبر الميزة الأساسية للسيور الناقلة السلالم المتحركة انه يكون بواسطتها نقل البضائع التي يشتريها العملاء مثل الكراسي و عربات الأطفال بسهولة و من عيوب السيور الناقلة انه من الممكن أن تكون طويلة جدا بدرجة اكبر بكثير من السلم المتحرك و ذلك لتجنب الانحدار أو الميل الشديد. </a:t>
            </a:r>
            <a:endParaRPr lang="ar-SA" sz="1600" dirty="0" smtClean="0">
              <a:latin typeface="Sakkal Majalla" pitchFamily="2" charset="-78"/>
              <a:cs typeface="Sakkal Majalla" pitchFamily="2" charset="-78"/>
            </a:endParaRPr>
          </a:p>
          <a:p>
            <a:pPr algn="r" rtl="1"/>
            <a:r>
              <a:rPr lang="ar-EG" sz="1600" dirty="0" smtClean="0">
                <a:latin typeface="Sakkal Majalla" pitchFamily="2" charset="-78"/>
                <a:cs typeface="Sakkal Majalla" pitchFamily="2" charset="-78"/>
              </a:rPr>
              <a:t>أقل عرض هو 60 سم والأقصى هو 105 سم وزوايا الأنحدار بين 0 و8 درجات كحد اقصى والسرعه المسموح بها هى 0.9 م/ث2</a:t>
            </a:r>
            <a:endParaRPr lang="ar-EG" sz="1600" dirty="0">
              <a:latin typeface="Sakkal Majalla" pitchFamily="2" charset="-78"/>
              <a:cs typeface="Sakkal Majalla" pitchFamily="2" charset="-78"/>
            </a:endParaRPr>
          </a:p>
        </p:txBody>
      </p:sp>
      <p:pic>
        <p:nvPicPr>
          <p:cNvPr id="12" name="Picture 5" descr="D:\design 4th\citystarz\100CASIO\CIMG0010.JPG"/>
          <p:cNvPicPr>
            <a:picLocks noChangeAspect="1" noChangeArrowheads="1"/>
          </p:cNvPicPr>
          <p:nvPr/>
        </p:nvPicPr>
        <p:blipFill>
          <a:blip r:embed="rId6" cstate="print"/>
          <a:srcRect/>
          <a:stretch>
            <a:fillRect/>
          </a:stretch>
        </p:blipFill>
        <p:spPr bwMode="auto">
          <a:xfrm>
            <a:off x="97618" y="6781801"/>
            <a:ext cx="2035983" cy="271464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to="" calcmode="lin" valueType="num">
                                      <p:cBhvr>
                                        <p:cTn id="1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1" y="0"/>
            <a:ext cx="9693263" cy="12801600"/>
          </a:xfrm>
          <a:prstGeom prst="rect">
            <a:avLst/>
          </a:prstGeom>
          <a:noFill/>
        </p:spPr>
      </p:pic>
      <p:sp>
        <p:nvSpPr>
          <p:cNvPr id="9" name="Rectangle 8"/>
          <p:cNvSpPr/>
          <p:nvPr/>
        </p:nvSpPr>
        <p:spPr>
          <a:xfrm>
            <a:off x="1447801" y="1295401"/>
            <a:ext cx="7591436" cy="1138743"/>
          </a:xfrm>
          <a:prstGeom prst="rect">
            <a:avLst/>
          </a:prstGeom>
        </p:spPr>
        <p:txBody>
          <a:bodyPr wrap="square" lIns="91407" tIns="45705" rIns="91407" bIns="45705">
            <a:spAutoFit/>
          </a:bodyPr>
          <a:lstStyle/>
          <a:p>
            <a:pPr marL="342777" indent="-342777" algn="r" rtl="1">
              <a:buFont typeface="Wingdings" pitchFamily="2" charset="2"/>
              <a:buChar char="v"/>
            </a:pP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ثالثا:المصاعد:</a:t>
            </a:r>
            <a:r>
              <a:rPr lang="ar-EG" sz="1800" dirty="0" smtClean="0">
                <a:cs typeface="Andalus" pitchFamily="2" charset="-78"/>
              </a:rPr>
              <a:t/>
            </a:r>
            <a:br>
              <a:rPr lang="ar-EG" sz="1800" dirty="0" smtClean="0">
                <a:cs typeface="Andalus" pitchFamily="2" charset="-78"/>
              </a:rPr>
            </a:br>
            <a:r>
              <a:rPr lang="ar-EG" sz="1600" dirty="0" smtClean="0">
                <a:latin typeface="Sakkal Majalla" pitchFamily="2" charset="-78"/>
                <a:cs typeface="Sakkal Majalla" pitchFamily="2" charset="-78"/>
              </a:rPr>
              <a:t>يوصي دائما باستخدامها لأنها تشغل حيز اقل بكثير مما تشغله السيور الناقلة أو السلالم المتحركة و هي اقل في تكلفة التشغيل من السلالم المتحركة و تنقل معظم احتياجات </a:t>
            </a:r>
            <a:br>
              <a:rPr lang="ar-EG"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pic>
        <p:nvPicPr>
          <p:cNvPr id="10" name="Picture 1" descr="G:\dvd1\arch\المجموعة الكورية\تجاري\سيتى ستارز\Image(163).jpg"/>
          <p:cNvPicPr>
            <a:picLocks noChangeAspect="1" noChangeArrowheads="1"/>
          </p:cNvPicPr>
          <p:nvPr/>
        </p:nvPicPr>
        <p:blipFill>
          <a:blip r:embed="rId3" cstate="print"/>
          <a:srcRect/>
          <a:stretch>
            <a:fillRect/>
          </a:stretch>
        </p:blipFill>
        <p:spPr bwMode="auto">
          <a:xfrm>
            <a:off x="304800" y="1905001"/>
            <a:ext cx="2971800" cy="2228849"/>
          </a:xfrm>
          <a:prstGeom prst="rect">
            <a:avLst/>
          </a:prstGeom>
          <a:ln>
            <a:noFill/>
          </a:ln>
          <a:effectLst>
            <a:softEdge rad="112500"/>
          </a:effectLst>
        </p:spPr>
      </p:pic>
      <p:sp>
        <p:nvSpPr>
          <p:cNvPr id="11" name="TextBox 10"/>
          <p:cNvSpPr txBox="1"/>
          <p:nvPr/>
        </p:nvSpPr>
        <p:spPr>
          <a:xfrm>
            <a:off x="3124200" y="2099876"/>
            <a:ext cx="5562600" cy="338524"/>
          </a:xfrm>
          <a:prstGeom prst="rect">
            <a:avLst/>
          </a:prstGeom>
          <a:noFill/>
        </p:spPr>
        <p:txBody>
          <a:bodyPr wrap="square" lIns="91407" tIns="45705" rIns="91407" bIns="45705" rtlCol="0">
            <a:spAutoFit/>
          </a:bodyPr>
          <a:lstStyle/>
          <a:p>
            <a:pPr algn="r"/>
            <a:r>
              <a:rPr lang="ar-EG" sz="1600" dirty="0" smtClean="0">
                <a:latin typeface="Sakkal Majalla" pitchFamily="2" charset="-78"/>
                <a:cs typeface="Sakkal Majalla" pitchFamily="2" charset="-78"/>
              </a:rPr>
              <a:t>تنقل فى وقت أسرع  بفضل وجود واحد كبير أفضل من 2 ذات حجم صغير</a:t>
            </a:r>
            <a:endParaRPr lang="en-US" sz="1600" dirty="0" smtClean="0">
              <a:latin typeface="Sakkal Majalla" pitchFamily="2" charset="-78"/>
              <a:cs typeface="Sakkal Majalla" pitchFamily="2" charset="-78"/>
            </a:endParaRPr>
          </a:p>
        </p:txBody>
      </p:sp>
      <p:sp>
        <p:nvSpPr>
          <p:cNvPr id="12" name="TextBox 11"/>
          <p:cNvSpPr txBox="1"/>
          <p:nvPr/>
        </p:nvSpPr>
        <p:spPr>
          <a:xfrm>
            <a:off x="2743200" y="2133601"/>
            <a:ext cx="5943600" cy="954077"/>
          </a:xfrm>
          <a:prstGeom prst="rect">
            <a:avLst/>
          </a:prstGeom>
          <a:noFill/>
        </p:spPr>
        <p:txBody>
          <a:bodyPr wrap="square" lIns="91407" tIns="45705" rIns="91407" bIns="45705" rtlCol="0">
            <a:spAutoFit/>
          </a:bodyPr>
          <a:lstStyle/>
          <a:p>
            <a:pPr algn="r"/>
            <a:endParaRPr lang="en-US"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ملحوظه :-</a:t>
            </a:r>
          </a:p>
          <a:p>
            <a:pPr algn="r"/>
            <a:r>
              <a:rPr lang="ar-EG" sz="1600" dirty="0" smtClean="0">
                <a:cs typeface="Andalus" pitchFamily="2" charset="-78"/>
              </a:rPr>
              <a:t>و</a:t>
            </a:r>
            <a:r>
              <a:rPr lang="ar-EG" sz="1600" dirty="0" smtClean="0">
                <a:latin typeface="Sakkal Majalla" pitchFamily="2" charset="-78"/>
                <a:cs typeface="Sakkal Majalla" pitchFamily="2" charset="-78"/>
              </a:rPr>
              <a:t>جود كل وسائل الاتصال الرأسيه كلها لا تغنى عن وجود سلم عادى ويستخدم كسلم هروب</a:t>
            </a:r>
            <a:endParaRPr lang="en-US" sz="1600" dirty="0">
              <a:latin typeface="Sakkal Majalla" pitchFamily="2" charset="-78"/>
              <a:cs typeface="Sakkal Majalla" pitchFamily="2" charset="-78"/>
            </a:endParaRPr>
          </a:p>
        </p:txBody>
      </p:sp>
      <p:pic>
        <p:nvPicPr>
          <p:cNvPr id="13" name="Picture 2"/>
          <p:cNvPicPr>
            <a:picLocks noChangeAspect="1" noChangeArrowheads="1"/>
          </p:cNvPicPr>
          <p:nvPr/>
        </p:nvPicPr>
        <p:blipFill>
          <a:blip r:embed="rId4" cstate="print"/>
          <a:srcRect/>
          <a:stretch>
            <a:fillRect/>
          </a:stretch>
        </p:blipFill>
        <p:spPr bwMode="auto">
          <a:xfrm>
            <a:off x="1541370" y="4267200"/>
            <a:ext cx="1430431" cy="281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3"/>
          <p:cNvPicPr>
            <a:picLocks noChangeAspect="1" noChangeArrowheads="1"/>
          </p:cNvPicPr>
          <p:nvPr/>
        </p:nvPicPr>
        <p:blipFill>
          <a:blip r:embed="rId5" cstate="print"/>
          <a:srcRect/>
          <a:stretch>
            <a:fillRect/>
          </a:stretch>
        </p:blipFill>
        <p:spPr bwMode="auto">
          <a:xfrm>
            <a:off x="1" y="4267201"/>
            <a:ext cx="1376855" cy="28324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TextBox 16"/>
          <p:cNvSpPr txBox="1"/>
          <p:nvPr/>
        </p:nvSpPr>
        <p:spPr>
          <a:xfrm>
            <a:off x="7010400" y="3048001"/>
            <a:ext cx="1752600" cy="400079"/>
          </a:xfrm>
          <a:prstGeom prst="rect">
            <a:avLst/>
          </a:prstGeom>
          <a:noFill/>
        </p:spPr>
        <p:txBody>
          <a:bodyPr wrap="square" lIns="91407" tIns="45705" rIns="91407" bIns="45705" rtlCol="0">
            <a:spAutoFit/>
          </a:bodyPr>
          <a:lstStyle/>
          <a:p>
            <a:pPr algn="r"/>
            <a:r>
              <a:rPr lang="ar-EG" sz="2000" b="1" u="sng" dirty="0">
                <a:ln w="10541" cmpd="sng">
                  <a:solidFill>
                    <a:sysClr val="windowText" lastClr="00000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Sakkal Majalla" pitchFamily="2" charset="-78"/>
                <a:cs typeface="Sakkal Majalla" pitchFamily="2" charset="-78"/>
              </a:rPr>
              <a:t>رابعا السلالم</a:t>
            </a:r>
            <a:r>
              <a:rPr lang="ar-EG" sz="2000" b="1" u="sng" dirty="0">
                <a:ln w="10541" cmpd="sng">
                  <a:solidFill>
                    <a:sysClr val="windowText" lastClr="00000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Andalus" pitchFamily="2" charset="-78"/>
              </a:rPr>
              <a:t>:</a:t>
            </a:r>
            <a:endParaRPr lang="en-US" sz="2000" b="1" u="sng" dirty="0">
              <a:ln w="10541" cmpd="sng">
                <a:solidFill>
                  <a:sysClr val="windowText" lastClr="00000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Andalus" pitchFamily="2" charset="-78"/>
            </a:endParaRPr>
          </a:p>
        </p:txBody>
      </p:sp>
      <p:sp>
        <p:nvSpPr>
          <p:cNvPr id="18" name="TextBox 17"/>
          <p:cNvSpPr txBox="1"/>
          <p:nvPr/>
        </p:nvSpPr>
        <p:spPr>
          <a:xfrm>
            <a:off x="4648200" y="3352800"/>
            <a:ext cx="4191000" cy="338524"/>
          </a:xfrm>
          <a:prstGeom prst="rect">
            <a:avLst/>
          </a:prstGeom>
          <a:noFill/>
        </p:spPr>
        <p:txBody>
          <a:bodyPr wrap="square" lIns="91407" tIns="45705" rIns="91407" bIns="45705" rtlCol="0">
            <a:spAutoFit/>
          </a:bodyPr>
          <a:lstStyle/>
          <a:p>
            <a:pPr algn="r"/>
            <a:r>
              <a:rPr lang="ar-EG" sz="1600" dirty="0" smtClean="0"/>
              <a:t> </a:t>
            </a:r>
            <a:r>
              <a:rPr lang="ar-EG" sz="1600" dirty="0" smtClean="0">
                <a:latin typeface="Sakkal Majalla" pitchFamily="2" charset="-78"/>
                <a:cs typeface="Sakkal Majalla" pitchFamily="2" charset="-78"/>
              </a:rPr>
              <a:t>يندر استخدام السلالم ولكن مراعاة تصميمها في المراكز التجاريه </a:t>
            </a:r>
            <a:endParaRPr lang="en-US" sz="1600" dirty="0" smtClean="0">
              <a:latin typeface="Sakkal Majalla" pitchFamily="2" charset="-78"/>
              <a:cs typeface="Sakkal Majalla" pitchFamily="2" charset="-78"/>
            </a:endParaRPr>
          </a:p>
        </p:txBody>
      </p:sp>
      <p:pic>
        <p:nvPicPr>
          <p:cNvPr id="19" name="Picture 1" descr="C:\Users\user\Desktop\malls\final malls\pics\malls\السلالم\Dubai_ShoppingMalls_PHOTOSHOT_510x286.jpg"/>
          <p:cNvPicPr>
            <a:picLocks noChangeAspect="1" noChangeArrowheads="1"/>
          </p:cNvPicPr>
          <p:nvPr/>
        </p:nvPicPr>
        <p:blipFill>
          <a:blip r:embed="rId6" cstate="print"/>
          <a:srcRect/>
          <a:stretch>
            <a:fillRect/>
          </a:stretch>
        </p:blipFill>
        <p:spPr bwMode="auto">
          <a:xfrm>
            <a:off x="3052396" y="4343400"/>
            <a:ext cx="4110404" cy="2305051"/>
          </a:xfrm>
          <a:prstGeom prst="rect">
            <a:avLst/>
          </a:prstGeom>
          <a:ln>
            <a:noFill/>
          </a:ln>
          <a:effectLst>
            <a:softEdge rad="112500"/>
          </a:effectLst>
        </p:spPr>
      </p:pic>
      <p:pic>
        <p:nvPicPr>
          <p:cNvPr id="20" name="Picture 2"/>
          <p:cNvPicPr>
            <a:picLocks noChangeAspect="1" noChangeArrowheads="1"/>
          </p:cNvPicPr>
          <p:nvPr/>
        </p:nvPicPr>
        <p:blipFill>
          <a:blip r:embed="rId7" cstate="print"/>
          <a:srcRect/>
          <a:stretch>
            <a:fillRect/>
          </a:stretch>
        </p:blipFill>
        <p:spPr bwMode="auto">
          <a:xfrm>
            <a:off x="7065381" y="4114800"/>
            <a:ext cx="1850020" cy="3200400"/>
          </a:xfrm>
          <a:prstGeom prst="rect">
            <a:avLst/>
          </a:prstGeom>
          <a:ln>
            <a:noFill/>
          </a:ln>
          <a:effectLst>
            <a:softEdge rad="112500"/>
          </a:effectLst>
        </p:spPr>
      </p:pic>
      <p:sp>
        <p:nvSpPr>
          <p:cNvPr id="23" name="TextBox 22"/>
          <p:cNvSpPr txBox="1"/>
          <p:nvPr/>
        </p:nvSpPr>
        <p:spPr>
          <a:xfrm>
            <a:off x="6400800" y="7315202"/>
            <a:ext cx="2524156" cy="477023"/>
          </a:xfrm>
          <a:prstGeom prst="rect">
            <a:avLst/>
          </a:prstGeom>
          <a:noFill/>
        </p:spPr>
        <p:txBody>
          <a:bodyPr wrap="square" lIns="91407" tIns="45705" rIns="91407" bIns="45705" rtlCol="0">
            <a:spAutoFit/>
          </a:bodyPr>
          <a:lstStyle/>
          <a:p>
            <a:pPr algn="r" rtl="1"/>
            <a:r>
              <a:rPr lang="ar-EG" dirty="0" smtClean="0">
                <a:solidFill>
                  <a:srgbClr val="C00000"/>
                </a:solidFill>
              </a:rPr>
              <a:t> </a:t>
            </a: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فراغات الأطفال :-</a:t>
            </a:r>
            <a:endParaRPr lang="en-US"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24" name="Picture 23"/>
          <p:cNvPicPr>
            <a:picLocks noChangeAspect="1" noChangeArrowheads="1"/>
          </p:cNvPicPr>
          <p:nvPr/>
        </p:nvPicPr>
        <p:blipFill>
          <a:blip r:embed="rId8" cstate="print"/>
          <a:srcRect/>
          <a:stretch>
            <a:fillRect/>
          </a:stretch>
        </p:blipFill>
        <p:spPr bwMode="auto">
          <a:xfrm>
            <a:off x="685800" y="7315200"/>
            <a:ext cx="3429000" cy="2284571"/>
          </a:xfrm>
          <a:prstGeom prst="rect">
            <a:avLst/>
          </a:prstGeom>
          <a:ln>
            <a:noFill/>
          </a:ln>
          <a:effectLst>
            <a:softEdge rad="112500"/>
          </a:effectLst>
        </p:spPr>
      </p:pic>
      <p:pic>
        <p:nvPicPr>
          <p:cNvPr id="25" name="ncode_imageresizer_container_8" descr="http://www.travel4arab.com/photo/data/500/SANY0251.JPG"/>
          <p:cNvPicPr>
            <a:picLocks noChangeAspect="1" noChangeArrowheads="1"/>
          </p:cNvPicPr>
          <p:nvPr/>
        </p:nvPicPr>
        <p:blipFill>
          <a:blip r:embed="rId9" cstate="print"/>
          <a:srcRect/>
          <a:stretch>
            <a:fillRect/>
          </a:stretch>
        </p:blipFill>
        <p:spPr bwMode="auto">
          <a:xfrm>
            <a:off x="4191002" y="7315202"/>
            <a:ext cx="3047999" cy="2278455"/>
          </a:xfrm>
          <a:prstGeom prst="rect">
            <a:avLst/>
          </a:prstGeom>
          <a:ln>
            <a:noFill/>
          </a:ln>
          <a:effectLst>
            <a:softEdge rad="112500"/>
          </a:effectLst>
        </p:spPr>
      </p:pic>
      <p:sp>
        <p:nvSpPr>
          <p:cNvPr id="27" name="TextBox 26"/>
          <p:cNvSpPr txBox="1"/>
          <p:nvPr/>
        </p:nvSpPr>
        <p:spPr>
          <a:xfrm>
            <a:off x="6781800" y="9601202"/>
            <a:ext cx="2057400" cy="400079"/>
          </a:xfrm>
          <a:prstGeom prst="rect">
            <a:avLst/>
          </a:prstGeom>
          <a:noFill/>
        </p:spPr>
        <p:txBody>
          <a:bodyPr wrap="square" lIns="91407" tIns="45705" rIns="91407" bIns="45705" rtlCol="0">
            <a:spAutoFit/>
          </a:bodyPr>
          <a:lstStyle/>
          <a:p>
            <a:pPr algn="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المطاعم </a:t>
            </a:r>
            <a:r>
              <a:rPr lang="ar-EG" sz="1800" b="1" u="sng" dirty="0" smtClean="0">
                <a:solidFill>
                  <a:srgbClr val="C00000"/>
                </a:solidFill>
                <a:latin typeface="Andalus" pitchFamily="18" charset="-78"/>
                <a:cs typeface="Andalus" pitchFamily="18" charset="-78"/>
              </a:rPr>
              <a:t>:</a:t>
            </a:r>
            <a:endParaRPr lang="en-US" sz="1800" b="1" u="sng" dirty="0" smtClean="0">
              <a:solidFill>
                <a:srgbClr val="FF0000"/>
              </a:solidFill>
              <a:latin typeface="Andalus" pitchFamily="18" charset="-78"/>
              <a:cs typeface="Andalus" pitchFamily="18" charset="-78"/>
            </a:endParaRPr>
          </a:p>
        </p:txBody>
      </p:sp>
      <p:sp>
        <p:nvSpPr>
          <p:cNvPr id="28" name="TextBox 27"/>
          <p:cNvSpPr txBox="1"/>
          <p:nvPr/>
        </p:nvSpPr>
        <p:spPr>
          <a:xfrm>
            <a:off x="4419600" y="9677400"/>
            <a:ext cx="3581400" cy="338524"/>
          </a:xfrm>
          <a:prstGeom prst="rect">
            <a:avLst/>
          </a:prstGeom>
          <a:noFill/>
        </p:spPr>
        <p:txBody>
          <a:bodyPr wrap="square" lIns="91407" tIns="45705" rIns="91407" bIns="45705" rtlCol="0">
            <a:spAutoFit/>
          </a:bodyPr>
          <a:lstStyle/>
          <a:p>
            <a:pPr algn="r" rtl="1"/>
            <a:r>
              <a:rPr lang="ar-EG" sz="1600" dirty="0" smtClean="0">
                <a:latin typeface="Sakkal Majalla" pitchFamily="2" charset="-78"/>
                <a:cs typeface="Sakkal Majalla" pitchFamily="2" charset="-78"/>
              </a:rPr>
              <a:t>تمثل مساحه 5% من مساحه المول</a:t>
            </a:r>
            <a:endParaRPr lang="en-US" sz="1600" dirty="0">
              <a:latin typeface="Sakkal Majalla" pitchFamily="2" charset="-78"/>
              <a:cs typeface="Sakkal Majalla" pitchFamily="2" charset="-78"/>
            </a:endParaRPr>
          </a:p>
        </p:txBody>
      </p:sp>
      <p:sp>
        <p:nvSpPr>
          <p:cNvPr id="29" name="TextBox 28"/>
          <p:cNvSpPr txBox="1"/>
          <p:nvPr/>
        </p:nvSpPr>
        <p:spPr>
          <a:xfrm>
            <a:off x="6019800" y="10058402"/>
            <a:ext cx="2819400" cy="400079"/>
          </a:xfrm>
          <a:prstGeom prst="rect">
            <a:avLst/>
          </a:prstGeom>
          <a:noFill/>
        </p:spPr>
        <p:txBody>
          <a:bodyPr wrap="square" lIns="91407" tIns="45705" rIns="91407" bIns="45705" rtlCol="0">
            <a:spAutoFit/>
          </a:bodyPr>
          <a:lstStyle/>
          <a:p>
            <a:pPr algn="r"/>
            <a:r>
              <a:rPr lang="ar-EG" sz="20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المقاهى والكافتريات :-</a:t>
            </a:r>
            <a:endParaRPr lang="en-US" sz="20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30" name="TextBox 29"/>
          <p:cNvSpPr txBox="1"/>
          <p:nvPr/>
        </p:nvSpPr>
        <p:spPr>
          <a:xfrm>
            <a:off x="4267200" y="10515601"/>
            <a:ext cx="4495800" cy="584745"/>
          </a:xfrm>
          <a:prstGeom prst="rect">
            <a:avLst/>
          </a:prstGeom>
          <a:noFill/>
        </p:spPr>
        <p:txBody>
          <a:bodyPr wrap="square" lIns="91407" tIns="45705" rIns="91407" bIns="45705" rtlCol="0">
            <a:spAutoFit/>
          </a:bodyPr>
          <a:lstStyle/>
          <a:p>
            <a:pPr algn="r" rtl="1"/>
            <a:r>
              <a:rPr lang="ar-EG" sz="1600" dirty="0">
                <a:latin typeface="Sakkal Majalla" pitchFamily="2" charset="-78"/>
                <a:cs typeface="Sakkal Majalla" pitchFamily="2" charset="-78"/>
              </a:rPr>
              <a:t>أفضل أماكنها بالقرب من ساحات إنتظار السيارات وأنسب مواقعها بالبدروم والمستويات العلويه والاماكن الطرفيه والمواقع الخارجيه المستقله</a:t>
            </a:r>
            <a:endParaRPr lang="en-US" sz="1600" dirty="0">
              <a:latin typeface="Sakkal Majalla" pitchFamily="2" charset="-78"/>
              <a:cs typeface="Sakkal Majalla" pitchFamily="2" charset="-78"/>
            </a:endParaRPr>
          </a:p>
        </p:txBody>
      </p:sp>
      <p:pic>
        <p:nvPicPr>
          <p:cNvPr id="31" name="Picture 3"/>
          <p:cNvPicPr>
            <a:picLocks noChangeAspect="1" noChangeArrowheads="1"/>
          </p:cNvPicPr>
          <p:nvPr/>
        </p:nvPicPr>
        <p:blipFill>
          <a:blip r:embed="rId10" cstate="print"/>
          <a:srcRect/>
          <a:stretch>
            <a:fillRect/>
          </a:stretch>
        </p:blipFill>
        <p:spPr bwMode="auto">
          <a:xfrm>
            <a:off x="685800" y="9982200"/>
            <a:ext cx="3419272" cy="2278091"/>
          </a:xfrm>
          <a:prstGeom prst="rect">
            <a:avLst/>
          </a:prstGeom>
          <a:ln>
            <a:noFill/>
          </a:ln>
          <a:effectLst>
            <a:softEdge rad="112500"/>
          </a:effectLst>
        </p:spPr>
      </p:pic>
      <p:sp>
        <p:nvSpPr>
          <p:cNvPr id="32" name="TextBox 31"/>
          <p:cNvSpPr txBox="1"/>
          <p:nvPr/>
        </p:nvSpPr>
        <p:spPr>
          <a:xfrm>
            <a:off x="685800" y="12039600"/>
            <a:ext cx="3429000" cy="338524"/>
          </a:xfrm>
          <a:prstGeom prst="rect">
            <a:avLst/>
          </a:prstGeom>
        </p:spPr>
        <p:style>
          <a:lnRef idx="2">
            <a:schemeClr val="dk1"/>
          </a:lnRef>
          <a:fillRef idx="1">
            <a:schemeClr val="lt1"/>
          </a:fillRef>
          <a:effectRef idx="0">
            <a:schemeClr val="dk1"/>
          </a:effectRef>
          <a:fontRef idx="minor">
            <a:schemeClr val="dk1"/>
          </a:fontRef>
        </p:style>
        <p:txBody>
          <a:bodyPr wrap="square" lIns="91407" tIns="45705" rIns="91407" bIns="45705" rtlCol="0">
            <a:spAutoFit/>
          </a:bodyPr>
          <a:lstStyle/>
          <a:p>
            <a:pPr algn="ctr" rtl="1"/>
            <a:r>
              <a:rPr lang="ar-EG" sz="1600" dirty="0" smtClean="0">
                <a:cs typeface="Andalus" pitchFamily="2" charset="-78"/>
              </a:rPr>
              <a:t>صوره توضح المقاهى والكافتريات</a:t>
            </a:r>
            <a:endParaRPr lang="en-US" sz="1600" dirty="0">
              <a:cs typeface="Andalus" pitchFamily="2" charset="-78"/>
            </a:endParaRPr>
          </a:p>
        </p:txBody>
      </p:sp>
      <p:sp>
        <p:nvSpPr>
          <p:cNvPr id="33" name="TextBox 32"/>
          <p:cNvSpPr txBox="1"/>
          <p:nvPr/>
        </p:nvSpPr>
        <p:spPr>
          <a:xfrm>
            <a:off x="6781800" y="11029922"/>
            <a:ext cx="2133600" cy="400079"/>
          </a:xfrm>
          <a:prstGeom prst="rect">
            <a:avLst/>
          </a:prstGeom>
          <a:noFill/>
        </p:spPr>
        <p:txBody>
          <a:bodyPr wrap="square" lIns="91407" tIns="45705" rIns="91407" bIns="45705" rtlCol="0">
            <a:spAutoFit/>
          </a:bodyPr>
          <a:lstStyle/>
          <a:p>
            <a:pPr algn="r"/>
            <a:r>
              <a:rPr lang="ar-EG" sz="1800" b="1" u="sng" dirty="0">
                <a:solidFill>
                  <a:srgbClr val="C00000"/>
                </a:solidFill>
                <a:latin typeface="Andalus" pitchFamily="18" charset="-78"/>
                <a:cs typeface="Andalus" pitchFamily="18" charset="-78"/>
              </a:rPr>
              <a:t> </a:t>
            </a:r>
            <a:r>
              <a:rPr lang="ar-EG" sz="20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السينيمات :-</a:t>
            </a:r>
            <a:endParaRPr lang="en-US" sz="20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34" name="TextBox 33"/>
          <p:cNvSpPr txBox="1"/>
          <p:nvPr/>
        </p:nvSpPr>
        <p:spPr>
          <a:xfrm>
            <a:off x="3581400" y="11091476"/>
            <a:ext cx="4071966" cy="338524"/>
          </a:xfrm>
          <a:prstGeom prst="rect">
            <a:avLst/>
          </a:prstGeom>
          <a:noFill/>
        </p:spPr>
        <p:txBody>
          <a:bodyPr wrap="square" lIns="91407" tIns="45705" rIns="91407" bIns="45705" rtlCol="0">
            <a:spAutoFit/>
          </a:bodyPr>
          <a:lstStyle/>
          <a:p>
            <a:pPr algn="r"/>
            <a:r>
              <a:rPr lang="ar-EG" sz="1600" dirty="0">
                <a:latin typeface="Sakkal Majalla" pitchFamily="2" charset="-78"/>
                <a:cs typeface="Sakkal Majalla" pitchFamily="2" charset="-78"/>
              </a:rPr>
              <a:t>يلزم وجودها كعناصر ترفيه داخل المول التجارى</a:t>
            </a:r>
            <a:endParaRPr lang="en-US" sz="1600" dirty="0">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attrNameLst>
                                          <p:attrName/>
                                        </p:attrNameLst>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to="" calcmode="lin" valueType="num">
                                      <p:cBhvr>
                                        <p:cTn id="15" dur="1" fill="hold"/>
                                        <p:tgtEl>
                                          <p:spTgt spid="23"/>
                                        </p:tgtEl>
                                        <p:attrNameLst>
                                          <p:attrName/>
                                        </p:attrNameLst>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to="" calcmode="lin" valueType="num">
                                      <p:cBhvr>
                                        <p:cTn id="19" dur="1" fill="hold"/>
                                        <p:tgtEl>
                                          <p:spTgt spid="25"/>
                                        </p:tgtEl>
                                        <p:attrNameLst>
                                          <p:attrName/>
                                        </p:attrNameLst>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to="" calcmode="lin" valueType="num">
                                      <p:cBhvr>
                                        <p:cTn id="23" dur="1" fill="hold"/>
                                        <p:tgtEl>
                                          <p:spTgt spid="24"/>
                                        </p:tgtEl>
                                        <p:attrNameLst>
                                          <p:attrName/>
                                        </p:attrNameLst>
                                      </p:cBhvr>
                                    </p:anim>
                                  </p:childTnLst>
                                </p:cTn>
                              </p:par>
                            </p:childTnLst>
                          </p:cTn>
                        </p:par>
                        <p:par>
                          <p:cTn id="24" fill="hold">
                            <p:stCondLst>
                              <p:cond delay="0"/>
                            </p:stCondLst>
                            <p:childTnLst>
                              <p:par>
                                <p:cTn id="25" presetID="24"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to="" calcmode="lin" valueType="num">
                                      <p:cBhvr>
                                        <p:cTn id="27" dur="1" fill="hold"/>
                                        <p:tgtEl>
                                          <p:spTgt spid="27"/>
                                        </p:tgtEl>
                                        <p:attrNameLst>
                                          <p:attrName/>
                                        </p:attrNameLst>
                                      </p:cBhvr>
                                    </p:anim>
                                  </p:childTnLst>
                                </p:cTn>
                              </p:par>
                            </p:childTnLst>
                          </p:cTn>
                        </p:par>
                        <p:par>
                          <p:cTn id="28" fill="hold">
                            <p:stCondLst>
                              <p:cond delay="0"/>
                            </p:stCondLst>
                            <p:childTnLst>
                              <p:par>
                                <p:cTn id="29" presetID="24"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to="" calcmode="lin" valueType="num">
                                      <p:cBhvr>
                                        <p:cTn id="31" dur="1" fill="hold"/>
                                        <p:tgtEl>
                                          <p:spTgt spid="28"/>
                                        </p:tgtEl>
                                        <p:attrNameLst>
                                          <p:attrName/>
                                        </p:attrNameLst>
                                      </p:cBhvr>
                                    </p:anim>
                                  </p:childTnLst>
                                </p:cTn>
                              </p:par>
                            </p:childTnLst>
                          </p:cTn>
                        </p:par>
                        <p:par>
                          <p:cTn id="32" fill="hold">
                            <p:stCondLst>
                              <p:cond delay="0"/>
                            </p:stCondLst>
                            <p:childTnLst>
                              <p:par>
                                <p:cTn id="33" presetID="24"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to="" calcmode="lin" valueType="num">
                                      <p:cBhvr>
                                        <p:cTn id="35" dur="1" fill="hold"/>
                                        <p:tgtEl>
                                          <p:spTgt spid="29"/>
                                        </p:tgtEl>
                                        <p:attrNameLst>
                                          <p:attrName/>
                                        </p:attrNameLst>
                                      </p:cBhvr>
                                    </p:anim>
                                  </p:childTnLst>
                                </p:cTn>
                              </p:par>
                            </p:childTnLst>
                          </p:cTn>
                        </p:par>
                        <p:par>
                          <p:cTn id="36" fill="hold">
                            <p:stCondLst>
                              <p:cond delay="0"/>
                            </p:stCondLst>
                            <p:childTnLst>
                              <p:par>
                                <p:cTn id="37" presetID="24"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to="" calcmode="lin" valueType="num">
                                      <p:cBhvr>
                                        <p:cTn id="39" dur="1" fill="hold"/>
                                        <p:tgtEl>
                                          <p:spTgt spid="30"/>
                                        </p:tgtEl>
                                        <p:attrNameLst>
                                          <p:attrName/>
                                        </p:attrNameLst>
                                      </p:cBhvr>
                                    </p:anim>
                                  </p:childTnLst>
                                </p:cTn>
                              </p:par>
                            </p:childTnLst>
                          </p:cTn>
                        </p:par>
                        <p:par>
                          <p:cTn id="40" fill="hold">
                            <p:stCondLst>
                              <p:cond delay="0"/>
                            </p:stCondLst>
                            <p:childTnLst>
                              <p:par>
                                <p:cTn id="41" presetID="24"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to="" calcmode="lin" valueType="num">
                                      <p:cBhvr>
                                        <p:cTn id="43" dur="1" fill="hold"/>
                                        <p:tgtEl>
                                          <p:spTgt spid="31"/>
                                        </p:tgtEl>
                                        <p:attrNameLst>
                                          <p:attrName/>
                                        </p:attrNameLst>
                                      </p:cBhvr>
                                    </p:anim>
                                  </p:childTnLst>
                                </p:cTn>
                              </p:par>
                            </p:childTnLst>
                          </p:cTn>
                        </p:par>
                        <p:par>
                          <p:cTn id="44" fill="hold">
                            <p:stCondLst>
                              <p:cond delay="0"/>
                            </p:stCondLst>
                            <p:childTnLst>
                              <p:par>
                                <p:cTn id="45" presetID="24"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to="" calcmode="lin" valueType="num">
                                      <p:cBhvr>
                                        <p:cTn id="47" dur="1" fill="hold"/>
                                        <p:tgtEl>
                                          <p:spTgt spid="32"/>
                                        </p:tgtEl>
                                        <p:attrNameLst>
                                          <p:attrName/>
                                        </p:attrNameLst>
                                      </p:cBhvr>
                                    </p:anim>
                                  </p:childTnLst>
                                </p:cTn>
                              </p:par>
                            </p:childTnLst>
                          </p:cTn>
                        </p:par>
                        <p:par>
                          <p:cTn id="48" fill="hold">
                            <p:stCondLst>
                              <p:cond delay="0"/>
                            </p:stCondLst>
                            <p:childTnLst>
                              <p:par>
                                <p:cTn id="49" presetID="24"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to="" calcmode="lin" valueType="num">
                                      <p:cBhvr>
                                        <p:cTn id="51" dur="1" fill="hold"/>
                                        <p:tgtEl>
                                          <p:spTgt spid="33"/>
                                        </p:tgtEl>
                                        <p:attrNameLst>
                                          <p:attrName/>
                                        </p:attrNameLst>
                                      </p:cBhvr>
                                    </p:anim>
                                  </p:childTnLst>
                                </p:cTn>
                              </p:par>
                            </p:childTnLst>
                          </p:cTn>
                        </p:par>
                        <p:par>
                          <p:cTn id="52" fill="hold">
                            <p:stCondLst>
                              <p:cond delay="0"/>
                            </p:stCondLst>
                            <p:childTnLst>
                              <p:par>
                                <p:cTn id="53" presetID="24" presetClass="entr" presetSubtype="0"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 to="" calcmode="lin" valueType="num">
                                      <p:cBhvr>
                                        <p:cTn id="55" dur="1" fill="hold"/>
                                        <p:tgtEl>
                                          <p:spTgt spid="3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p:bldP spid="27" grpId="0"/>
      <p:bldP spid="28" grpId="0"/>
      <p:bldP spid="29" grpId="0"/>
      <p:bldP spid="30" grpId="0"/>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9" name="Rounded Rectangle 8"/>
          <p:cNvSpPr/>
          <p:nvPr/>
        </p:nvSpPr>
        <p:spPr>
          <a:xfrm>
            <a:off x="6781801" y="1900207"/>
            <a:ext cx="2000264" cy="2428892"/>
          </a:xfrm>
          <a:prstGeom prst="roundRect">
            <a:avLst/>
          </a:prstGeom>
          <a:effectLst>
            <a:glow rad="101600">
              <a:schemeClr val="tx1">
                <a:alpha val="40000"/>
              </a:schemeClr>
            </a:glow>
          </a:effectLst>
        </p:spPr>
        <p:style>
          <a:lnRef idx="2">
            <a:schemeClr val="dk1"/>
          </a:lnRef>
          <a:fillRef idx="1">
            <a:schemeClr val="lt1"/>
          </a:fillRef>
          <a:effectRef idx="0">
            <a:schemeClr val="dk1"/>
          </a:effectRef>
          <a:fontRef idx="minor">
            <a:schemeClr val="dk1"/>
          </a:fontRef>
        </p:style>
        <p:txBody>
          <a:bodyPr rtlCol="1" anchor="ctr"/>
          <a:lstStyle/>
          <a:p>
            <a:pPr algn="ctr"/>
            <a:endParaRPr lang="ar-EG"/>
          </a:p>
        </p:txBody>
      </p:sp>
      <p:sp>
        <p:nvSpPr>
          <p:cNvPr id="5" name="Rounded Rectangle 4"/>
          <p:cNvSpPr/>
          <p:nvPr/>
        </p:nvSpPr>
        <p:spPr>
          <a:xfrm>
            <a:off x="2667000" y="614433"/>
            <a:ext cx="2743200" cy="533400"/>
          </a:xfrm>
          <a:prstGeom prst="roundRect">
            <a:avLst/>
          </a:prstGeom>
          <a:ln/>
        </p:spPr>
        <p:style>
          <a:lnRef idx="2">
            <a:schemeClr val="dk1"/>
          </a:lnRef>
          <a:fillRef idx="1">
            <a:schemeClr val="lt1"/>
          </a:fillRef>
          <a:effectRef idx="0">
            <a:schemeClr val="dk1"/>
          </a:effectRef>
          <a:fontRef idx="minor">
            <a:schemeClr val="dk1"/>
          </a:fontRef>
        </p:style>
        <p:txBody>
          <a:bodyPr rtlCol="1" anchor="ctr"/>
          <a:lstStyle/>
          <a:p>
            <a:pPr algn="ctr"/>
            <a:endParaRPr lang="ar-EG" b="1">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TextBox 3"/>
          <p:cNvSpPr txBox="1"/>
          <p:nvPr/>
        </p:nvSpPr>
        <p:spPr>
          <a:xfrm>
            <a:off x="2209800" y="609600"/>
            <a:ext cx="3733800" cy="523190"/>
          </a:xfrm>
          <a:prstGeom prst="rect">
            <a:avLst/>
          </a:prstGeom>
          <a:noFill/>
        </p:spPr>
        <p:txBody>
          <a:bodyPr wrap="square" lIns="91407" tIns="45705" rIns="91407" bIns="45705" rtlCol="0">
            <a:spAutoFit/>
          </a:bodyPr>
          <a:lstStyle/>
          <a:p>
            <a:pPr algn="ctr"/>
            <a:r>
              <a:rPr lang="ar-EG" sz="24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cs typeface="Andalus" pitchFamily="2" charset="-78"/>
              </a:rPr>
              <a:t> </a:t>
            </a:r>
            <a:r>
              <a:rPr lang="ar-EG" sz="28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cs typeface="Andalus" pitchFamily="2" charset="-78"/>
              </a:rPr>
              <a:t>أماكن إنتظار السيارات </a:t>
            </a:r>
            <a:endParaRPr lang="en-US" sz="2400" b="1" dirty="0" smtClean="0">
              <a:ln w="12700">
                <a:solidFill>
                  <a:schemeClr val="tx1"/>
                </a:solidFill>
                <a:prstDash val="solid"/>
              </a:ln>
              <a:solidFill>
                <a:schemeClr val="accent4">
                  <a:lumMod val="75000"/>
                </a:schemeClr>
              </a:solidFill>
              <a:effectLst>
                <a:outerShdw blurRad="25500" dist="23000" dir="7020000" algn="tl">
                  <a:srgbClr val="000000">
                    <a:alpha val="50000"/>
                  </a:srgbClr>
                </a:outerShdw>
              </a:effectLst>
              <a:cs typeface="Andalus" pitchFamily="2" charset="-78"/>
            </a:endParaRPr>
          </a:p>
        </p:txBody>
      </p:sp>
      <p:sp>
        <p:nvSpPr>
          <p:cNvPr id="6" name="Rectangle 49"/>
          <p:cNvSpPr>
            <a:spLocks noChangeArrowheads="1"/>
          </p:cNvSpPr>
          <p:nvPr/>
        </p:nvSpPr>
        <p:spPr bwMode="auto">
          <a:xfrm>
            <a:off x="4572000" y="1295402"/>
            <a:ext cx="4191000" cy="461635"/>
          </a:xfrm>
          <a:prstGeom prst="rect">
            <a:avLst/>
          </a:prstGeom>
          <a:noFill/>
          <a:ln w="9525">
            <a:noFill/>
            <a:miter lim="800000"/>
            <a:headEnd/>
            <a:tailEnd/>
          </a:ln>
          <a:effectLst/>
        </p:spPr>
        <p:txBody>
          <a:bodyPr wrap="square" lIns="91407" tIns="45705" rIns="91407" bIns="45705">
            <a:spAutoFit/>
          </a:bodyPr>
          <a:lstStyle/>
          <a:p>
            <a:pPr algn="r" rtl="1">
              <a:spcBef>
                <a:spcPct val="20000"/>
              </a:spcBef>
            </a:pPr>
            <a:r>
              <a:rPr lang="ar-EG"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عدد أماكن الانتظار بالنسبة لمساحة </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المبني :-</a:t>
            </a:r>
            <a:endParaRPr lang="en-US"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8" name="Rectangle 2"/>
          <p:cNvSpPr txBox="1">
            <a:spLocks noChangeArrowheads="1"/>
          </p:cNvSpPr>
          <p:nvPr/>
        </p:nvSpPr>
        <p:spPr>
          <a:xfrm>
            <a:off x="6953233" y="1971644"/>
            <a:ext cx="1882775" cy="2571768"/>
          </a:xfrm>
          <a:prstGeom prst="rect">
            <a:avLst/>
          </a:prstGeom>
        </p:spPr>
        <p:txBody>
          <a:bodyPr vert="horz" lIns="128016" tIns="64008" rIns="128016" bIns="64008" rtlCol="1" anchor="ctr">
            <a:normAutofit fontScale="92500" lnSpcReduction="10000"/>
          </a:bodyPr>
          <a:lstStyle/>
          <a:p>
            <a:pPr marL="0" marR="0" lvl="0" indent="0" algn="ctr" defTabSz="1280160" rtl="1" eaLnBrk="1" fontAlgn="auto" latinLnBrk="0" hangingPunct="1">
              <a:lnSpc>
                <a:spcPct val="100000"/>
              </a:lnSpc>
              <a:spcBef>
                <a:spcPct val="0"/>
              </a:spcBef>
              <a:spcAft>
                <a:spcPts val="0"/>
              </a:spcAft>
              <a:buClrTx/>
              <a:buSzTx/>
              <a:buFontTx/>
              <a:buNone/>
              <a:tabLst/>
              <a:defRPr/>
            </a:pPr>
            <a:r>
              <a:rPr kumimoji="0" lang="ar-EG" sz="1800" b="0" i="0" u="none" strike="noStrike" kern="1200" cap="none" spc="0" normalizeH="0" baseline="0" noProof="0" dirty="0" smtClean="0">
                <a:ln>
                  <a:noFill/>
                </a:ln>
                <a:solidFill>
                  <a:schemeClr val="tx1"/>
                </a:solidFill>
                <a:effectLst/>
                <a:uLnTx/>
                <a:uFillTx/>
                <a:latin typeface="+mj-lt"/>
                <a:ea typeface="+mj-ea"/>
                <a:cs typeface="Andalus" pitchFamily="2" charset="-78"/>
              </a:rPr>
              <a:t>تختلف أماكن الأنتظار المطلوبة لمستخدمي أي مبني إختلافاً كبيراًباختلاف نوع المبني أي إستخدامه ومساحة المبني والجدول التالي يو</a:t>
            </a:r>
            <a:r>
              <a:rPr lang="ar-EG" sz="1800" dirty="0" smtClean="0">
                <a:latin typeface="+mj-lt"/>
                <a:ea typeface="+mj-ea"/>
                <a:cs typeface="Andalus" pitchFamily="2" charset="-78"/>
              </a:rPr>
              <a:t>ضح اماكن الانتظار المطلوبة لمبنى سكنى ادارى تجارى </a:t>
            </a:r>
            <a:r>
              <a:rPr kumimoji="0" lang="en-US" sz="1800" b="0" i="0" u="none" strike="noStrike" kern="1200" cap="none" spc="0" normalizeH="0" baseline="0" noProof="0" dirty="0" smtClean="0">
                <a:ln>
                  <a:noFill/>
                </a:ln>
                <a:solidFill>
                  <a:schemeClr val="tx1"/>
                </a:solidFill>
                <a:effectLst/>
                <a:uLnTx/>
                <a:uFillTx/>
                <a:latin typeface="+mj-lt"/>
                <a:ea typeface="+mj-ea"/>
                <a:cs typeface="Andalus" pitchFamily="2" charset="-78"/>
              </a:rPr>
              <a:t/>
            </a:r>
            <a:br>
              <a:rPr kumimoji="0" lang="en-US" sz="1800" b="0" i="0" u="none" strike="noStrike" kern="1200" cap="none" spc="0" normalizeH="0" baseline="0" noProof="0" dirty="0" smtClean="0">
                <a:ln>
                  <a:noFill/>
                </a:ln>
                <a:solidFill>
                  <a:schemeClr val="tx1"/>
                </a:solidFill>
                <a:effectLst/>
                <a:uLnTx/>
                <a:uFillTx/>
                <a:latin typeface="+mj-lt"/>
                <a:ea typeface="+mj-ea"/>
                <a:cs typeface="Andalus" pitchFamily="2" charset="-78"/>
              </a:rPr>
            </a:br>
            <a:endParaRPr kumimoji="0" lang="en-US" sz="1800" b="0" i="0" u="none" strike="noStrike" kern="1200" cap="none" spc="0" normalizeH="0" baseline="0" noProof="0" dirty="0">
              <a:ln>
                <a:noFill/>
              </a:ln>
              <a:solidFill>
                <a:schemeClr val="tx1"/>
              </a:solidFill>
              <a:effectLst/>
              <a:uLnTx/>
              <a:uFillTx/>
              <a:latin typeface="+mj-lt"/>
              <a:ea typeface="+mj-ea"/>
              <a:cs typeface="Andalus" pitchFamily="2" charset="-78"/>
            </a:endParaRPr>
          </a:p>
        </p:txBody>
      </p:sp>
      <p:sp>
        <p:nvSpPr>
          <p:cNvPr id="16" name="Rectangle 15"/>
          <p:cNvSpPr/>
          <p:nvPr/>
        </p:nvSpPr>
        <p:spPr>
          <a:xfrm>
            <a:off x="3436666" y="6248401"/>
            <a:ext cx="2153321" cy="312165"/>
          </a:xfrm>
          <a:prstGeom prst="rect">
            <a:avLst/>
          </a:prstGeom>
        </p:spPr>
        <p:txBody>
          <a:bodyPr lIns="65306" tIns="32653" rIns="65306" bIns="32653">
            <a:spAutoFit/>
          </a:bodyPr>
          <a:lstStyle/>
          <a:p>
            <a:pPr marL="435376" indent="-435376">
              <a:lnSpc>
                <a:spcPct val="80000"/>
              </a:lnSpc>
              <a:defRPr/>
            </a:pPr>
            <a:r>
              <a:rPr lang="ar-EG" sz="2000" b="1" spc="50" dirty="0">
                <a:ln w="13500">
                  <a:solidFill>
                    <a:schemeClr val="accent1">
                      <a:shade val="2500"/>
                      <a:alpha val="6500"/>
                    </a:schemeClr>
                  </a:solidFill>
                  <a:prstDash val="solid"/>
                </a:ln>
                <a:solidFill>
                  <a:sysClr val="windowText" lastClr="000000"/>
                </a:solidFill>
                <a:effectLst>
                  <a:innerShdw blurRad="50900" dist="38500" dir="13500000">
                    <a:srgbClr val="000000">
                      <a:alpha val="60000"/>
                    </a:srgbClr>
                  </a:innerShdw>
                </a:effectLst>
              </a:rPr>
              <a:t>الانتظار المكشوف </a:t>
            </a:r>
          </a:p>
        </p:txBody>
      </p:sp>
      <p:pic>
        <p:nvPicPr>
          <p:cNvPr id="17" name="Picture 15" descr="DSC00990"/>
          <p:cNvPicPr>
            <a:picLocks noChangeAspect="1" noChangeArrowheads="1"/>
          </p:cNvPicPr>
          <p:nvPr/>
        </p:nvPicPr>
        <p:blipFill>
          <a:blip r:embed="rId3" cstate="print"/>
          <a:srcRect/>
          <a:stretch>
            <a:fillRect/>
          </a:stretch>
        </p:blipFill>
        <p:spPr bwMode="auto">
          <a:xfrm>
            <a:off x="5738367" y="7462847"/>
            <a:ext cx="2317950" cy="1285884"/>
          </a:xfrm>
          <a:prstGeom prst="rect">
            <a:avLst/>
          </a:prstGeom>
          <a:ln>
            <a:noFill/>
          </a:ln>
          <a:effectLst>
            <a:softEdge rad="112500"/>
          </a:effectLst>
        </p:spPr>
      </p:pic>
      <p:pic>
        <p:nvPicPr>
          <p:cNvPr id="18" name="Picture 16" descr="800px-Car_park_-8"/>
          <p:cNvPicPr>
            <a:picLocks noChangeAspect="1" noChangeArrowheads="1"/>
          </p:cNvPicPr>
          <p:nvPr/>
        </p:nvPicPr>
        <p:blipFill>
          <a:blip r:embed="rId4" cstate="print"/>
          <a:srcRect/>
          <a:stretch>
            <a:fillRect/>
          </a:stretch>
        </p:blipFill>
        <p:spPr bwMode="auto">
          <a:xfrm>
            <a:off x="685801" y="7462845"/>
            <a:ext cx="1869791" cy="1165139"/>
          </a:xfrm>
          <a:prstGeom prst="rect">
            <a:avLst/>
          </a:prstGeom>
          <a:ln>
            <a:noFill/>
          </a:ln>
          <a:effectLst>
            <a:softEdge rad="112500"/>
          </a:effectLst>
        </p:spPr>
      </p:pic>
      <p:pic>
        <p:nvPicPr>
          <p:cNvPr id="19" name="Picture 20" descr="DSC00989"/>
          <p:cNvPicPr>
            <a:picLocks noChangeAspect="1" noChangeArrowheads="1"/>
          </p:cNvPicPr>
          <p:nvPr/>
        </p:nvPicPr>
        <p:blipFill>
          <a:blip r:embed="rId5" cstate="print"/>
          <a:srcRect/>
          <a:stretch>
            <a:fillRect/>
          </a:stretch>
        </p:blipFill>
        <p:spPr bwMode="auto">
          <a:xfrm>
            <a:off x="3269972" y="7391401"/>
            <a:ext cx="1857388" cy="1140675"/>
          </a:xfrm>
          <a:prstGeom prst="rect">
            <a:avLst/>
          </a:prstGeom>
          <a:ln>
            <a:noFill/>
          </a:ln>
          <a:effectLst>
            <a:softEdge rad="112500"/>
          </a:effectLst>
        </p:spPr>
      </p:pic>
      <p:sp>
        <p:nvSpPr>
          <p:cNvPr id="20" name="Rectangle 19"/>
          <p:cNvSpPr/>
          <p:nvPr/>
        </p:nvSpPr>
        <p:spPr>
          <a:xfrm>
            <a:off x="6161507" y="7166869"/>
            <a:ext cx="1847159" cy="287543"/>
          </a:xfrm>
          <a:prstGeom prst="rect">
            <a:avLst/>
          </a:prstGeom>
        </p:spPr>
        <p:txBody>
          <a:bodyPr lIns="65306" tIns="32653" rIns="65306" bIns="32653">
            <a:spAutoFit/>
          </a:bodyPr>
          <a:lstStyle/>
          <a:p>
            <a:pPr marL="435376" indent="-435376">
              <a:lnSpc>
                <a:spcPct val="80000"/>
              </a:lnSpc>
              <a:defRPr/>
            </a:pPr>
            <a:r>
              <a:rPr lang="ar-EG" sz="1800" b="1" dirty="0">
                <a:ln w="10541" cmpd="sng">
                  <a:solidFill>
                    <a:srgbClr val="7D7D7D">
                      <a:tint val="100000"/>
                      <a:shade val="100000"/>
                      <a:satMod val="110000"/>
                    </a:srgbClr>
                  </a:solidFill>
                  <a:prstDash val="solid"/>
                </a:ln>
                <a:solidFill>
                  <a:sysClr val="windowText" lastClr="000000"/>
                </a:solidFill>
              </a:rPr>
              <a:t>1 موازي للرصيف</a:t>
            </a:r>
          </a:p>
        </p:txBody>
      </p:sp>
      <p:cxnSp>
        <p:nvCxnSpPr>
          <p:cNvPr id="21" name="Straight Connector 20"/>
          <p:cNvCxnSpPr/>
          <p:nvPr/>
        </p:nvCxnSpPr>
        <p:spPr>
          <a:xfrm rot="10800000">
            <a:off x="1562696" y="6656614"/>
            <a:ext cx="5510893" cy="1135"/>
          </a:xfrm>
          <a:prstGeom prst="line">
            <a:avLst/>
          </a:prstGeom>
        </p:spPr>
        <p:style>
          <a:lnRef idx="3">
            <a:schemeClr val="dk1"/>
          </a:lnRef>
          <a:fillRef idx="0">
            <a:schemeClr val="dk1"/>
          </a:fillRef>
          <a:effectRef idx="2">
            <a:schemeClr val="dk1"/>
          </a:effectRef>
          <a:fontRef idx="minor">
            <a:schemeClr val="tx1"/>
          </a:fontRef>
        </p:style>
      </p:cxnSp>
      <p:cxnSp>
        <p:nvCxnSpPr>
          <p:cNvPr id="22" name="Straight Arrow Connector 21"/>
          <p:cNvCxnSpPr/>
          <p:nvPr/>
        </p:nvCxnSpPr>
        <p:spPr>
          <a:xfrm rot="5400000">
            <a:off x="1332509" y="6885668"/>
            <a:ext cx="459241" cy="11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3" name="Straight Arrow Connector 22"/>
          <p:cNvCxnSpPr/>
          <p:nvPr/>
        </p:nvCxnSpPr>
        <p:spPr>
          <a:xfrm rot="5400000">
            <a:off x="6857548" y="6885649"/>
            <a:ext cx="459241" cy="11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4" name="Straight Arrow Connector 23"/>
          <p:cNvCxnSpPr/>
          <p:nvPr/>
        </p:nvCxnSpPr>
        <p:spPr>
          <a:xfrm rot="5400000">
            <a:off x="4089089" y="6885668"/>
            <a:ext cx="459241" cy="11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6" name="Rectangle 25"/>
          <p:cNvSpPr/>
          <p:nvPr/>
        </p:nvSpPr>
        <p:spPr>
          <a:xfrm>
            <a:off x="3404264" y="7166869"/>
            <a:ext cx="1702830" cy="287543"/>
          </a:xfrm>
          <a:prstGeom prst="rect">
            <a:avLst/>
          </a:prstGeom>
        </p:spPr>
        <p:txBody>
          <a:bodyPr wrap="none" lIns="65306" tIns="32653" rIns="65306" bIns="32653">
            <a:spAutoFit/>
          </a:bodyPr>
          <a:lstStyle/>
          <a:p>
            <a:pPr marL="435376" indent="-435376">
              <a:lnSpc>
                <a:spcPct val="80000"/>
              </a:lnSpc>
              <a:defRPr/>
            </a:pPr>
            <a:r>
              <a:rPr lang="ar-EG" sz="1800" b="1" dirty="0">
                <a:ln w="10541" cmpd="sng">
                  <a:solidFill>
                    <a:srgbClr val="7D7D7D">
                      <a:tint val="100000"/>
                      <a:shade val="100000"/>
                      <a:satMod val="110000"/>
                    </a:srgbClr>
                  </a:solidFill>
                  <a:prstDash val="solid"/>
                </a:ln>
                <a:solidFill>
                  <a:sysClr val="windowText" lastClr="000000"/>
                </a:solidFill>
              </a:rPr>
              <a:t>2 مائل علي الرصيف</a:t>
            </a:r>
          </a:p>
        </p:txBody>
      </p:sp>
      <p:sp>
        <p:nvSpPr>
          <p:cNvPr id="27" name="Rectangle 26"/>
          <p:cNvSpPr/>
          <p:nvPr/>
        </p:nvSpPr>
        <p:spPr>
          <a:xfrm>
            <a:off x="698204" y="7115841"/>
            <a:ext cx="1938472" cy="287543"/>
          </a:xfrm>
          <a:prstGeom prst="rect">
            <a:avLst/>
          </a:prstGeom>
        </p:spPr>
        <p:txBody>
          <a:bodyPr wrap="none" lIns="65306" tIns="32653" rIns="65306" bIns="32653">
            <a:spAutoFit/>
          </a:bodyPr>
          <a:lstStyle/>
          <a:p>
            <a:pPr marL="435376" indent="-435376">
              <a:lnSpc>
                <a:spcPct val="80000"/>
              </a:lnSpc>
              <a:defRPr/>
            </a:pPr>
            <a:r>
              <a:rPr lang="ar-EG" sz="1800" b="1" dirty="0">
                <a:ln w="10541" cmpd="sng">
                  <a:solidFill>
                    <a:srgbClr val="7D7D7D">
                      <a:tint val="100000"/>
                      <a:shade val="100000"/>
                      <a:satMod val="110000"/>
                    </a:srgbClr>
                  </a:solidFill>
                  <a:prstDash val="solid"/>
                </a:ln>
                <a:solidFill>
                  <a:sysClr val="windowText" lastClr="000000"/>
                </a:solidFill>
              </a:rPr>
              <a:t>3 عمودي علي الرصيف</a:t>
            </a:r>
          </a:p>
        </p:txBody>
      </p:sp>
      <p:pic>
        <p:nvPicPr>
          <p:cNvPr id="28" name="Picture 7" descr="2-4-2"/>
          <p:cNvPicPr>
            <a:picLocks noChangeAspect="1" noChangeArrowheads="1"/>
          </p:cNvPicPr>
          <p:nvPr/>
        </p:nvPicPr>
        <p:blipFill>
          <a:blip r:embed="rId6" cstate="print"/>
          <a:srcRect/>
          <a:stretch>
            <a:fillRect/>
          </a:stretch>
        </p:blipFill>
        <p:spPr bwMode="auto">
          <a:xfrm>
            <a:off x="6002640" y="9001117"/>
            <a:ext cx="2836560" cy="1285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Rectangle 23"/>
          <p:cNvSpPr>
            <a:spLocks noChangeArrowheads="1"/>
          </p:cNvSpPr>
          <p:nvPr/>
        </p:nvSpPr>
        <p:spPr bwMode="auto">
          <a:xfrm>
            <a:off x="6400801" y="10439402"/>
            <a:ext cx="2262279" cy="281387"/>
          </a:xfrm>
          <a:prstGeom prst="rect">
            <a:avLst/>
          </a:prstGeom>
          <a:noFill/>
          <a:ln w="9525">
            <a:noFill/>
            <a:miter lim="800000"/>
            <a:headEnd/>
            <a:tailEnd/>
          </a:ln>
        </p:spPr>
        <p:txBody>
          <a:bodyPr wrap="none" lIns="65306" tIns="32653" rIns="65306" bIns="32653">
            <a:spAutoFit/>
          </a:bodyPr>
          <a:lstStyle/>
          <a:p>
            <a:pPr>
              <a:defRPr/>
            </a:pPr>
            <a:r>
              <a:rPr lang="ar-SA" sz="1400" b="1" dirty="0">
                <a:effectLst>
                  <a:outerShdw blurRad="38100" dist="38100" dir="2700000" algn="tl">
                    <a:srgbClr val="000000">
                      <a:alpha val="43137"/>
                    </a:srgbClr>
                  </a:outerShdw>
                </a:effectLst>
                <a:latin typeface="Calibri" pitchFamily="34" charset="0"/>
                <a:ea typeface="Calibri" pitchFamily="34" charset="0"/>
                <a:cs typeface="baghdad6"/>
              </a:rPr>
              <a:t>أبعاد المواقف المتوازية في الشوارع </a:t>
            </a:r>
          </a:p>
        </p:txBody>
      </p:sp>
      <p:sp>
        <p:nvSpPr>
          <p:cNvPr id="32" name="Rectangle 30"/>
          <p:cNvSpPr>
            <a:spLocks noChangeArrowheads="1"/>
          </p:cNvSpPr>
          <p:nvPr/>
        </p:nvSpPr>
        <p:spPr bwMode="auto">
          <a:xfrm>
            <a:off x="2514601" y="10363202"/>
            <a:ext cx="3500462" cy="281387"/>
          </a:xfrm>
          <a:prstGeom prst="rect">
            <a:avLst/>
          </a:prstGeom>
          <a:noFill/>
          <a:ln w="9525">
            <a:noFill/>
            <a:miter lim="800000"/>
            <a:headEnd/>
            <a:tailEnd/>
          </a:ln>
        </p:spPr>
        <p:txBody>
          <a:bodyPr wrap="square" lIns="65306" tIns="32653" rIns="65306" bIns="32653">
            <a:spAutoFit/>
          </a:bodyPr>
          <a:lstStyle/>
          <a:p>
            <a:pPr algn="ctr">
              <a:defRPr/>
            </a:pPr>
            <a:r>
              <a:rPr lang="ar-SA" sz="1400" b="1" dirty="0">
                <a:effectLst>
                  <a:outerShdw blurRad="38100" dist="38100" dir="2700000" algn="tl">
                    <a:srgbClr val="000000">
                      <a:alpha val="43137"/>
                    </a:srgbClr>
                  </a:outerShdw>
                </a:effectLst>
                <a:latin typeface="Calibri" pitchFamily="34" charset="0"/>
                <a:ea typeface="Calibri" pitchFamily="34" charset="0"/>
                <a:cs typeface="baghdad6"/>
              </a:rPr>
              <a:t>الحد الأدنى لبعد </a:t>
            </a:r>
            <a:r>
              <a:rPr lang="ar-SA" sz="1400" b="1" dirty="0" smtClean="0">
                <a:effectLst>
                  <a:outerShdw blurRad="38100" dist="38100" dir="2700000" algn="tl">
                    <a:srgbClr val="000000">
                      <a:alpha val="43137"/>
                    </a:srgbClr>
                  </a:outerShdw>
                </a:effectLst>
                <a:latin typeface="Calibri" pitchFamily="34" charset="0"/>
                <a:ea typeface="Calibri" pitchFamily="34" charset="0"/>
                <a:cs typeface="baghdad6"/>
              </a:rPr>
              <a:t>المواق</a:t>
            </a:r>
            <a:r>
              <a:rPr lang="ar-EG" sz="1400" b="1" dirty="0" smtClean="0">
                <a:effectLst>
                  <a:outerShdw blurRad="38100" dist="38100" dir="2700000" algn="tl">
                    <a:srgbClr val="000000">
                      <a:alpha val="43137"/>
                    </a:srgbClr>
                  </a:outerShdw>
                </a:effectLst>
                <a:latin typeface="Calibri" pitchFamily="34" charset="0"/>
                <a:ea typeface="Calibri" pitchFamily="34" charset="0"/>
                <a:cs typeface="baghdad6"/>
              </a:rPr>
              <a:t>ف</a:t>
            </a:r>
            <a:r>
              <a:rPr lang="ar-SA" sz="1400" b="1" dirty="0" smtClean="0">
                <a:effectLst>
                  <a:outerShdw blurRad="38100" dist="38100" dir="2700000" algn="tl">
                    <a:srgbClr val="000000">
                      <a:alpha val="43137"/>
                    </a:srgbClr>
                  </a:outerShdw>
                </a:effectLst>
                <a:latin typeface="Calibri" pitchFamily="34" charset="0"/>
                <a:ea typeface="Calibri" pitchFamily="34" charset="0"/>
                <a:cs typeface="baghdad6"/>
              </a:rPr>
              <a:t> </a:t>
            </a:r>
            <a:r>
              <a:rPr lang="ar-SA" sz="1400" b="1" dirty="0">
                <a:effectLst>
                  <a:outerShdw blurRad="38100" dist="38100" dir="2700000" algn="tl">
                    <a:srgbClr val="000000">
                      <a:alpha val="43137"/>
                    </a:srgbClr>
                  </a:outerShdw>
                </a:effectLst>
                <a:latin typeface="Calibri" pitchFamily="34" charset="0"/>
                <a:ea typeface="Calibri" pitchFamily="34" charset="0"/>
                <a:cs typeface="baghdad6"/>
              </a:rPr>
              <a:t>المائلة عن تقاطعات الطرق </a:t>
            </a:r>
          </a:p>
        </p:txBody>
      </p:sp>
      <p:pic>
        <p:nvPicPr>
          <p:cNvPr id="33" name="Picture 8"/>
          <p:cNvPicPr>
            <a:picLocks noChangeAspect="1" noChangeArrowheads="1"/>
          </p:cNvPicPr>
          <p:nvPr/>
        </p:nvPicPr>
        <p:blipFill>
          <a:blip r:embed="rId7" cstate="print"/>
          <a:srcRect/>
          <a:stretch>
            <a:fillRect/>
          </a:stretch>
        </p:blipFill>
        <p:spPr bwMode="auto">
          <a:xfrm>
            <a:off x="122276" y="8763000"/>
            <a:ext cx="2620925" cy="14287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5" name="Picture 12" descr="10"/>
          <p:cNvPicPr>
            <a:picLocks noChangeAspect="1" noChangeArrowheads="1"/>
          </p:cNvPicPr>
          <p:nvPr/>
        </p:nvPicPr>
        <p:blipFill>
          <a:blip r:embed="rId8" cstate="print"/>
          <a:srcRect/>
          <a:stretch>
            <a:fillRect/>
          </a:stretch>
        </p:blipFill>
        <p:spPr bwMode="auto">
          <a:xfrm>
            <a:off x="3200401" y="8610600"/>
            <a:ext cx="2143125" cy="16498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6" name="Picture 6" descr="2-4-1"/>
          <p:cNvPicPr>
            <a:picLocks noChangeAspect="1" noChangeArrowheads="1"/>
          </p:cNvPicPr>
          <p:nvPr/>
        </p:nvPicPr>
        <p:blipFill>
          <a:blip r:embed="rId9" cstate="print"/>
          <a:srcRect/>
          <a:stretch>
            <a:fillRect/>
          </a:stretch>
        </p:blipFill>
        <p:spPr bwMode="auto">
          <a:xfrm>
            <a:off x="6096000" y="10896601"/>
            <a:ext cx="2786082" cy="1285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4" name="Rectangle 53"/>
          <p:cNvSpPr/>
          <p:nvPr/>
        </p:nvSpPr>
        <p:spPr>
          <a:xfrm>
            <a:off x="1752600" y="12039601"/>
            <a:ext cx="4800600" cy="307777"/>
          </a:xfrm>
          <a:prstGeom prst="rect">
            <a:avLst/>
          </a:prstGeom>
        </p:spPr>
        <p:txBody>
          <a:bodyPr>
            <a:spAutoFit/>
          </a:bodyPr>
          <a:lstStyle/>
          <a:p>
            <a:pPr algn="ctr">
              <a:defRPr/>
            </a:pPr>
            <a:r>
              <a:rPr lang="ar-SA" sz="1400" b="1" dirty="0">
                <a:effectLst>
                  <a:outerShdw blurRad="38100" dist="38100" dir="2700000" algn="tl">
                    <a:srgbClr val="000000">
                      <a:alpha val="43137"/>
                    </a:srgbClr>
                  </a:outerShdw>
                </a:effectLst>
                <a:latin typeface="Calibri" pitchFamily="34" charset="0"/>
                <a:ea typeface="Calibri" pitchFamily="34" charset="0"/>
                <a:cs typeface="baghdad6"/>
              </a:rPr>
              <a:t>الحد الأدنى لعرض الشارع في حالة عمل المواقف المتوازية</a:t>
            </a:r>
            <a:r>
              <a:rPr lang="en-US" sz="1400" b="1" dirty="0">
                <a:effectLst>
                  <a:outerShdw blurRad="38100" dist="38100" dir="2700000" algn="tl">
                    <a:srgbClr val="000000">
                      <a:alpha val="43137"/>
                    </a:srgbClr>
                  </a:outerShdw>
                </a:effectLst>
                <a:latin typeface="Calibri" pitchFamily="34" charset="0"/>
                <a:ea typeface="Calibri" pitchFamily="34" charset="0"/>
                <a:cs typeface="baghdad6"/>
              </a:rPr>
              <a:t> </a:t>
            </a:r>
          </a:p>
        </p:txBody>
      </p:sp>
      <p:pic>
        <p:nvPicPr>
          <p:cNvPr id="55" name="Picture 6" descr="2-4-3"/>
          <p:cNvPicPr>
            <a:picLocks noChangeAspect="1" noChangeArrowheads="1"/>
          </p:cNvPicPr>
          <p:nvPr/>
        </p:nvPicPr>
        <p:blipFill>
          <a:blip r:embed="rId10" cstate="print"/>
          <a:srcRect/>
          <a:stretch>
            <a:fillRect/>
          </a:stretch>
        </p:blipFill>
        <p:spPr bwMode="auto">
          <a:xfrm>
            <a:off x="2224062" y="10744200"/>
            <a:ext cx="3643338" cy="1143000"/>
          </a:xfrm>
          <a:prstGeom prst="rect">
            <a:avLst/>
          </a:prstGeom>
          <a:noFill/>
          <a:ln w="9525">
            <a:solidFill>
              <a:schemeClr val="tx1"/>
            </a:solidFill>
            <a:miter lim="800000"/>
            <a:headEnd/>
            <a:tailEnd/>
          </a:ln>
        </p:spPr>
      </p:pic>
      <p:pic>
        <p:nvPicPr>
          <p:cNvPr id="56" name="Picture 7"/>
          <p:cNvPicPr>
            <a:picLocks noChangeAspect="1" noChangeArrowheads="1"/>
          </p:cNvPicPr>
          <p:nvPr/>
        </p:nvPicPr>
        <p:blipFill>
          <a:blip r:embed="rId11" cstate="print"/>
          <a:srcRect/>
          <a:stretch>
            <a:fillRect/>
          </a:stretch>
        </p:blipFill>
        <p:spPr bwMode="auto">
          <a:xfrm>
            <a:off x="83386" y="10591800"/>
            <a:ext cx="1974015" cy="15097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37" name="Table 36"/>
          <p:cNvGraphicFramePr>
            <a:graphicFrameLocks noGrp="1"/>
          </p:cNvGraphicFramePr>
          <p:nvPr/>
        </p:nvGraphicFramePr>
        <p:xfrm>
          <a:off x="120081" y="1905000"/>
          <a:ext cx="6256784" cy="4297680"/>
        </p:xfrm>
        <a:graphic>
          <a:graphicData uri="http://schemas.openxmlformats.org/drawingml/2006/table">
            <a:tbl>
              <a:tblPr rtl="1" firstRow="1" bandRow="1">
                <a:tableStyleId>{D7AC3CCA-C797-4891-BE02-D94E43425B78}</a:tableStyleId>
              </a:tblPr>
              <a:tblGrid>
                <a:gridCol w="3128392"/>
                <a:gridCol w="3128392"/>
              </a:tblGrid>
              <a:tr h="579120">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cap="none" normalizeH="0" baseline="0" dirty="0" smtClean="0">
                          <a:ln>
                            <a:noFill/>
                          </a:ln>
                          <a:effectLst/>
                        </a:rPr>
                        <a:t>نوع المبني</a:t>
                      </a:r>
                      <a:endParaRPr kumimoji="0" lang="ar-SA" sz="1600" u="none" strike="noStrike" cap="none" normalizeH="0" baseline="0" dirty="0" smtClean="0">
                        <a:ln>
                          <a:noFill/>
                        </a:ln>
                        <a:effectLst/>
                      </a:endParaRPr>
                    </a:p>
                    <a:p>
                      <a:pPr rtl="1"/>
                      <a:endParaRPr lang="ar-EG" sz="1600" dirty="0"/>
                    </a:p>
                  </a:txBody>
                  <a:tcPr/>
                </a:tc>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cap="none" normalizeH="0" baseline="0" dirty="0" smtClean="0">
                          <a:ln>
                            <a:noFill/>
                          </a:ln>
                          <a:effectLst/>
                        </a:rPr>
                        <a:t>عدد أماكن الانتظار بالنسبة لمساحة المبني</a:t>
                      </a:r>
                      <a:endParaRPr kumimoji="0" lang="ar-SA" sz="1600" u="none" strike="noStrike" cap="none" normalizeH="0" baseline="0" dirty="0" smtClean="0">
                        <a:ln>
                          <a:noFill/>
                        </a:ln>
                        <a:effectLst/>
                      </a:endParaRPr>
                    </a:p>
                    <a:p>
                      <a:pPr rtl="1"/>
                      <a:endParaRPr lang="ar-EG" sz="1600" dirty="0"/>
                    </a:p>
                  </a:txBody>
                  <a:tcPr/>
                </a:tc>
              </a:tr>
              <a:tr h="822960">
                <a:tc>
                  <a:txBody>
                    <a:bodyPr/>
                    <a:lstStyle/>
                    <a:p>
                      <a:pPr algn="r" rtl="0"/>
                      <a:r>
                        <a:rPr lang="ar-EG" sz="1600" baseline="0" dirty="0" smtClean="0"/>
                        <a:t>سوبر ماركت كبير </a:t>
                      </a:r>
                      <a:endParaRPr lang="ar-EG" sz="1600" dirty="0"/>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ar-EG" sz="1600" u="none" strike="noStrike" kern="1200" cap="none" normalizeH="0" baseline="0" dirty="0" smtClean="0">
                          <a:ln>
                            <a:noFill/>
                          </a:ln>
                          <a:effectLst/>
                        </a:rPr>
                        <a:t>مكان واحد لكل 12م2 داخل المدينه </a:t>
                      </a:r>
                      <a:endParaRPr kumimoji="0" lang="en-US" sz="1600" u="none" strike="noStrike" kern="1200" cap="none" normalizeH="0" baseline="0" dirty="0" smtClean="0">
                        <a:ln>
                          <a:noFill/>
                        </a:ln>
                        <a:effectLst/>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EG" sz="1600" u="none" strike="noStrike" kern="1200" cap="none" normalizeH="0" baseline="0" dirty="0" smtClean="0">
                          <a:ln>
                            <a:noFill/>
                          </a:ln>
                          <a:effectLst/>
                        </a:rPr>
                        <a:t>مكان واحد لكل 12م2 خارج المدينه </a:t>
                      </a:r>
                    </a:p>
                    <a:p>
                      <a:pPr rtl="1"/>
                      <a:endParaRPr lang="ar-EG" sz="1600" dirty="0"/>
                    </a:p>
                  </a:txBody>
                  <a:tcPr/>
                </a:tc>
              </a:tr>
              <a:tr h="619760">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kern="1200" cap="none" normalizeH="0" baseline="0" dirty="0" smtClean="0">
                          <a:ln>
                            <a:noFill/>
                          </a:ln>
                          <a:effectLst/>
                        </a:rPr>
                        <a:t>المطاعم والكافتريا</a:t>
                      </a:r>
                      <a:endParaRPr kumimoji="0" lang="ar-SA" sz="1600" u="none" strike="noStrike" kern="1200" cap="none" normalizeH="0" baseline="0" dirty="0" smtClean="0">
                        <a:ln>
                          <a:noFill/>
                        </a:ln>
                        <a:effectLst/>
                      </a:endParaRPr>
                    </a:p>
                    <a:p>
                      <a:pPr rtl="1"/>
                      <a:endParaRPr lang="ar-EG" sz="1600" dirty="0"/>
                    </a:p>
                  </a:txBody>
                  <a:tcPr/>
                </a:tc>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kern="1200" cap="none" normalizeH="0" baseline="0" dirty="0" smtClean="0">
                          <a:ln>
                            <a:noFill/>
                          </a:ln>
                          <a:effectLst/>
                        </a:rPr>
                        <a:t>مكان لكل 5م2 من صالة الطعام</a:t>
                      </a:r>
                      <a:r>
                        <a:rPr kumimoji="0" lang="ar-EG" sz="1900" u="none" strike="noStrike" cap="none" normalizeH="0" baseline="0" dirty="0" smtClean="0">
                          <a:ln>
                            <a:noFill/>
                          </a:ln>
                          <a:effectLst/>
                        </a:rPr>
                        <a:t> </a:t>
                      </a:r>
                    </a:p>
                    <a:p>
                      <a:pPr rtl="1"/>
                      <a:endParaRPr lang="ar-EG" sz="1600" dirty="0"/>
                    </a:p>
                  </a:txBody>
                  <a:tcPr/>
                </a:tc>
              </a:tr>
              <a:tr h="579120">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kern="1200" cap="none" normalizeH="0" baseline="0" dirty="0" smtClean="0">
                          <a:ln>
                            <a:noFill/>
                          </a:ln>
                          <a:effectLst/>
                        </a:rPr>
                        <a:t>المطاعم السريعة </a:t>
                      </a:r>
                      <a:endParaRPr kumimoji="0" lang="en-US" sz="1600" u="none" strike="noStrike" kern="1200" cap="none" normalizeH="0" baseline="0" dirty="0" smtClean="0">
                        <a:ln>
                          <a:noFill/>
                        </a:ln>
                        <a:effectLst/>
                      </a:endParaRPr>
                    </a:p>
                    <a:p>
                      <a:pPr rtl="1"/>
                      <a:endParaRPr lang="ar-EG" sz="1600" dirty="0"/>
                    </a:p>
                  </a:txBody>
                  <a:tcPr/>
                </a:tc>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kern="1200" cap="none" normalizeH="0" baseline="0" dirty="0" smtClean="0">
                          <a:ln>
                            <a:noFill/>
                          </a:ln>
                          <a:effectLst/>
                        </a:rPr>
                        <a:t>مكان لكل 3م2من صالة المطاعم </a:t>
                      </a:r>
                    </a:p>
                    <a:p>
                      <a:pPr rtl="1"/>
                      <a:endParaRPr lang="ar-EG" sz="1200" dirty="0"/>
                    </a:p>
                  </a:txBody>
                  <a:tcPr/>
                </a:tc>
              </a:tr>
              <a:tr h="579120">
                <a:tc>
                  <a:txBody>
                    <a:bodyPr/>
                    <a:lstStyle/>
                    <a:p>
                      <a:pPr algn="r" rtl="0"/>
                      <a:r>
                        <a:rPr kumimoji="0" lang="ar-EG" sz="1600" u="none" strike="noStrike" kern="1200" cap="none" normalizeH="0" baseline="0" dirty="0" smtClean="0">
                          <a:ln>
                            <a:noFill/>
                          </a:ln>
                          <a:effectLst/>
                        </a:rPr>
                        <a:t> المباني الادارية</a:t>
                      </a:r>
                      <a:endParaRPr lang="ar-EG" sz="1600" dirty="0"/>
                    </a:p>
                  </a:txBody>
                  <a:tcPr/>
                </a:tc>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kern="1200" cap="none" normalizeH="0" baseline="0" dirty="0" smtClean="0">
                          <a:ln>
                            <a:noFill/>
                          </a:ln>
                          <a:effectLst/>
                        </a:rPr>
                        <a:t>مكان لكل 25م2من مساحه المبنى </a:t>
                      </a:r>
                    </a:p>
                    <a:p>
                      <a:pPr rtl="1"/>
                      <a:endParaRPr lang="ar-EG" sz="1600" dirty="0"/>
                    </a:p>
                  </a:txBody>
                  <a:tcPr/>
                </a:tc>
              </a:tr>
              <a:tr h="1097280">
                <a:tc>
                  <a:txBody>
                    <a:bodyPr/>
                    <a:lstStyle/>
                    <a:p>
                      <a:pPr algn="r" rtl="0"/>
                      <a:r>
                        <a:rPr kumimoji="0" lang="ar-EG" sz="1600" u="none" strike="noStrike" kern="1200" cap="none" normalizeH="0" baseline="0" dirty="0" smtClean="0">
                          <a:ln>
                            <a:noFill/>
                          </a:ln>
                          <a:effectLst/>
                        </a:rPr>
                        <a:t>الفنادق</a:t>
                      </a:r>
                      <a:endParaRPr lang="ar-EG" sz="1600" dirty="0"/>
                    </a:p>
                  </a:txBody>
                  <a:tcPr/>
                </a:tc>
                <a:tc>
                  <a:txBody>
                    <a:bodyPr/>
                    <a:lstStyle/>
                    <a:p>
                      <a:pPr marL="0" marR="0" lvl="0" indent="0" algn="r" defTabSz="1280160" rtl="1" eaLnBrk="1" fontAlgn="auto" latinLnBrk="0" hangingPunct="1">
                        <a:lnSpc>
                          <a:spcPct val="100000"/>
                        </a:lnSpc>
                        <a:spcBef>
                          <a:spcPts val="0"/>
                        </a:spcBef>
                        <a:spcAft>
                          <a:spcPts val="0"/>
                        </a:spcAft>
                        <a:buClrTx/>
                        <a:buSzTx/>
                        <a:buFontTx/>
                        <a:buNone/>
                        <a:tabLst/>
                        <a:defRPr/>
                      </a:pPr>
                      <a:r>
                        <a:rPr kumimoji="0" lang="ar-EG" sz="1600" u="none" strike="noStrike" kern="1200" cap="none" normalizeH="0" baseline="0" dirty="0" smtClean="0">
                          <a:ln>
                            <a:noFill/>
                          </a:ln>
                          <a:effectLst/>
                        </a:rPr>
                        <a:t>مكان لكل 100 غرفه (النزلاء )مكان لكل 5م2من صالة الطعام "المطاعم "مكان لكل 5م2من صالة الطعام الاحتفالات </a:t>
                      </a:r>
                      <a:r>
                        <a:rPr kumimoji="0" lang="ar-EG" sz="1900" u="none" strike="noStrike" cap="none" normalizeH="0" baseline="0" dirty="0" smtClean="0">
                          <a:ln>
                            <a:noFill/>
                          </a:ln>
                          <a:effectLst/>
                        </a:rPr>
                        <a:t>.</a:t>
                      </a:r>
                    </a:p>
                    <a:p>
                      <a:pPr rtl="1"/>
                      <a:endParaRPr lang="ar-EG" sz="16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70" decel="100000"/>
                                        <p:tgtEl>
                                          <p:spTgt spid="17"/>
                                        </p:tgtEl>
                                      </p:cBhvr>
                                    </p:animEffect>
                                    <p:animScale>
                                      <p:cBhvr>
                                        <p:cTn id="13" dur="770" decel="100000"/>
                                        <p:tgtEl>
                                          <p:spTgt spid="17"/>
                                        </p:tgtEl>
                                      </p:cBhvr>
                                      <p:from x="10000" y="10000"/>
                                      <p:to x="200000" y="450000"/>
                                    </p:animScale>
                                    <p:animScale>
                                      <p:cBhvr>
                                        <p:cTn id="14" dur="1230" accel="100000" fill="hold">
                                          <p:stCondLst>
                                            <p:cond delay="770"/>
                                          </p:stCondLst>
                                        </p:cTn>
                                        <p:tgtEl>
                                          <p:spTgt spid="17"/>
                                        </p:tgtEl>
                                      </p:cBhvr>
                                      <p:from x="200000" y="450000"/>
                                      <p:to x="100000" y="100000"/>
                                    </p:animScale>
                                    <p:set>
                                      <p:cBhvr>
                                        <p:cTn id="15" dur="770" fill="hold"/>
                                        <p:tgtEl>
                                          <p:spTgt spid="17"/>
                                        </p:tgtEl>
                                        <p:attrNameLst>
                                          <p:attrName>ppt_x</p:attrName>
                                        </p:attrNameLst>
                                      </p:cBhvr>
                                      <p:to>
                                        <p:strVal val="(0.5)"/>
                                      </p:to>
                                    </p:set>
                                    <p:anim from="(0.5)" to="(#ppt_x)" calcmode="lin" valueType="num">
                                      <p:cBhvr>
                                        <p:cTn id="16" dur="1230" accel="100000" fill="hold">
                                          <p:stCondLst>
                                            <p:cond delay="770"/>
                                          </p:stCondLst>
                                        </p:cTn>
                                        <p:tgtEl>
                                          <p:spTgt spid="17"/>
                                        </p:tgtEl>
                                        <p:attrNameLst>
                                          <p:attrName>ppt_x</p:attrName>
                                        </p:attrNameLst>
                                      </p:cBhvr>
                                    </p:anim>
                                    <p:set>
                                      <p:cBhvr>
                                        <p:cTn id="17" dur="770" fill="hold"/>
                                        <p:tgtEl>
                                          <p:spTgt spid="17"/>
                                        </p:tgtEl>
                                        <p:attrNameLst>
                                          <p:attrName>ppt_y</p:attrName>
                                        </p:attrNameLst>
                                      </p:cBhvr>
                                      <p:to>
                                        <p:strVal val="(#ppt_y+0.4)"/>
                                      </p:to>
                                    </p:set>
                                    <p:anim from="(#ppt_y+0.4)" to="(#ppt_y)" calcmode="lin" valueType="num">
                                      <p:cBhvr>
                                        <p:cTn id="18" dur="1230" accel="100000" fill="hold">
                                          <p:stCondLst>
                                            <p:cond delay="770"/>
                                          </p:stCondLst>
                                        </p:cTn>
                                        <p:tgtEl>
                                          <p:spTgt spid="17"/>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770" decel="100000"/>
                                        <p:tgtEl>
                                          <p:spTgt spid="18"/>
                                        </p:tgtEl>
                                      </p:cBhvr>
                                    </p:animEffect>
                                    <p:animScale>
                                      <p:cBhvr>
                                        <p:cTn id="24" dur="770" decel="100000"/>
                                        <p:tgtEl>
                                          <p:spTgt spid="18"/>
                                        </p:tgtEl>
                                      </p:cBhvr>
                                      <p:from x="10000" y="10000"/>
                                      <p:to x="200000" y="450000"/>
                                    </p:animScale>
                                    <p:animScale>
                                      <p:cBhvr>
                                        <p:cTn id="25" dur="1230" accel="100000" fill="hold">
                                          <p:stCondLst>
                                            <p:cond delay="770"/>
                                          </p:stCondLst>
                                        </p:cTn>
                                        <p:tgtEl>
                                          <p:spTgt spid="18"/>
                                        </p:tgtEl>
                                      </p:cBhvr>
                                      <p:from x="200000" y="450000"/>
                                      <p:to x="100000" y="100000"/>
                                    </p:animScale>
                                    <p:set>
                                      <p:cBhvr>
                                        <p:cTn id="26" dur="770" fill="hold"/>
                                        <p:tgtEl>
                                          <p:spTgt spid="18"/>
                                        </p:tgtEl>
                                        <p:attrNameLst>
                                          <p:attrName>ppt_x</p:attrName>
                                        </p:attrNameLst>
                                      </p:cBhvr>
                                      <p:to>
                                        <p:strVal val="(0.5)"/>
                                      </p:to>
                                    </p:set>
                                    <p:anim from="(0.5)" to="(#ppt_x)" calcmode="lin" valueType="num">
                                      <p:cBhvr>
                                        <p:cTn id="27" dur="1230" accel="100000" fill="hold">
                                          <p:stCondLst>
                                            <p:cond delay="770"/>
                                          </p:stCondLst>
                                        </p:cTn>
                                        <p:tgtEl>
                                          <p:spTgt spid="18"/>
                                        </p:tgtEl>
                                        <p:attrNameLst>
                                          <p:attrName>ppt_x</p:attrName>
                                        </p:attrNameLst>
                                      </p:cBhvr>
                                    </p:anim>
                                    <p:set>
                                      <p:cBhvr>
                                        <p:cTn id="28" dur="770" fill="hold"/>
                                        <p:tgtEl>
                                          <p:spTgt spid="18"/>
                                        </p:tgtEl>
                                        <p:attrNameLst>
                                          <p:attrName>ppt_y</p:attrName>
                                        </p:attrNameLst>
                                      </p:cBhvr>
                                      <p:to>
                                        <p:strVal val="(#ppt_y+0.4)"/>
                                      </p:to>
                                    </p:set>
                                    <p:anim from="(#ppt_y+0.4)" to="(#ppt_y)" calcmode="lin" valueType="num">
                                      <p:cBhvr>
                                        <p:cTn id="29" dur="1230" accel="100000" fill="hold">
                                          <p:stCondLst>
                                            <p:cond delay="770"/>
                                          </p:stCondLst>
                                        </p:cTn>
                                        <p:tgtEl>
                                          <p:spTgt spid="18"/>
                                        </p:tgtEl>
                                        <p:attrNameLst>
                                          <p:attrName>ppt_y</p:attrName>
                                        </p:attrNameLst>
                                      </p:cBhvr>
                                    </p:anim>
                                  </p:childTnLst>
                                </p:cTn>
                              </p:par>
                            </p:childTnLst>
                          </p:cTn>
                        </p:par>
                      </p:childTnLst>
                    </p:cTn>
                  </p:par>
                  <p:par>
                    <p:cTn id="30" fill="hold">
                      <p:stCondLst>
                        <p:cond delay="indefinite"/>
                      </p:stCondLst>
                      <p:childTnLst>
                        <p:par>
                          <p:cTn id="31" fill="hold">
                            <p:stCondLst>
                              <p:cond delay="0"/>
                            </p:stCondLst>
                            <p:childTnLst>
                              <p:par>
                                <p:cTn id="32" presetID="51"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770" decel="100000"/>
                                        <p:tgtEl>
                                          <p:spTgt spid="19"/>
                                        </p:tgtEl>
                                      </p:cBhvr>
                                    </p:animEffect>
                                    <p:animScale>
                                      <p:cBhvr>
                                        <p:cTn id="35" dur="770" decel="100000"/>
                                        <p:tgtEl>
                                          <p:spTgt spid="19"/>
                                        </p:tgtEl>
                                      </p:cBhvr>
                                      <p:from x="10000" y="10000"/>
                                      <p:to x="200000" y="450000"/>
                                    </p:animScale>
                                    <p:animScale>
                                      <p:cBhvr>
                                        <p:cTn id="36" dur="1230" accel="100000" fill="hold">
                                          <p:stCondLst>
                                            <p:cond delay="770"/>
                                          </p:stCondLst>
                                        </p:cTn>
                                        <p:tgtEl>
                                          <p:spTgt spid="19"/>
                                        </p:tgtEl>
                                      </p:cBhvr>
                                      <p:from x="200000" y="450000"/>
                                      <p:to x="100000" y="100000"/>
                                    </p:animScale>
                                    <p:set>
                                      <p:cBhvr>
                                        <p:cTn id="37" dur="770" fill="hold"/>
                                        <p:tgtEl>
                                          <p:spTgt spid="19"/>
                                        </p:tgtEl>
                                        <p:attrNameLst>
                                          <p:attrName>ppt_x</p:attrName>
                                        </p:attrNameLst>
                                      </p:cBhvr>
                                      <p:to>
                                        <p:strVal val="(0.5)"/>
                                      </p:to>
                                    </p:set>
                                    <p:anim from="(0.5)" to="(#ppt_x)" calcmode="lin" valueType="num">
                                      <p:cBhvr>
                                        <p:cTn id="38" dur="1230" accel="100000" fill="hold">
                                          <p:stCondLst>
                                            <p:cond delay="770"/>
                                          </p:stCondLst>
                                        </p:cTn>
                                        <p:tgtEl>
                                          <p:spTgt spid="19"/>
                                        </p:tgtEl>
                                        <p:attrNameLst>
                                          <p:attrName>ppt_x</p:attrName>
                                        </p:attrNameLst>
                                      </p:cBhvr>
                                    </p:anim>
                                    <p:set>
                                      <p:cBhvr>
                                        <p:cTn id="39" dur="770" fill="hold"/>
                                        <p:tgtEl>
                                          <p:spTgt spid="19"/>
                                        </p:tgtEl>
                                        <p:attrNameLst>
                                          <p:attrName>ppt_y</p:attrName>
                                        </p:attrNameLst>
                                      </p:cBhvr>
                                      <p:to>
                                        <p:strVal val="(#ppt_y+0.4)"/>
                                      </p:to>
                                    </p:set>
                                    <p:anim from="(#ppt_y+0.4)" to="(#ppt_y)" calcmode="lin" valueType="num">
                                      <p:cBhvr>
                                        <p:cTn id="40" dur="1230" accel="100000" fill="hold">
                                          <p:stCondLst>
                                            <p:cond delay="770"/>
                                          </p:stCondLst>
                                        </p:cTn>
                                        <p:tgtEl>
                                          <p:spTgt spid="19"/>
                                        </p:tgtEl>
                                        <p:attrNameLst>
                                          <p:attrName>ppt_y</p:attrName>
                                        </p:attrNameLst>
                                      </p:cBhvr>
                                    </p:anim>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ppt_x</p:attrName>
                                        </p:attrNameLst>
                                      </p:cBhvr>
                                      <p:tavLst>
                                        <p:tav tm="0">
                                          <p:val>
                                            <p:strVal val="#ppt_x-.2"/>
                                          </p:val>
                                        </p:tav>
                                        <p:tav tm="100000">
                                          <p:val>
                                            <p:strVal val="#ppt_x"/>
                                          </p:val>
                                        </p:tav>
                                      </p:tavLst>
                                    </p:anim>
                                    <p:anim calcmode="lin" valueType="num">
                                      <p:cBhvr>
                                        <p:cTn id="46"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7" dur="10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34"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 from="(-#ppt_w/2)" to="(#ppt_x)" calcmode="lin" valueType="num">
                                      <p:cBhvr>
                                        <p:cTn id="52" dur="600" fill="hold">
                                          <p:stCondLst>
                                            <p:cond delay="0"/>
                                          </p:stCondLst>
                                        </p:cTn>
                                        <p:tgtEl>
                                          <p:spTgt spid="33"/>
                                        </p:tgtEl>
                                        <p:attrNameLst>
                                          <p:attrName>ppt_x</p:attrName>
                                        </p:attrNameLst>
                                      </p:cBhvr>
                                    </p:anim>
                                    <p:anim from="0" to="-1.0" calcmode="lin" valueType="num">
                                      <p:cBhvr>
                                        <p:cTn id="53" dur="200" decel="50000" autoRev="1" fill="hold">
                                          <p:stCondLst>
                                            <p:cond delay="600"/>
                                          </p:stCondLst>
                                        </p:cTn>
                                        <p:tgtEl>
                                          <p:spTgt spid="33"/>
                                        </p:tgtEl>
                                        <p:attrNameLst>
                                          <p:attrName>xshear</p:attrName>
                                        </p:attrNameLst>
                                      </p:cBhvr>
                                    </p:anim>
                                    <p:animScale>
                                      <p:cBhvr>
                                        <p:cTn id="54" dur="200" decel="100000" autoRev="1" fill="hold">
                                          <p:stCondLst>
                                            <p:cond delay="600"/>
                                          </p:stCondLst>
                                        </p:cTn>
                                        <p:tgtEl>
                                          <p:spTgt spid="33"/>
                                        </p:tgtEl>
                                      </p:cBhvr>
                                      <p:from x="100000" y="100000"/>
                                      <p:to x="80000" y="100000"/>
                                    </p:animScale>
                                    <p:anim by="(#ppt_h/3+#ppt_w*0.1)" calcmode="lin" valueType="num">
                                      <p:cBhvr additive="sum">
                                        <p:cTn id="55" dur="200" decel="100000" autoRev="1" fill="hold">
                                          <p:stCondLst>
                                            <p:cond delay="600"/>
                                          </p:stCondLst>
                                        </p:cTn>
                                        <p:tgtEl>
                                          <p:spTgt spid="33"/>
                                        </p:tgtEl>
                                        <p:attrNameLst>
                                          <p:attrName>ppt_x</p:attrName>
                                        </p:attrNameLst>
                                      </p:cBhvr>
                                    </p:anim>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nodeType="click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p:cTn id="60" dur="1000" fill="hold"/>
                                        <p:tgtEl>
                                          <p:spTgt spid="36"/>
                                        </p:tgtEl>
                                        <p:attrNameLst>
                                          <p:attrName>ppt_x</p:attrName>
                                        </p:attrNameLst>
                                      </p:cBhvr>
                                      <p:tavLst>
                                        <p:tav tm="0">
                                          <p:val>
                                            <p:strVal val="#ppt_x-.2"/>
                                          </p:val>
                                        </p:tav>
                                        <p:tav tm="100000">
                                          <p:val>
                                            <p:strVal val="#ppt_x"/>
                                          </p:val>
                                        </p:tav>
                                      </p:tavLst>
                                    </p:anim>
                                    <p:anim calcmode="lin" valueType="num">
                                      <p:cBhvr>
                                        <p:cTn id="61"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62" dur="10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nodeType="clickEffect">
                                  <p:stCondLst>
                                    <p:cond delay="0"/>
                                  </p:stCondLst>
                                  <p:childTnLst>
                                    <p:set>
                                      <p:cBhvr>
                                        <p:cTn id="66" dur="1" fill="hold">
                                          <p:stCondLst>
                                            <p:cond delay="0"/>
                                          </p:stCondLst>
                                        </p:cTn>
                                        <p:tgtEl>
                                          <p:spTgt spid="55"/>
                                        </p:tgtEl>
                                        <p:attrNameLst>
                                          <p:attrName>style.visibility</p:attrName>
                                        </p:attrNameLst>
                                      </p:cBhvr>
                                      <p:to>
                                        <p:strVal val="visible"/>
                                      </p:to>
                                    </p:set>
                                    <p:anim calcmode="lin" valueType="num">
                                      <p:cBhvr>
                                        <p:cTn id="67" dur="1000" fill="hold"/>
                                        <p:tgtEl>
                                          <p:spTgt spid="55"/>
                                        </p:tgtEl>
                                        <p:attrNameLst>
                                          <p:attrName>ppt_x</p:attrName>
                                        </p:attrNameLst>
                                      </p:cBhvr>
                                      <p:tavLst>
                                        <p:tav tm="0">
                                          <p:val>
                                            <p:strVal val="#ppt_x-.2"/>
                                          </p:val>
                                        </p:tav>
                                        <p:tav tm="100000">
                                          <p:val>
                                            <p:strVal val="#ppt_x"/>
                                          </p:val>
                                        </p:tav>
                                      </p:tavLst>
                                    </p:anim>
                                    <p:anim calcmode="lin" valueType="num">
                                      <p:cBhvr>
                                        <p:cTn id="68"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69" dur="1000"/>
                                        <p:tgtEl>
                                          <p:spTgt spid="55"/>
                                        </p:tgtEl>
                                      </p:cBhvr>
                                    </p:animEffect>
                                  </p:childTnLst>
                                </p:cTn>
                              </p:par>
                            </p:childTnLst>
                          </p:cTn>
                        </p:par>
                      </p:childTnLst>
                    </p:cTn>
                  </p:par>
                  <p:par>
                    <p:cTn id="70" fill="hold">
                      <p:stCondLst>
                        <p:cond delay="indefinite"/>
                      </p:stCondLst>
                      <p:childTnLst>
                        <p:par>
                          <p:cTn id="71" fill="hold">
                            <p:stCondLst>
                              <p:cond delay="0"/>
                            </p:stCondLst>
                            <p:childTnLst>
                              <p:par>
                                <p:cTn id="72" presetID="34" presetClass="entr" presetSubtype="0" fill="hold" nodeType="clickEffect">
                                  <p:stCondLst>
                                    <p:cond delay="0"/>
                                  </p:stCondLst>
                                  <p:childTnLst>
                                    <p:set>
                                      <p:cBhvr>
                                        <p:cTn id="73" dur="1" fill="hold">
                                          <p:stCondLst>
                                            <p:cond delay="0"/>
                                          </p:stCondLst>
                                        </p:cTn>
                                        <p:tgtEl>
                                          <p:spTgt spid="56"/>
                                        </p:tgtEl>
                                        <p:attrNameLst>
                                          <p:attrName>style.visibility</p:attrName>
                                        </p:attrNameLst>
                                      </p:cBhvr>
                                      <p:to>
                                        <p:strVal val="visible"/>
                                      </p:to>
                                    </p:set>
                                    <p:anim from="(-#ppt_w/2)" to="(#ppt_x)" calcmode="lin" valueType="num">
                                      <p:cBhvr>
                                        <p:cTn id="74" dur="600" fill="hold">
                                          <p:stCondLst>
                                            <p:cond delay="0"/>
                                          </p:stCondLst>
                                        </p:cTn>
                                        <p:tgtEl>
                                          <p:spTgt spid="56"/>
                                        </p:tgtEl>
                                        <p:attrNameLst>
                                          <p:attrName>ppt_x</p:attrName>
                                        </p:attrNameLst>
                                      </p:cBhvr>
                                    </p:anim>
                                    <p:anim from="0" to="-1.0" calcmode="lin" valueType="num">
                                      <p:cBhvr>
                                        <p:cTn id="75" dur="200" decel="50000" autoRev="1" fill="hold">
                                          <p:stCondLst>
                                            <p:cond delay="600"/>
                                          </p:stCondLst>
                                        </p:cTn>
                                        <p:tgtEl>
                                          <p:spTgt spid="56"/>
                                        </p:tgtEl>
                                        <p:attrNameLst>
                                          <p:attrName>xshear</p:attrName>
                                        </p:attrNameLst>
                                      </p:cBhvr>
                                    </p:anim>
                                    <p:animScale>
                                      <p:cBhvr>
                                        <p:cTn id="76" dur="200" decel="100000" autoRev="1" fill="hold">
                                          <p:stCondLst>
                                            <p:cond delay="600"/>
                                          </p:stCondLst>
                                        </p:cTn>
                                        <p:tgtEl>
                                          <p:spTgt spid="56"/>
                                        </p:tgtEl>
                                      </p:cBhvr>
                                      <p:from x="100000" y="100000"/>
                                      <p:to x="80000" y="100000"/>
                                    </p:animScale>
                                    <p:anim by="(#ppt_h/3+#ppt_w*0.1)" calcmode="lin" valueType="num">
                                      <p:cBhvr additive="sum">
                                        <p:cTn id="77" dur="200" decel="100000" autoRev="1" fill="hold">
                                          <p:stCondLst>
                                            <p:cond delay="600"/>
                                          </p:stCondLst>
                                        </p:cTn>
                                        <p:tgtEl>
                                          <p:spTgt spid="5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4" name="Rectangle 3"/>
          <p:cNvSpPr/>
          <p:nvPr/>
        </p:nvSpPr>
        <p:spPr>
          <a:xfrm>
            <a:off x="2819400" y="1272570"/>
            <a:ext cx="5943600" cy="1077218"/>
          </a:xfrm>
          <a:prstGeom prst="rect">
            <a:avLst/>
          </a:prstGeom>
        </p:spPr>
        <p:txBody>
          <a:bodyPr wrap="square">
            <a:spAutoFit/>
          </a:bodyPr>
          <a:lstStyle/>
          <a:p>
            <a:pPr algn="r" rtl="1">
              <a:defRPr/>
            </a:pPr>
            <a:r>
              <a:rPr lang="ar-SA" sz="1600" b="1" dirty="0">
                <a:latin typeface="Sakkal Majalla" pitchFamily="2" charset="-78"/>
                <a:ea typeface="Calibri" pitchFamily="34" charset="0"/>
                <a:cs typeface="Sakkal Majalla" pitchFamily="2" charset="-78"/>
              </a:rPr>
              <a:t>تختلف المساحات المخصصه للمعاقين عن العادى فيجب ان تسمح بجلوس اكبر حول السيار</a:t>
            </a:r>
            <a:r>
              <a:rPr lang="ar-EG" sz="1600" b="1" dirty="0">
                <a:latin typeface="Sakkal Majalla" pitchFamily="2" charset="-78"/>
                <a:ea typeface="Calibri" pitchFamily="34" charset="0"/>
                <a:cs typeface="Sakkal Majalla" pitchFamily="2" charset="-78"/>
              </a:rPr>
              <a:t>ة</a:t>
            </a:r>
            <a:r>
              <a:rPr lang="ar-SA" sz="1600" b="1" dirty="0">
                <a:latin typeface="Sakkal Majalla" pitchFamily="2" charset="-78"/>
                <a:ea typeface="Calibri" pitchFamily="34" charset="0"/>
                <a:cs typeface="Sakkal Majalla" pitchFamily="2" charset="-78"/>
              </a:rPr>
              <a:t> لامكاني</a:t>
            </a:r>
            <a:r>
              <a:rPr lang="ar-EG" sz="1600" b="1" dirty="0">
                <a:latin typeface="Sakkal Majalla" pitchFamily="2" charset="-78"/>
                <a:ea typeface="Calibri" pitchFamily="34" charset="0"/>
                <a:cs typeface="Sakkal Majalla" pitchFamily="2" charset="-78"/>
              </a:rPr>
              <a:t>ة </a:t>
            </a:r>
            <a:r>
              <a:rPr lang="ar-SA" sz="1600" b="1" dirty="0">
                <a:latin typeface="Sakkal Majalla" pitchFamily="2" charset="-78"/>
                <a:ea typeface="Calibri" pitchFamily="34" charset="0"/>
                <a:cs typeface="Sakkal Majalla" pitchFamily="2" charset="-78"/>
              </a:rPr>
              <a:t>التنقل .</a:t>
            </a:r>
            <a:endParaRPr lang="en-US" sz="1600" b="1" dirty="0">
              <a:latin typeface="Sakkal Majalla" pitchFamily="2" charset="-78"/>
              <a:ea typeface="Calibri" pitchFamily="34" charset="0"/>
              <a:cs typeface="Sakkal Majalla" pitchFamily="2" charset="-78"/>
            </a:endParaRPr>
          </a:p>
          <a:p>
            <a:pPr algn="r" rtl="1">
              <a:defRPr/>
            </a:pPr>
            <a:r>
              <a:rPr lang="ar-SA" sz="1600" b="1" dirty="0">
                <a:latin typeface="Sakkal Majalla" pitchFamily="2" charset="-78"/>
                <a:ea typeface="Calibri" pitchFamily="34" charset="0"/>
                <a:cs typeface="Sakkal Majalla" pitchFamily="2" charset="-78"/>
              </a:rPr>
              <a:t>يجب ان يوفر مكان الانتظار مساحه كافيه من الجه</a:t>
            </a:r>
            <a:r>
              <a:rPr lang="ar-EG" sz="1600" b="1" dirty="0">
                <a:latin typeface="Sakkal Majalla" pitchFamily="2" charset="-78"/>
                <a:ea typeface="Calibri" pitchFamily="34" charset="0"/>
                <a:cs typeface="Sakkal Majalla" pitchFamily="2" charset="-78"/>
              </a:rPr>
              <a:t>ة </a:t>
            </a:r>
            <a:r>
              <a:rPr lang="ar-SA" sz="1600" b="1" dirty="0">
                <a:latin typeface="Sakkal Majalla" pitchFamily="2" charset="-78"/>
                <a:ea typeface="Calibri" pitchFamily="34" charset="0"/>
                <a:cs typeface="Sakkal Majalla" pitchFamily="2" charset="-78"/>
              </a:rPr>
              <a:t>اليسرى متصل</a:t>
            </a:r>
            <a:r>
              <a:rPr lang="ar-EG" sz="1600" b="1" dirty="0">
                <a:latin typeface="Sakkal Majalla" pitchFamily="2" charset="-78"/>
                <a:ea typeface="Calibri" pitchFamily="34" charset="0"/>
                <a:cs typeface="Sakkal Majalla" pitchFamily="2" charset="-78"/>
              </a:rPr>
              <a:t>ة</a:t>
            </a:r>
            <a:r>
              <a:rPr lang="ar-SA" sz="1600" b="1" dirty="0">
                <a:latin typeface="Sakkal Majalla" pitchFamily="2" charset="-78"/>
                <a:ea typeface="Calibri" pitchFamily="34" charset="0"/>
                <a:cs typeface="Sakkal Majalla" pitchFamily="2" charset="-78"/>
              </a:rPr>
              <a:t> بمنحدر للصعود على الرصيف .</a:t>
            </a:r>
          </a:p>
        </p:txBody>
      </p:sp>
      <p:pic>
        <p:nvPicPr>
          <p:cNvPr id="5" name="Picture 4" descr="100_0530"/>
          <p:cNvPicPr>
            <a:picLocks noChangeAspect="1" noChangeArrowheads="1"/>
          </p:cNvPicPr>
          <p:nvPr/>
        </p:nvPicPr>
        <p:blipFill>
          <a:blip r:embed="rId3" cstate="print"/>
          <a:srcRect/>
          <a:stretch>
            <a:fillRect/>
          </a:stretch>
        </p:blipFill>
        <p:spPr bwMode="auto">
          <a:xfrm>
            <a:off x="3362326" y="3662300"/>
            <a:ext cx="2428874" cy="18241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100_0532"/>
          <p:cNvPicPr>
            <a:picLocks noChangeAspect="1" noChangeArrowheads="1"/>
          </p:cNvPicPr>
          <p:nvPr/>
        </p:nvPicPr>
        <p:blipFill>
          <a:blip r:embed="rId4" cstate="print"/>
          <a:srcRect/>
          <a:stretch>
            <a:fillRect/>
          </a:stretch>
        </p:blipFill>
        <p:spPr bwMode="auto">
          <a:xfrm>
            <a:off x="6248401" y="3710669"/>
            <a:ext cx="2367641" cy="17757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12"/>
          <p:cNvSpPr>
            <a:spLocks noChangeArrowheads="1"/>
          </p:cNvSpPr>
          <p:nvPr/>
        </p:nvSpPr>
        <p:spPr bwMode="auto">
          <a:xfrm>
            <a:off x="3578824" y="5638801"/>
            <a:ext cx="1997783" cy="312165"/>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65306" tIns="32653" rIns="65306" bIns="32653">
            <a:spAutoFit/>
          </a:bodyPr>
          <a:lstStyle/>
          <a:p>
            <a:pPr algn="r" rtl="1">
              <a:spcBef>
                <a:spcPct val="50000"/>
              </a:spcBef>
            </a:pPr>
            <a:r>
              <a:rPr lang="ar-EG" sz="1600" b="1" dirty="0">
                <a:solidFill>
                  <a:schemeClr val="tx1"/>
                </a:solidFill>
                <a:effectLst>
                  <a:outerShdw blurRad="38100" dist="38100" dir="2700000" algn="tl">
                    <a:srgbClr val="000000">
                      <a:alpha val="43137"/>
                    </a:srgbClr>
                  </a:outerShdw>
                </a:effectLst>
                <a:latin typeface="Calibri" pitchFamily="34" charset="0"/>
                <a:ea typeface="Calibri" pitchFamily="34" charset="0"/>
                <a:cs typeface="baghdad6"/>
              </a:rPr>
              <a:t>صور توضح انتظار المعاقين</a:t>
            </a:r>
            <a:endParaRPr lang="en-US" sz="1600" b="1" dirty="0">
              <a:solidFill>
                <a:schemeClr val="tx1"/>
              </a:solidFill>
              <a:effectLst>
                <a:outerShdw blurRad="38100" dist="38100" dir="2700000" algn="tl">
                  <a:srgbClr val="000000">
                    <a:alpha val="43137"/>
                  </a:srgbClr>
                </a:outerShdw>
              </a:effectLst>
              <a:latin typeface="Calibri" pitchFamily="34" charset="0"/>
              <a:ea typeface="Calibri" pitchFamily="34" charset="0"/>
              <a:cs typeface="baghdad6"/>
            </a:endParaRPr>
          </a:p>
        </p:txBody>
      </p:sp>
      <p:pic>
        <p:nvPicPr>
          <p:cNvPr id="8" name="Picture 6" descr="2-4-17"/>
          <p:cNvPicPr>
            <a:picLocks noChangeAspect="1" noChangeArrowheads="1"/>
          </p:cNvPicPr>
          <p:nvPr/>
        </p:nvPicPr>
        <p:blipFill>
          <a:blip r:embed="rId5" cstate="print"/>
          <a:srcRect/>
          <a:stretch>
            <a:fillRect/>
          </a:stretch>
        </p:blipFill>
        <p:spPr bwMode="auto">
          <a:xfrm>
            <a:off x="76200" y="979716"/>
            <a:ext cx="2590800" cy="22206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10" descr="المعاقين"/>
          <p:cNvPicPr>
            <a:picLocks noGrp="1" noChangeAspect="1" noChangeArrowheads="1"/>
          </p:cNvPicPr>
          <p:nvPr>
            <p:ph sz="half" idx="1"/>
          </p:nvPr>
        </p:nvPicPr>
        <p:blipFill>
          <a:blip r:embed="rId6" cstate="print"/>
          <a:srcRect/>
          <a:stretch>
            <a:fillRect/>
          </a:stretch>
        </p:blipFill>
        <p:spPr>
          <a:xfrm>
            <a:off x="457200" y="3657601"/>
            <a:ext cx="2355216" cy="17635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3171844" y="457201"/>
            <a:ext cx="2085956" cy="461665"/>
          </a:xfrm>
          <a:prstGeom prst="rect">
            <a:avLst/>
          </a:prstGeom>
          <a:noFill/>
        </p:spPr>
        <p:txBody>
          <a:bodyPr wrap="square" rtlCol="1">
            <a:spAutoFit/>
          </a:bodyPr>
          <a:lstStyle/>
          <a:p>
            <a:pPr algn="r" rtl="1"/>
            <a:r>
              <a:rPr lang="ar-EG" sz="2400" b="1" u="sng"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مواقف </a:t>
            </a:r>
            <a:r>
              <a:rPr lang="ar-EG" sz="2400" b="1" u="sng"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المعاقين :</a:t>
            </a:r>
          </a:p>
        </p:txBody>
      </p:sp>
      <p:sp>
        <p:nvSpPr>
          <p:cNvPr id="11" name="Rectangle 10"/>
          <p:cNvSpPr/>
          <p:nvPr/>
        </p:nvSpPr>
        <p:spPr>
          <a:xfrm>
            <a:off x="3962400" y="2240340"/>
            <a:ext cx="4800600" cy="1600438"/>
          </a:xfrm>
          <a:prstGeom prst="rect">
            <a:avLst/>
          </a:prstGeom>
        </p:spPr>
        <p:txBody>
          <a:bodyPr>
            <a:spAutoFit/>
          </a:bodyPr>
          <a:lstStyle/>
          <a:p>
            <a:pPr algn="r" rtl="1">
              <a:buFontTx/>
              <a:buNone/>
            </a:pPr>
            <a:r>
              <a:rPr lang="ar-EG" sz="1800" b="1" dirty="0" smtClean="0">
                <a:ln w="10541" cmpd="sng">
                  <a:solidFill>
                    <a:srgbClr val="7D7D7D">
                      <a:tint val="100000"/>
                      <a:shade val="100000"/>
                      <a:satMod val="110000"/>
                    </a:srgbClr>
                  </a:solidFill>
                  <a:prstDash val="solid"/>
                </a:ln>
                <a:solidFill>
                  <a:sysClr val="windowText" lastClr="000000"/>
                </a:solidFill>
              </a:rPr>
              <a:t>الانتظار المخصص للمعاقين:</a:t>
            </a:r>
          </a:p>
          <a:p>
            <a:pPr algn="r" rtl="1">
              <a:buFontTx/>
              <a:buNone/>
            </a:pPr>
            <a:r>
              <a:rPr lang="ar-EG" sz="1600" b="1" dirty="0">
                <a:latin typeface="Sakkal Majalla" pitchFamily="2" charset="-78"/>
                <a:ea typeface="Calibri" pitchFamily="34" charset="0"/>
                <a:cs typeface="Sakkal Majalla" pitchFamily="2" charset="-78"/>
              </a:rPr>
              <a:t>1- حتي </a:t>
            </a:r>
            <a:r>
              <a:rPr lang="ar-EG" sz="1600" b="1" dirty="0" smtClean="0">
                <a:latin typeface="Sakkal Majalla" pitchFamily="2" charset="-78"/>
                <a:ea typeface="Calibri" pitchFamily="34" charset="0"/>
                <a:cs typeface="Sakkal Majalla" pitchFamily="2" charset="-78"/>
              </a:rPr>
              <a:t>25 مكان انتظار.......يخصص 3أماكن</a:t>
            </a:r>
          </a:p>
          <a:p>
            <a:pPr algn="r" rtl="1">
              <a:buFontTx/>
              <a:buNone/>
            </a:pPr>
            <a:r>
              <a:rPr lang="ar-EG" sz="1600" b="1" dirty="0" smtClean="0">
                <a:latin typeface="Sakkal Majalla" pitchFamily="2" charset="-78"/>
                <a:ea typeface="Calibri" pitchFamily="34" charset="0"/>
                <a:cs typeface="Sakkal Majalla" pitchFamily="2" charset="-78"/>
              </a:rPr>
              <a:t>2- من 50:26 مكان انتظار.......يخصص 4أماكن</a:t>
            </a:r>
          </a:p>
          <a:p>
            <a:pPr algn="r" rtl="1">
              <a:buFontTx/>
              <a:buNone/>
            </a:pPr>
            <a:r>
              <a:rPr lang="ar-EG" sz="1600" b="1" dirty="0" smtClean="0">
                <a:latin typeface="Sakkal Majalla" pitchFamily="2" charset="-78"/>
                <a:ea typeface="Calibri" pitchFamily="34" charset="0"/>
                <a:cs typeface="Sakkal Majalla" pitchFamily="2" charset="-78"/>
              </a:rPr>
              <a:t>3-من 75:51 مكان انتظار .......يخصص 5أماكن</a:t>
            </a:r>
          </a:p>
          <a:p>
            <a:pPr algn="r" rtl="1">
              <a:buFontTx/>
              <a:buNone/>
            </a:pPr>
            <a:r>
              <a:rPr lang="ar-EG" sz="1600" b="1" dirty="0" smtClean="0">
                <a:latin typeface="Sakkal Majalla" pitchFamily="2" charset="-78"/>
                <a:ea typeface="Calibri" pitchFamily="34" charset="0"/>
                <a:cs typeface="Sakkal Majalla" pitchFamily="2" charset="-78"/>
              </a:rPr>
              <a:t>4- من 100:76 مكان انتظار.....يخصص 6اماكن</a:t>
            </a:r>
          </a:p>
          <a:p>
            <a:pPr algn="r" rtl="1">
              <a:buFontTx/>
              <a:buNone/>
            </a:pPr>
            <a:endParaRPr lang="en-US" sz="1600" b="1" dirty="0">
              <a:latin typeface="Sakkal Majalla" pitchFamily="2" charset="-78"/>
              <a:ea typeface="Calibri" pitchFamily="34" charset="0"/>
              <a:cs typeface="Sakkal Majalla" pitchFamily="2" charset="-78"/>
            </a:endParaRPr>
          </a:p>
        </p:txBody>
      </p:sp>
      <p:sp>
        <p:nvSpPr>
          <p:cNvPr id="12" name="Rectangle 11"/>
          <p:cNvSpPr/>
          <p:nvPr/>
        </p:nvSpPr>
        <p:spPr>
          <a:xfrm>
            <a:off x="-600108" y="5892226"/>
            <a:ext cx="9515508" cy="615553"/>
          </a:xfrm>
          <a:prstGeom prst="rect">
            <a:avLst/>
          </a:prstGeom>
        </p:spPr>
        <p:txBody>
          <a:bodyPr wrap="square">
            <a:spAutoFit/>
          </a:bodyPr>
          <a:lstStyle/>
          <a:p>
            <a:pPr algn="r" rtl="1"/>
            <a:r>
              <a:rPr lang="ar-EG" sz="1800" b="1" u="sng" dirty="0" smtClean="0">
                <a:ln w="10541" cmpd="sng">
                  <a:solidFill>
                    <a:srgbClr val="7D7D7D">
                      <a:tint val="100000"/>
                      <a:shade val="100000"/>
                      <a:satMod val="110000"/>
                    </a:srgbClr>
                  </a:solidFill>
                  <a:prstDash val="solid"/>
                </a:ln>
                <a:solidFill>
                  <a:sysClr val="windowText" lastClr="000000"/>
                </a:solidFill>
              </a:rPr>
              <a:t>انتظار تحت الارض:</a:t>
            </a:r>
          </a:p>
          <a:p>
            <a:pPr algn="r" rtl="1">
              <a:buFontTx/>
              <a:buNone/>
            </a:pPr>
            <a:r>
              <a:rPr lang="ar-EG" sz="1600" b="1" dirty="0">
                <a:solidFill>
                  <a:schemeClr val="tx1">
                    <a:lumMod val="95000"/>
                    <a:lumOff val="5000"/>
                  </a:schemeClr>
                </a:solidFill>
                <a:latin typeface="Calibri" pitchFamily="34" charset="0"/>
                <a:ea typeface="Calibri" pitchFamily="34" charset="0"/>
                <a:cs typeface="baghdad6" pitchFamily="2" charset="-78"/>
              </a:rPr>
              <a:t>     </a:t>
            </a:r>
            <a:r>
              <a:rPr lang="ar-EG" sz="1600" b="1" dirty="0">
                <a:latin typeface="Sakkal Majalla" pitchFamily="2" charset="-78"/>
                <a:ea typeface="Calibri" pitchFamily="34" charset="0"/>
                <a:cs typeface="Sakkal Majalla" pitchFamily="2" charset="-78"/>
              </a:rPr>
              <a:t>هناك طرق مختلفة للجراجات المفتوحة تحت الارض وتحت المباني في الشوارع وفراغات تستخدم للركن في حالة ضيق المكان.</a:t>
            </a:r>
            <a:endParaRPr lang="en-US" sz="1600" b="1" dirty="0">
              <a:latin typeface="Sakkal Majalla" pitchFamily="2" charset="-78"/>
              <a:ea typeface="Calibri" pitchFamily="34" charset="0"/>
              <a:cs typeface="Sakkal Majalla" pitchFamily="2" charset="-78"/>
            </a:endParaRPr>
          </a:p>
        </p:txBody>
      </p:sp>
      <p:pic>
        <p:nvPicPr>
          <p:cNvPr id="13" name="Picture 5" descr="DSC01415"/>
          <p:cNvPicPr>
            <a:picLocks noChangeAspect="1" noChangeArrowheads="1"/>
          </p:cNvPicPr>
          <p:nvPr/>
        </p:nvPicPr>
        <p:blipFill>
          <a:blip r:embed="rId7" cstate="print"/>
          <a:srcRect/>
          <a:stretch>
            <a:fillRect/>
          </a:stretch>
        </p:blipFill>
        <p:spPr bwMode="auto">
          <a:xfrm>
            <a:off x="5448304" y="6540306"/>
            <a:ext cx="2781296" cy="2146495"/>
          </a:xfrm>
          <a:prstGeom prst="rect">
            <a:avLst/>
          </a:prstGeom>
          <a:ln>
            <a:noFill/>
          </a:ln>
          <a:effectLst>
            <a:softEdge rad="112500"/>
          </a:effectLst>
        </p:spPr>
      </p:pic>
      <p:pic>
        <p:nvPicPr>
          <p:cNvPr id="14" name="Picture 6" descr="141220081743"/>
          <p:cNvPicPr>
            <a:picLocks noChangeAspect="1" noChangeArrowheads="1"/>
          </p:cNvPicPr>
          <p:nvPr/>
        </p:nvPicPr>
        <p:blipFill>
          <a:blip r:embed="rId8" cstate="print"/>
          <a:srcRect/>
          <a:stretch>
            <a:fillRect/>
          </a:stretch>
        </p:blipFill>
        <p:spPr bwMode="auto">
          <a:xfrm>
            <a:off x="1447801" y="6490784"/>
            <a:ext cx="2795606" cy="2119816"/>
          </a:xfrm>
          <a:prstGeom prst="rect">
            <a:avLst/>
          </a:prstGeom>
          <a:ln>
            <a:noFill/>
          </a:ln>
          <a:effectLst>
            <a:softEdge rad="112500"/>
          </a:effectLst>
        </p:spPr>
      </p:pic>
      <p:sp>
        <p:nvSpPr>
          <p:cNvPr id="15" name="Rectangle 7"/>
          <p:cNvSpPr>
            <a:spLocks noChangeArrowheads="1"/>
          </p:cNvSpPr>
          <p:nvPr/>
        </p:nvSpPr>
        <p:spPr bwMode="auto">
          <a:xfrm>
            <a:off x="3200400" y="8610600"/>
            <a:ext cx="2819400" cy="338554"/>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r" rtl="1"/>
            <a:r>
              <a:rPr lang="ar-EG" sz="1600" b="1" dirty="0" smtClean="0">
                <a:effectLst>
                  <a:outerShdw blurRad="38100" dist="38100" dir="2700000" algn="tl">
                    <a:srgbClr val="000000">
                      <a:alpha val="43137"/>
                    </a:srgbClr>
                  </a:outerShdw>
                </a:effectLst>
              </a:rPr>
              <a:t>    صور </a:t>
            </a:r>
            <a:r>
              <a:rPr lang="ar-EG" sz="1600" b="1" dirty="0">
                <a:effectLst>
                  <a:outerShdw blurRad="38100" dist="38100" dir="2700000" algn="tl">
                    <a:srgbClr val="000000">
                      <a:alpha val="43137"/>
                    </a:srgbClr>
                  </a:outerShdw>
                </a:effectLst>
              </a:rPr>
              <a:t>توضح الانتظار تحت الارض</a:t>
            </a:r>
            <a:endParaRPr lang="en-US" sz="1600" b="1" dirty="0">
              <a:effectLst>
                <a:outerShdw blurRad="38100" dist="38100" dir="2700000" algn="tl">
                  <a:srgbClr val="000000">
                    <a:alpha val="43137"/>
                  </a:srgbClr>
                </a:outerShdw>
              </a:effectLst>
            </a:endParaRPr>
          </a:p>
        </p:txBody>
      </p:sp>
      <p:sp>
        <p:nvSpPr>
          <p:cNvPr id="16" name="Rectangle 15"/>
          <p:cNvSpPr/>
          <p:nvPr/>
        </p:nvSpPr>
        <p:spPr>
          <a:xfrm>
            <a:off x="5334001" y="9201089"/>
            <a:ext cx="3555782" cy="400110"/>
          </a:xfrm>
          <a:prstGeom prst="rect">
            <a:avLst/>
          </a:prstGeom>
        </p:spPr>
        <p:txBody>
          <a:bodyPr wrap="none">
            <a:spAutoFit/>
          </a:bodyPr>
          <a:lstStyle/>
          <a:p>
            <a:pPr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ar-SA"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rPr>
              <a:t>تخطيط و تصميم المواقف </a:t>
            </a: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rPr>
              <a:t>تحت الارض </a:t>
            </a:r>
            <a:endParaRPr lang="ar-EG" sz="20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Rectangle 17"/>
          <p:cNvSpPr/>
          <p:nvPr/>
        </p:nvSpPr>
        <p:spPr>
          <a:xfrm>
            <a:off x="4572000" y="9660387"/>
            <a:ext cx="4267200" cy="2456057"/>
          </a:xfrm>
          <a:prstGeom prst="rect">
            <a:avLst/>
          </a:prstGeom>
        </p:spPr>
        <p:txBody>
          <a:bodyPr wrap="square">
            <a:spAutoFit/>
          </a:bodyPr>
          <a:lstStyle/>
          <a:p>
            <a:pPr algn="r" rtl="1">
              <a:lnSpc>
                <a:spcPct val="80000"/>
              </a:lnSpc>
              <a:buFontTx/>
              <a:buNone/>
              <a:defRPr/>
            </a:pPr>
            <a:r>
              <a:rPr lang="ar-EG" sz="1600" b="1" dirty="0">
                <a:latin typeface="Sakkal Majalla" pitchFamily="2" charset="-78"/>
                <a:ea typeface="Calibri" pitchFamily="34" charset="0"/>
                <a:cs typeface="Sakkal Majalla" pitchFamily="2" charset="-78"/>
              </a:rPr>
              <a:t>1- </a:t>
            </a:r>
            <a:r>
              <a:rPr lang="ar-SA" sz="1600" b="1" dirty="0">
                <a:latin typeface="Sakkal Majalla" pitchFamily="2" charset="-78"/>
                <a:ea typeface="Calibri" pitchFamily="34" charset="0"/>
                <a:cs typeface="Sakkal Majalla" pitchFamily="2" charset="-78"/>
              </a:rPr>
              <a:t>يجب أن لا يقل عرض المدخل أو المخرج عن3.50م</a:t>
            </a:r>
            <a:r>
              <a:rPr lang="en-US" sz="1600" b="1" dirty="0">
                <a:latin typeface="Sakkal Majalla" pitchFamily="2" charset="-78"/>
                <a:ea typeface="Calibri" pitchFamily="34" charset="0"/>
                <a:cs typeface="Sakkal Majalla" pitchFamily="2" charset="-78"/>
              </a:rPr>
              <a:t> </a:t>
            </a:r>
            <a:endParaRPr lang="ar-EG" sz="1600" b="1" dirty="0">
              <a:latin typeface="Sakkal Majalla" pitchFamily="2" charset="-78"/>
              <a:ea typeface="Calibri" pitchFamily="34" charset="0"/>
              <a:cs typeface="Sakkal Majalla" pitchFamily="2" charset="-78"/>
            </a:endParaRPr>
          </a:p>
          <a:p>
            <a:pPr algn="r" rtl="1">
              <a:lnSpc>
                <a:spcPct val="80000"/>
              </a:lnSpc>
              <a:buFontTx/>
              <a:buNone/>
              <a:defRPr/>
            </a:pPr>
            <a:r>
              <a:rPr lang="ar-EG" sz="1600" b="1" dirty="0">
                <a:latin typeface="Sakkal Majalla" pitchFamily="2" charset="-78"/>
                <a:ea typeface="Calibri" pitchFamily="34" charset="0"/>
                <a:cs typeface="Sakkal Majalla" pitchFamily="2" charset="-78"/>
              </a:rPr>
              <a:t>2- </a:t>
            </a:r>
            <a:r>
              <a:rPr lang="ar-SA" sz="1600" b="1" dirty="0">
                <a:latin typeface="Sakkal Majalla" pitchFamily="2" charset="-78"/>
                <a:ea typeface="Calibri" pitchFamily="34" charset="0"/>
                <a:cs typeface="Sakkal Majalla" pitchFamily="2" charset="-78"/>
              </a:rPr>
              <a:t>في حالة ما إذا كان المدخل والمخرج معاً من فتحة واحدة فلا يقل عرض الفتحة عن (7.5م) ويوضع فاصل لحركة المرور لا يقل عرضه عن 50سم</a:t>
            </a:r>
            <a:r>
              <a:rPr lang="en-US" sz="1600" b="1" dirty="0">
                <a:latin typeface="Sakkal Majalla" pitchFamily="2" charset="-78"/>
                <a:ea typeface="Calibri" pitchFamily="34" charset="0"/>
                <a:cs typeface="Sakkal Majalla" pitchFamily="2" charset="-78"/>
              </a:rPr>
              <a:t>. </a:t>
            </a:r>
            <a:endParaRPr lang="ar-EG" sz="1600" b="1" dirty="0">
              <a:latin typeface="Sakkal Majalla" pitchFamily="2" charset="-78"/>
              <a:ea typeface="Calibri" pitchFamily="34" charset="0"/>
              <a:cs typeface="Sakkal Majalla" pitchFamily="2" charset="-78"/>
            </a:endParaRPr>
          </a:p>
          <a:p>
            <a:pPr algn="r" rtl="1">
              <a:lnSpc>
                <a:spcPct val="80000"/>
              </a:lnSpc>
              <a:buFontTx/>
              <a:buNone/>
              <a:defRPr/>
            </a:pPr>
            <a:r>
              <a:rPr lang="ar-EG" sz="1600" b="1" dirty="0">
                <a:latin typeface="Sakkal Majalla" pitchFamily="2" charset="-78"/>
                <a:ea typeface="Calibri" pitchFamily="34" charset="0"/>
                <a:cs typeface="Sakkal Majalla" pitchFamily="2" charset="-78"/>
              </a:rPr>
              <a:t>3- </a:t>
            </a:r>
            <a:r>
              <a:rPr lang="ar-SA" sz="1600" b="1" dirty="0">
                <a:latin typeface="Sakkal Majalla" pitchFamily="2" charset="-78"/>
                <a:ea typeface="Calibri" pitchFamily="34" charset="0"/>
                <a:cs typeface="Sakkal Majalla" pitchFamily="2" charset="-78"/>
              </a:rPr>
              <a:t>يتم مراعاة اختيار مواقع المداخل والمخارج لمواقف السيارات بحيث تضمن سلامة المرور في الشوارع المحيطة بالمواقف، وذلك بوضعها بعيدة قدر الإمكان عن التقاطعات والطرق السريعة</a:t>
            </a:r>
            <a:r>
              <a:rPr lang="ar-EG" sz="1600" b="1" dirty="0">
                <a:latin typeface="Sakkal Majalla" pitchFamily="2" charset="-78"/>
                <a:ea typeface="Calibri" pitchFamily="34" charset="0"/>
                <a:cs typeface="Sakkal Majalla" pitchFamily="2" charset="-78"/>
              </a:rPr>
              <a:t>.</a:t>
            </a:r>
          </a:p>
          <a:p>
            <a:pPr algn="r" rtl="1">
              <a:lnSpc>
                <a:spcPct val="80000"/>
              </a:lnSpc>
              <a:buFontTx/>
              <a:buNone/>
              <a:defRPr/>
            </a:pPr>
            <a:r>
              <a:rPr lang="ar-EG" sz="1600" b="1" dirty="0">
                <a:latin typeface="Sakkal Majalla" pitchFamily="2" charset="-78"/>
                <a:ea typeface="Calibri" pitchFamily="34" charset="0"/>
                <a:cs typeface="Sakkal Majalla" pitchFamily="2" charset="-78"/>
              </a:rPr>
              <a:t> </a:t>
            </a:r>
            <a:r>
              <a:rPr lang="ar-SA" sz="1600" b="1" dirty="0">
                <a:latin typeface="Sakkal Majalla" pitchFamily="2" charset="-78"/>
                <a:ea typeface="Calibri" pitchFamily="34" charset="0"/>
                <a:cs typeface="Sakkal Majalla" pitchFamily="2" charset="-78"/>
              </a:rPr>
              <a:t>4</a:t>
            </a:r>
            <a:r>
              <a:rPr lang="ar-EG" sz="1600" b="1" dirty="0">
                <a:latin typeface="Sakkal Majalla" pitchFamily="2" charset="-78"/>
                <a:ea typeface="Calibri" pitchFamily="34" charset="0"/>
                <a:cs typeface="Sakkal Majalla" pitchFamily="2" charset="-78"/>
              </a:rPr>
              <a:t>- </a:t>
            </a:r>
            <a:r>
              <a:rPr lang="ar-SA" sz="1600" b="1" dirty="0">
                <a:latin typeface="Sakkal Majalla" pitchFamily="2" charset="-78"/>
                <a:ea typeface="Calibri" pitchFamily="34" charset="0"/>
                <a:cs typeface="Sakkal Majalla" pitchFamily="2" charset="-78"/>
              </a:rPr>
              <a:t>يجب أن يراعى وضوح الرؤية عنـد الخروج من الموقف</a:t>
            </a:r>
            <a:endParaRPr lang="ar-EG" sz="1600" b="1" dirty="0">
              <a:latin typeface="Sakkal Majalla" pitchFamily="2" charset="-78"/>
              <a:ea typeface="Calibri" pitchFamily="34" charset="0"/>
              <a:cs typeface="Sakkal Majalla" pitchFamily="2" charset="-78"/>
            </a:endParaRPr>
          </a:p>
          <a:p>
            <a:pPr algn="r" rtl="1">
              <a:lnSpc>
                <a:spcPct val="80000"/>
              </a:lnSpc>
              <a:buFontTx/>
              <a:buNone/>
              <a:defRPr/>
            </a:pPr>
            <a:r>
              <a:rPr lang="ar-EG" sz="1600" b="1" dirty="0">
                <a:latin typeface="Sakkal Majalla" pitchFamily="2" charset="-78"/>
                <a:ea typeface="Calibri" pitchFamily="34" charset="0"/>
                <a:cs typeface="Sakkal Majalla" pitchFamily="2" charset="-78"/>
              </a:rPr>
              <a:t>5- ي</a:t>
            </a:r>
            <a:r>
              <a:rPr lang="ar-SA" sz="1600" b="1" dirty="0">
                <a:latin typeface="Sakkal Majalla" pitchFamily="2" charset="-78"/>
                <a:ea typeface="Calibri" pitchFamily="34" charset="0"/>
                <a:cs typeface="Sakkal Majalla" pitchFamily="2" charset="-78"/>
              </a:rPr>
              <a:t>جب ألا يقل الارتفاع الصافي الذي يسمح بمرور السيارات سواء بالقبو أو الدور الأرضي أو أي من الأدوار المتكررة بالمواقف عن</a:t>
            </a:r>
            <a:r>
              <a:rPr lang="ar-EG" sz="1600" b="1" dirty="0">
                <a:latin typeface="Sakkal Majalla" pitchFamily="2" charset="-78"/>
                <a:ea typeface="Calibri" pitchFamily="34" charset="0"/>
                <a:cs typeface="Sakkal Majalla" pitchFamily="2" charset="-78"/>
              </a:rPr>
              <a:t>2.5 </a:t>
            </a:r>
            <a:r>
              <a:rPr lang="ar-SA" sz="1600" b="1" dirty="0">
                <a:latin typeface="Sakkal Majalla" pitchFamily="2" charset="-78"/>
                <a:ea typeface="Calibri" pitchFamily="34" charset="0"/>
                <a:cs typeface="Sakkal Majalla" pitchFamily="2" charset="-78"/>
              </a:rPr>
              <a:t>م</a:t>
            </a:r>
            <a:r>
              <a:rPr lang="en-US" sz="1600" b="1" dirty="0">
                <a:latin typeface="Sakkal Majalla" pitchFamily="2" charset="-78"/>
                <a:ea typeface="Calibri" pitchFamily="34" charset="0"/>
                <a:cs typeface="Sakkal Majalla" pitchFamily="2" charset="-78"/>
              </a:rPr>
              <a:t>.</a:t>
            </a:r>
            <a:r>
              <a:rPr lang="ar-EG" sz="1600" b="1" dirty="0">
                <a:latin typeface="Sakkal Majalla" pitchFamily="2" charset="-78"/>
                <a:ea typeface="Calibri" pitchFamily="34" charset="0"/>
                <a:cs typeface="Sakkal Majalla" pitchFamily="2" charset="-78"/>
              </a:rPr>
              <a:t> </a:t>
            </a:r>
          </a:p>
          <a:p>
            <a:pPr algn="r" rtl="1">
              <a:lnSpc>
                <a:spcPct val="80000"/>
              </a:lnSpc>
              <a:buFontTx/>
              <a:buNone/>
              <a:defRPr/>
            </a:pPr>
            <a:r>
              <a:rPr lang="ar-EG" sz="1600" b="1" dirty="0">
                <a:latin typeface="Sakkal Majalla" pitchFamily="2" charset="-78"/>
                <a:ea typeface="Calibri" pitchFamily="34" charset="0"/>
                <a:cs typeface="Sakkal Majalla" pitchFamily="2" charset="-78"/>
              </a:rPr>
              <a:t>6- ي</a:t>
            </a:r>
            <a:r>
              <a:rPr lang="ar-SA" sz="1600" b="1" dirty="0">
                <a:latin typeface="Sakkal Majalla" pitchFamily="2" charset="-78"/>
                <a:ea typeface="Calibri" pitchFamily="34" charset="0"/>
                <a:cs typeface="Sakkal Majalla" pitchFamily="2" charset="-78"/>
              </a:rPr>
              <a:t>جب ألا يقل ارتفاع فتحة الخروج أو الـدخول من وإلى المـواقف عن 2.50 </a:t>
            </a:r>
            <a:r>
              <a:rPr lang="ar-SA" sz="1600" b="1" dirty="0" smtClean="0">
                <a:latin typeface="Sakkal Majalla" pitchFamily="2" charset="-78"/>
                <a:ea typeface="Calibri" pitchFamily="34" charset="0"/>
                <a:cs typeface="Sakkal Majalla" pitchFamily="2" charset="-78"/>
              </a:rPr>
              <a:t>م</a:t>
            </a:r>
            <a:r>
              <a:rPr lang="en-US" sz="1600" b="1" dirty="0" smtClean="0">
                <a:latin typeface="Sakkal Majalla" pitchFamily="2" charset="-78"/>
                <a:ea typeface="Calibri" pitchFamily="34" charset="0"/>
                <a:cs typeface="Sakkal Majalla" pitchFamily="2" charset="-78"/>
              </a:rPr>
              <a:t>. </a:t>
            </a:r>
            <a:endParaRPr lang="en-US" sz="1600" b="1" dirty="0">
              <a:latin typeface="Sakkal Majalla" pitchFamily="2" charset="-78"/>
              <a:ea typeface="Calibri" pitchFamily="34" charset="0"/>
              <a:cs typeface="Sakkal Majalla" pitchFamily="2" charset="-78"/>
            </a:endParaRPr>
          </a:p>
        </p:txBody>
      </p:sp>
      <p:pic>
        <p:nvPicPr>
          <p:cNvPr id="19" name="Picture 6" descr="2-4-12"/>
          <p:cNvPicPr>
            <a:picLocks noChangeAspect="1" noChangeArrowheads="1"/>
          </p:cNvPicPr>
          <p:nvPr/>
        </p:nvPicPr>
        <p:blipFill>
          <a:blip r:embed="rId9" cstate="print"/>
          <a:srcRect/>
          <a:stretch>
            <a:fillRect/>
          </a:stretch>
        </p:blipFill>
        <p:spPr bwMode="auto">
          <a:xfrm>
            <a:off x="76200" y="9095931"/>
            <a:ext cx="4191000" cy="23569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Rectangle 7"/>
          <p:cNvSpPr>
            <a:spLocks noChangeArrowheads="1"/>
          </p:cNvSpPr>
          <p:nvPr/>
        </p:nvSpPr>
        <p:spPr bwMode="auto">
          <a:xfrm>
            <a:off x="190473" y="11607225"/>
            <a:ext cx="4000528" cy="58477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nchor="ctr">
            <a:spAutoFit/>
          </a:bodyPr>
          <a:lstStyle/>
          <a:p>
            <a:pPr algn="ctr" rtl="1"/>
            <a:r>
              <a:rPr lang="ar-SA" sz="1600" b="1" dirty="0">
                <a:solidFill>
                  <a:schemeClr val="tx1"/>
                </a:solidFill>
                <a:effectLst>
                  <a:outerShdw blurRad="38100" dist="38100" dir="2700000" algn="tl">
                    <a:srgbClr val="000000">
                      <a:alpha val="43137"/>
                    </a:srgbClr>
                  </a:outerShdw>
                </a:effectLst>
                <a:latin typeface="Calibri" pitchFamily="34" charset="0"/>
                <a:ea typeface="Calibri" pitchFamily="34" charset="0"/>
                <a:cs typeface="baghdad6"/>
              </a:rPr>
              <a:t>مسقط أفقي يوضح عبور المشاة ووضوح الرؤية للخارج من </a:t>
            </a:r>
            <a:r>
              <a:rPr lang="ar-SA" sz="1600" b="1" dirty="0" smtClean="0">
                <a:solidFill>
                  <a:schemeClr val="tx1"/>
                </a:solidFill>
                <a:effectLst>
                  <a:outerShdw blurRad="38100" dist="38100" dir="2700000" algn="tl">
                    <a:srgbClr val="000000">
                      <a:alpha val="43137"/>
                    </a:srgbClr>
                  </a:outerShdw>
                </a:effectLst>
                <a:latin typeface="Calibri" pitchFamily="34" charset="0"/>
                <a:ea typeface="Calibri" pitchFamily="34" charset="0"/>
                <a:cs typeface="baghdad6"/>
              </a:rPr>
              <a:t>الموقف </a:t>
            </a:r>
            <a:r>
              <a:rPr lang="ar-SA" sz="1600" b="1" dirty="0">
                <a:solidFill>
                  <a:schemeClr val="tx1"/>
                </a:solidFill>
                <a:effectLst>
                  <a:outerShdw blurRad="38100" dist="38100" dir="2700000" algn="tl">
                    <a:srgbClr val="000000">
                      <a:alpha val="43137"/>
                    </a:srgbClr>
                  </a:outerShdw>
                </a:effectLst>
                <a:latin typeface="Calibri" pitchFamily="34" charset="0"/>
                <a:ea typeface="Calibri" pitchFamily="34" charset="0"/>
                <a:cs typeface="baghdad6"/>
              </a:rPr>
              <a:t>سواء لسائقي السيارات أو المشاة</a:t>
            </a:r>
            <a:r>
              <a:rPr lang="en-US" sz="1600" b="1" dirty="0">
                <a:solidFill>
                  <a:schemeClr val="tx1"/>
                </a:solidFill>
                <a:effectLst>
                  <a:outerShdw blurRad="38100" dist="38100" dir="2700000" algn="tl">
                    <a:srgbClr val="000000">
                      <a:alpha val="43137"/>
                    </a:srgbClr>
                  </a:outerShdw>
                </a:effectLst>
                <a:latin typeface="Calibri" pitchFamily="34" charset="0"/>
                <a:ea typeface="Calibri" pitchFamily="34" charset="0"/>
                <a:cs typeface="baghdad6"/>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3"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
                                        <p:tgtEl>
                                          <p:spTgt spid="13"/>
                                        </p:tgtEl>
                                      </p:cBhvr>
                                    </p:animEffect>
                                    <p:anim calcmode="lin" valueType="num">
                                      <p:cBhvr>
                                        <p:cTn id="34" dur="400" fill="hold"/>
                                        <p:tgtEl>
                                          <p:spTgt spid="13"/>
                                        </p:tgtEl>
                                        <p:attrNameLst>
                                          <p:attrName>ppt_x</p:attrName>
                                        </p:attrNameLst>
                                      </p:cBhvr>
                                      <p:tavLst>
                                        <p:tav tm="0">
                                          <p:val>
                                            <p:strVal val="#ppt_x"/>
                                          </p:val>
                                        </p:tav>
                                        <p:tav tm="100000">
                                          <p:val>
                                            <p:strVal val="#ppt_x"/>
                                          </p:val>
                                        </p:tav>
                                      </p:tavLst>
                                    </p:anim>
                                    <p:anim calcmode="lin" valueType="num">
                                      <p:cBhvr>
                                        <p:cTn id="35" dur="400" fill="hold"/>
                                        <p:tgtEl>
                                          <p:spTgt spid="13"/>
                                        </p:tgtEl>
                                        <p:attrNameLst>
                                          <p:attrName>ppt_y</p:attrName>
                                        </p:attrNameLst>
                                      </p:cBhvr>
                                      <p:tavLst>
                                        <p:tav tm="0">
                                          <p:val>
                                            <p:strVal val="#ppt_y+0.31"/>
                                          </p:val>
                                        </p:tav>
                                        <p:tav tm="100000">
                                          <p:val>
                                            <p:strVal val="#ppt_y+0.31"/>
                                          </p:val>
                                        </p:tav>
                                      </p:tavLst>
                                    </p:anim>
                                    <p:anim calcmode="lin" valueType="num">
                                      <p:cBhvr>
                                        <p:cTn id="36"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7"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3"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
                                        <p:tgtEl>
                                          <p:spTgt spid="14"/>
                                        </p:tgtEl>
                                      </p:cBhvr>
                                    </p:animEffect>
                                    <p:anim calcmode="lin" valueType="num">
                                      <p:cBhvr>
                                        <p:cTn id="43" dur="400" fill="hold"/>
                                        <p:tgtEl>
                                          <p:spTgt spid="14"/>
                                        </p:tgtEl>
                                        <p:attrNameLst>
                                          <p:attrName>ppt_x</p:attrName>
                                        </p:attrNameLst>
                                      </p:cBhvr>
                                      <p:tavLst>
                                        <p:tav tm="0">
                                          <p:val>
                                            <p:strVal val="#ppt_x"/>
                                          </p:val>
                                        </p:tav>
                                        <p:tav tm="100000">
                                          <p:val>
                                            <p:strVal val="#ppt_x"/>
                                          </p:val>
                                        </p:tav>
                                      </p:tavLst>
                                    </p:anim>
                                    <p:anim calcmode="lin" valueType="num">
                                      <p:cBhvr>
                                        <p:cTn id="44" dur="400" fill="hold"/>
                                        <p:tgtEl>
                                          <p:spTgt spid="14"/>
                                        </p:tgtEl>
                                        <p:attrNameLst>
                                          <p:attrName>ppt_y</p:attrName>
                                        </p:attrNameLst>
                                      </p:cBhvr>
                                      <p:tavLst>
                                        <p:tav tm="0">
                                          <p:val>
                                            <p:strVal val="#ppt_y+0.31"/>
                                          </p:val>
                                        </p:tav>
                                        <p:tav tm="100000">
                                          <p:val>
                                            <p:strVal val="#ppt_y+0.31"/>
                                          </p:val>
                                        </p:tav>
                                      </p:tavLst>
                                    </p:anim>
                                    <p:anim calcmode="lin" valueType="num">
                                      <p:cBhvr>
                                        <p:cTn id="45" dur="600" decel="50000" fill="hold">
                                          <p:stCondLst>
                                            <p:cond delay="400"/>
                                          </p:stCondLst>
                                        </p:cTn>
                                        <p:tgtEl>
                                          <p:spTgt spid="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6" dur="600" decel="50000" fill="hold">
                                          <p:stCondLst>
                                            <p:cond delay="400"/>
                                          </p:stCondLst>
                                        </p:cTn>
                                        <p:tgtEl>
                                          <p:spTgt spid="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7" presetClass="entr" presetSubtype="0" fill="hold" nodeType="clickEffect">
                                  <p:stCondLst>
                                    <p:cond delay="0"/>
                                  </p:stCondLst>
                                  <p:childTnLst>
                                    <p:set>
                                      <p:cBhvr>
                                        <p:cTn id="50" dur="1" fill="hold">
                                          <p:stCondLst>
                                            <p:cond delay="0"/>
                                          </p:stCondLst>
                                        </p:cTn>
                                        <p:tgtEl>
                                          <p:spTgt spid="15">
                                            <p:txEl>
                                              <p:pRg st="0" end="0"/>
                                            </p:txEl>
                                          </p:spTgt>
                                        </p:tgtEl>
                                        <p:attrNameLst>
                                          <p:attrName>style.visibility</p:attrName>
                                        </p:attrNameLst>
                                      </p:cBhvr>
                                      <p:to>
                                        <p:strVal val="visible"/>
                                      </p:to>
                                    </p:set>
                                    <p:animEffect transition="in" filter="fade">
                                      <p:cBhvr>
                                        <p:cTn id="51" dur="1000"/>
                                        <p:tgtEl>
                                          <p:spTgt spid="15">
                                            <p:txEl>
                                              <p:pRg st="0" end="0"/>
                                            </p:txEl>
                                          </p:spTgt>
                                        </p:tgtEl>
                                      </p:cBhvr>
                                    </p:animEffect>
                                    <p:anim calcmode="lin" valueType="num">
                                      <p:cBhvr>
                                        <p:cTn id="5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15">
                                            <p:txEl>
                                              <p:pRg st="0" end="0"/>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3"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
                                        <p:tgtEl>
                                          <p:spTgt spid="19"/>
                                        </p:tgtEl>
                                      </p:cBhvr>
                                    </p:animEffect>
                                    <p:anim calcmode="lin" valueType="num">
                                      <p:cBhvr>
                                        <p:cTn id="60" dur="400" fill="hold"/>
                                        <p:tgtEl>
                                          <p:spTgt spid="19"/>
                                        </p:tgtEl>
                                        <p:attrNameLst>
                                          <p:attrName>ppt_x</p:attrName>
                                        </p:attrNameLst>
                                      </p:cBhvr>
                                      <p:tavLst>
                                        <p:tav tm="0">
                                          <p:val>
                                            <p:strVal val="#ppt_x"/>
                                          </p:val>
                                        </p:tav>
                                        <p:tav tm="100000">
                                          <p:val>
                                            <p:strVal val="#ppt_x"/>
                                          </p:val>
                                        </p:tav>
                                      </p:tavLst>
                                    </p:anim>
                                    <p:anim calcmode="lin" valueType="num">
                                      <p:cBhvr>
                                        <p:cTn id="61" dur="400" fill="hold"/>
                                        <p:tgtEl>
                                          <p:spTgt spid="19"/>
                                        </p:tgtEl>
                                        <p:attrNameLst>
                                          <p:attrName>ppt_y</p:attrName>
                                        </p:attrNameLst>
                                      </p:cBhvr>
                                      <p:tavLst>
                                        <p:tav tm="0">
                                          <p:val>
                                            <p:strVal val="#ppt_y+0.31"/>
                                          </p:val>
                                        </p:tav>
                                        <p:tav tm="100000">
                                          <p:val>
                                            <p:strVal val="#ppt_y+0.31"/>
                                          </p:val>
                                        </p:tav>
                                      </p:tavLst>
                                    </p:anim>
                                    <p:anim calcmode="lin" valueType="num">
                                      <p:cBhvr>
                                        <p:cTn id="62" dur="600" decel="50000" fill="hold">
                                          <p:stCondLst>
                                            <p:cond delay="400"/>
                                          </p:stCondLst>
                                        </p:cTn>
                                        <p:tgtEl>
                                          <p:spTgt spid="1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3" dur="600" decel="50000" fill="hold">
                                          <p:stCondLst>
                                            <p:cond delay="400"/>
                                          </p:stCondLst>
                                        </p:cTn>
                                        <p:tgtEl>
                                          <p:spTgt spid="1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7" presetClass="entr" presetSubtype="0" fill="hold" nodeType="clickEffect">
                                  <p:stCondLst>
                                    <p:cond delay="0"/>
                                  </p:stCondLst>
                                  <p:childTnLst>
                                    <p:set>
                                      <p:cBhvr>
                                        <p:cTn id="67" dur="1" fill="hold">
                                          <p:stCondLst>
                                            <p:cond delay="0"/>
                                          </p:stCondLst>
                                        </p:cTn>
                                        <p:tgtEl>
                                          <p:spTgt spid="20">
                                            <p:txEl>
                                              <p:pRg st="0" end="0"/>
                                            </p:txEl>
                                          </p:spTgt>
                                        </p:tgtEl>
                                        <p:attrNameLst>
                                          <p:attrName>style.visibility</p:attrName>
                                        </p:attrNameLst>
                                      </p:cBhvr>
                                      <p:to>
                                        <p:strVal val="visible"/>
                                      </p:to>
                                    </p:set>
                                    <p:animEffect transition="in" filter="fade">
                                      <p:cBhvr>
                                        <p:cTn id="68" dur="1000"/>
                                        <p:tgtEl>
                                          <p:spTgt spid="20">
                                            <p:txEl>
                                              <p:pRg st="0" end="0"/>
                                            </p:txEl>
                                          </p:spTgt>
                                        </p:tgtEl>
                                      </p:cBhvr>
                                    </p:animEffect>
                                    <p:anim calcmode="lin" valueType="num">
                                      <p:cBhvr>
                                        <p:cTn id="69"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70" dur="900" decel="100000" fill="hold"/>
                                        <p:tgtEl>
                                          <p:spTgt spid="20">
                                            <p:txEl>
                                              <p:pRg st="0" end="0"/>
                                            </p:txEl>
                                          </p:spTgt>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20">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6" name="Rectangle 2"/>
          <p:cNvSpPr>
            <a:spLocks noChangeArrowheads="1"/>
          </p:cNvSpPr>
          <p:nvPr/>
        </p:nvSpPr>
        <p:spPr bwMode="auto">
          <a:xfrm>
            <a:off x="838144" y="1287721"/>
            <a:ext cx="8001056" cy="24314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2000" b="1" i="0" u="none" strike="noStrike" normalizeH="0" baseline="0" dirty="0" smtClean="0">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(88): </a:t>
            </a:r>
            <a:r>
              <a:rPr kumimoji="0" lang="ar-EG" altLang="zh-CN" sz="1800" b="1" i="0" u="none" strike="noStrike" normalizeH="0" baseline="0" dirty="0" smtClean="0">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الحدود الدنيا للارتفاعات الداخلية </a:t>
            </a:r>
            <a:endParaRPr kumimoji="0" lang="en-US" altLang="zh-CN" sz="1800" b="1" i="0" u="none" strike="noStrike" normalizeH="0" baseline="0" dirty="0" smtClean="0">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يكون الحد الأدنى لصافى الارتفاع الداخلى للطابق الواحد مقاسا من مستوى السطح النهائى للأرضية حتى بطنية سقفه الظاهر فى جميع الأدوار 2.70 متر.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(89): </a:t>
            </a: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الحدود الدنيا لعروض الممرات </a:t>
            </a:r>
            <a:endParaRPr kumimoji="0" lang="en-US" altLang="zh-CN" sz="18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ألا يقل صافى عرض الممرات الداخلية بين الغرف فى الشقق السكنية عن 0.90 متر.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تزود كل وحدة سكنية بحمام ومطبخ على الأقل.</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فى حالة إنشاء محلات تجارية بالمبنى يجب تهيئة دورات المياه اللازمة ليستعملها أصحاب وعمال هذه المحلات على ألا تقل عن دورة مياه للرجال ودورة مياه للسيدات لكل دور.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كل بناء يشتمل على 10 وحدات سكنية أو أكثر يلزم توفير غرفة لحارس البناء مزودة بحمام ومطبخ.</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4097" name="Rectangle 1"/>
          <p:cNvSpPr>
            <a:spLocks noChangeArrowheads="1"/>
          </p:cNvSpPr>
          <p:nvPr/>
        </p:nvSpPr>
        <p:spPr bwMode="auto">
          <a:xfrm>
            <a:off x="762000" y="3581164"/>
            <a:ext cx="80772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(91): </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تزود كل وحدة سكنية بحمام ومطبخ على الأقل.</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فى حالة إنشاء محلات تجارية بالمبنى يجب تهيئة دورات المياه اللازمة ليستعملها أصحاب وعمال هذه المحلات على ألا تقل عن دورة مياه للرجال ودورة مياه للسيدات لكل دور.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كل بناء يشتمل على 10 ( عشرة ) وحدات سكنية أو أكثر يلزم توفير غرفة لحارس البناء مزودة بحمام ومطبخ.</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كما يلزم تزويده بمكان لتجميع القمامه</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4098" name="Rectangle 2"/>
          <p:cNvSpPr>
            <a:spLocks noChangeArrowheads="1"/>
          </p:cNvSpPr>
          <p:nvPr/>
        </p:nvSpPr>
        <p:spPr bwMode="auto">
          <a:xfrm>
            <a:off x="838200" y="5072154"/>
            <a:ext cx="8077200"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(93): الفتحات</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أ- النوافذ </a:t>
            </a:r>
            <a:endParaRPr kumimoji="0" lang="en-US" altLang="zh-CN" sz="18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يكون لكل غرفة أو مرفق من مرافق البناء فتحة أو عدة فتحات للتهوية والإضاءة الطبيعية تطل على طريق أو فناء مستوفى للاشتراطات المبينة فى هذه اللائحة ، ويجب ألا يقل المسطح الاجمالى للفتحة عن الآتي:-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(8%) من مسطح أرضية الغرف السكنية والإدارية وبحد أدنى متراً مربعاً  واحداً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(10%) من مسطح أى مرفق من مرافق البناء (حمام – مطبخ – دورة مياه – بئر سلم بالدور ...الخ) وبحد أدنى نصف متر مربع على ألا يقل أقل بعد بها عن 0.50متر.</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4099" name="Rectangle 3"/>
          <p:cNvSpPr>
            <a:spLocks noChangeArrowheads="1"/>
          </p:cNvSpPr>
          <p:nvPr/>
        </p:nvSpPr>
        <p:spPr bwMode="auto">
          <a:xfrm>
            <a:off x="762000" y="6870918"/>
            <a:ext cx="81534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فى حالة تعدد الفتحات تحسب مساحــة الفتحة اللازمة على أساس مجموع مساحات الفتحات وبشرط ألا يقل مسطح الفتحة الواحدة عن نصف متر مربــع بغرف السكن والمكاتب وآبار السلالم ، وعن ربع متر مربع بالنسبة لمرافق البناء الأخرى.</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تعامل الأماكن المخصصة للمعيشة (صالون – غرفة طعام – إستقبال) معاملة الغرف السكنية.</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لا تسرى هذه الأحكام على صالات التوزيع والطرقات والمداخل والسنــادر وآبار المصاعد وغرف تشغيل الماكينات والأجهزة والطلمبات والخزانــــات والغلايات والمحولات ولوحات التوزيع وما فى حكمها.</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يجوز عمل فتحات التهوية والإضاءة بالنسب المذكورة فى البند السابـــق فى السقف شريطة أن تكون هذه الفتحات متصلة بالهواء الخارجى مباشـــرة ومزودة بوسائل فتح وإغلاق مناسبة.</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4100" name="Rectangle 4"/>
          <p:cNvSpPr>
            <a:spLocks noChangeArrowheads="1"/>
          </p:cNvSpPr>
          <p:nvPr/>
        </p:nvSpPr>
        <p:spPr bwMode="auto">
          <a:xfrm>
            <a:off x="304800" y="8610362"/>
            <a:ext cx="861060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ب- الأبواب </a:t>
            </a:r>
            <a:endParaRPr kumimoji="0" lang="en-US" altLang="zh-CN" sz="18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يكون الحد الأدنى لعروض الأبواب على النحو التالى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الغرف السكنية والمكاتب 80 سم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المطابخ والحمامات ودورات المياه 70 سم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المحلات التجارية  100 سم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الجراجات والمستودعات 280 سم .</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4101" name="Rectangle 5"/>
          <p:cNvSpPr>
            <a:spLocks noChangeArrowheads="1"/>
          </p:cNvSpPr>
          <p:nvPr/>
        </p:nvSpPr>
        <p:spPr bwMode="auto">
          <a:xfrm>
            <a:off x="762000" y="10058401"/>
            <a:ext cx="8153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(94): </a:t>
            </a: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اشتراطات عامة للفتحات </a:t>
            </a:r>
            <a:endParaRPr kumimoji="0" lang="en-US" altLang="zh-CN"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يراعى عند عمل الفتحات فى المبانى ما يلى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فى حالة وجود باب يفتح مباشرة على درج سلم فإنه يجب أن تفصل بينهما مسافة لاتقل عن واحد متر.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ألا يقل ارتفاع جلسات الشبابيك عن 0.90 متر إلا فى حالة وجـود بلكونات أو شرفات أمام هذه الشبابيك من الخارج أو وجود مانعات السقوط بارتفاع لا يقل عن  0.90 متر.</a:t>
            </a:r>
          </a:p>
          <a:p>
            <a:pPr lvl="0" algn="r"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SimSun" pitchFamily="2" charset="-122"/>
                <a:cs typeface="Sakkal Majalla" pitchFamily="2" charset="-78"/>
              </a:rPr>
              <a:t>يجب أن تكون الفتحة متصلة بالهواء الخارجى بكامل مساحتها، ولا تعتبر أى فتحة مقترنة بجهاز آلى ( جهاز تكييف ) فتحة تهوية.</a:t>
            </a:r>
            <a:endParaRPr lang="en-US" altLang="zh-CN" sz="1600" dirty="0" smtClean="0">
              <a:latin typeface="Sakkal Majalla" pitchFamily="2" charset="-78"/>
              <a:cs typeface="Sakkal Majalla" pitchFamily="2" charset="-78"/>
            </a:endParaRPr>
          </a:p>
          <a:p>
            <a:pPr lvl="0" algn="r"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SimSun" pitchFamily="2" charset="-122"/>
                <a:cs typeface="Sakkal Majalla" pitchFamily="2" charset="-78"/>
              </a:rPr>
              <a:t>يجوز إنارة وتهوية المكاتب ومرافق البناء بطريقة صناعية وذلك فيما عدا مطابخ الوحدات السكنية  على أنه يجوز فى حالة الفنادق والمستشفيات والمبانى العامة والمبانى الإدارية التى لا تتوافر بها تهوية صناعية أن يكون الفنـاء المخصص لتهوية وإنارة الحمامات ودورات المياه الملحقة بالغرف بمسطح  1.5 متر مربع ، ولا يقل أحد أبعاده عن متر واحد</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0" name="TextBox 9"/>
          <p:cNvSpPr txBox="1"/>
          <p:nvPr/>
        </p:nvSpPr>
        <p:spPr>
          <a:xfrm>
            <a:off x="3048000" y="660738"/>
            <a:ext cx="2971800" cy="1015663"/>
          </a:xfrm>
          <a:prstGeom prst="rect">
            <a:avLst/>
          </a:prstGeom>
          <a:noFill/>
        </p:spPr>
        <p:txBody>
          <a:bodyPr wrap="square" rtlCol="1">
            <a:spAutoFit/>
          </a:bodyPr>
          <a:lstStyle/>
          <a:p>
            <a:pPr lvl="0" algn="ctr"/>
            <a:r>
              <a:rPr lang="ar-EG" altLang="zh-CN" sz="32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SimSun" pitchFamily="2" charset="-122"/>
                <a:cs typeface="Sakkal Majalla" pitchFamily="2" charset="-78"/>
              </a:rPr>
              <a:t>الاشتراطات المعمارية</a:t>
            </a:r>
            <a:endParaRPr lang="en-US" altLang="zh-CN" sz="32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ctr"/>
            <a:endParaRPr lang="ar-EG"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3" name="Rectangle 6"/>
          <p:cNvSpPr>
            <a:spLocks noChangeArrowheads="1"/>
          </p:cNvSpPr>
          <p:nvPr/>
        </p:nvSpPr>
        <p:spPr bwMode="auto">
          <a:xfrm>
            <a:off x="685800" y="2133601"/>
            <a:ext cx="8153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يجوز أن تكون المطابخ فى الوحدات السكنية جزء من فراغ صالة المعيشة بشرط توفير التهوية المطلوبة وفق أحكام هذه اللائحة لصالة المعيشة من الجزء المقابل للمطبخ مع توفير التهوية الميكانيكية المناسبة للمطبخ اذا لزم الامر.</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4" name="TextBox 3"/>
          <p:cNvSpPr txBox="1"/>
          <p:nvPr/>
        </p:nvSpPr>
        <p:spPr>
          <a:xfrm>
            <a:off x="1828800" y="1114961"/>
            <a:ext cx="7010400" cy="1323439"/>
          </a:xfrm>
          <a:prstGeom prst="rect">
            <a:avLst/>
          </a:prstGeom>
          <a:noFill/>
        </p:spPr>
        <p:txBody>
          <a:bodyPr wrap="square" rtlCol="1">
            <a:spAutoFit/>
          </a:bodyPr>
          <a:lstStyle/>
          <a:p>
            <a:pPr lvl="0" algn="r" defTabSz="914400" rtl="1" eaLnBrk="0" fontAlgn="base" hangingPunct="0">
              <a:spcBef>
                <a:spcPct val="0"/>
              </a:spcBef>
              <a:spcAft>
                <a:spcPct val="0"/>
              </a:spcAft>
              <a:tabLst>
                <a:tab pos="457200" algn="l"/>
              </a:tabLst>
            </a:pPr>
            <a:endParaRPr lang="en-US" altLang="zh-CN" sz="1600" dirty="0" smtClean="0">
              <a:latin typeface="Sakkal Majalla" pitchFamily="2" charset="-78"/>
              <a:cs typeface="Sakkal Majalla" pitchFamily="2" charset="-78"/>
            </a:endParaRPr>
          </a:p>
          <a:p>
            <a:pPr lvl="0" algn="r"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SimSun" pitchFamily="2" charset="-122"/>
                <a:cs typeface="Sakkal Majalla" pitchFamily="2" charset="-78"/>
              </a:rPr>
              <a:t>يجب أن تكون شدة الإضاءة الطبيعية فى الأجزاء المختلفة من المبنى طبقا لكود ترشيد استهلاك الطاقة فى المبانى ، كما يجب أن يكون الهواء الداخلى فى المبنى مطابقا للكم والنوعية المحددة فى التشريعات البيئية والصحية والكودات والمواصفات القياسية.</a:t>
            </a:r>
            <a:endParaRPr lang="ar-EG" altLang="zh-CN" sz="1600" dirty="0" smtClean="0">
              <a:latin typeface="Sakkal Majalla" pitchFamily="2" charset="-78"/>
              <a:cs typeface="Sakkal Majalla" pitchFamily="2" charset="-78"/>
            </a:endParaRPr>
          </a:p>
          <a:p>
            <a:pPr algn="r"/>
            <a:endParaRPr lang="ar-EG" sz="1600" dirty="0"/>
          </a:p>
        </p:txBody>
      </p:sp>
      <p:sp>
        <p:nvSpPr>
          <p:cNvPr id="5" name="Rectangle 1"/>
          <p:cNvSpPr>
            <a:spLocks noChangeArrowheads="1"/>
          </p:cNvSpPr>
          <p:nvPr/>
        </p:nvSpPr>
        <p:spPr bwMode="auto">
          <a:xfrm>
            <a:off x="685800" y="2819401"/>
            <a:ext cx="82296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(95): </a:t>
            </a: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الافنية</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يراعى عند إقامة المبانى أو تعليتها أو إجراء تعديلات بها أن يتوافر بالأفنية المخصصة لإنارة وتهوية غرف ومرافق البناء الاشتراطات الموضحة بالجدول الآتى :-</a:t>
            </a: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lang="ar-EG" altLang="zh-CN" sz="1600" dirty="0" smtClean="0">
              <a:solidFill>
                <a:srgbClr val="000000"/>
              </a:solidFill>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lang="ar-EG" altLang="zh-CN" sz="1600" dirty="0" smtClean="0">
              <a:solidFill>
                <a:srgbClr val="000000"/>
              </a:solidFill>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lang="ar-EG" altLang="zh-CN" sz="1600" dirty="0" smtClean="0">
              <a:solidFill>
                <a:srgbClr val="000000"/>
              </a:solidFill>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lang="ar-EG" altLang="zh-CN" sz="1600" dirty="0" smtClean="0">
              <a:solidFill>
                <a:srgbClr val="000000"/>
              </a:solidFill>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(ع) تساوى ارتفاع أعلى واجهة للبناء تطل على الفناء مقاساً من جلسة أول فتحة مطلوب إضاءتها وتهويتها من هذا الفناء.</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يزود كل منور أو فناء مكشوف بالتجهيزات اللازمة لتصريف مياه الأمطار.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يراعى أن تكون كافة المناور والأفنية مكشوفة من أعلى وفى حالة وضع أى سقف عليها تسرى بشأنها الشروط والمتطلبات التالية :-</a:t>
            </a:r>
            <a:endPar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إذا كان السقف شفاف أو نصف شفاف يجب توفير فتحات جانبية متصلة بالخارج ، وألا تقل المساحة الكلية لتلك الفتحات عن مساحة الفناء أو المنور.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إذا كان السقف غير شفاف يجب توفير فتحات جانبية متصلــة بالخارج  وألا تقل مساحتها الكلية عن مرة ونصف مساحة الفناء أو المنور.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يجوز أن يمتد السقف بما يتجاوز مساحة الفناء أو المنور لمسافـة لا تزيد على نصف ارتفاع الفتحة المتوفرة على جوانبه.</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graphicFrame>
        <p:nvGraphicFramePr>
          <p:cNvPr id="6" name="Table 5"/>
          <p:cNvGraphicFramePr>
            <a:graphicFrameLocks noGrp="1"/>
          </p:cNvGraphicFramePr>
          <p:nvPr/>
        </p:nvGraphicFramePr>
        <p:xfrm>
          <a:off x="990600" y="3657600"/>
          <a:ext cx="5314950" cy="2270760"/>
        </p:xfrm>
        <a:graphic>
          <a:graphicData uri="http://schemas.openxmlformats.org/drawingml/2006/table">
            <a:tbl>
              <a:tblPr rtl="1"/>
              <a:tblGrid>
                <a:gridCol w="1076264"/>
                <a:gridCol w="1129479"/>
                <a:gridCol w="1129479"/>
                <a:gridCol w="1979728"/>
              </a:tblGrid>
              <a:tr h="548640">
                <a:tc>
                  <a:txBody>
                    <a:bodyPr/>
                    <a:lstStyle/>
                    <a:p>
                      <a:pPr algn="ctr" rtl="1">
                        <a:spcAft>
                          <a:spcPts val="0"/>
                        </a:spcAft>
                      </a:pPr>
                      <a:r>
                        <a:rPr lang="ar-EG" sz="1200" b="1" dirty="0">
                          <a:solidFill>
                            <a:srgbClr val="000000"/>
                          </a:solidFill>
                          <a:latin typeface="Times New Roman"/>
                          <a:ea typeface="SimSun"/>
                          <a:cs typeface="Simplified Arabic"/>
                        </a:rPr>
                        <a:t>الجزء من المبنى المطلوب إنارته وتهويته</a:t>
                      </a:r>
                      <a:endParaRPr lang="en-US" sz="1200" dirty="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b="1">
                          <a:solidFill>
                            <a:srgbClr val="000000"/>
                          </a:solidFill>
                          <a:latin typeface="Times New Roman"/>
                          <a:ea typeface="SimSun"/>
                          <a:cs typeface="Simplified Arabic"/>
                        </a:rPr>
                        <a:t>نوع الفناء</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b="1">
                          <a:solidFill>
                            <a:srgbClr val="000000"/>
                          </a:solidFill>
                          <a:latin typeface="Times New Roman"/>
                          <a:ea typeface="SimSun"/>
                          <a:cs typeface="Simplified Arabic"/>
                        </a:rPr>
                        <a:t>الحد الأدنى لأبعاد الفناء</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b="1">
                          <a:solidFill>
                            <a:srgbClr val="000000"/>
                          </a:solidFill>
                          <a:latin typeface="Times New Roman"/>
                          <a:ea typeface="SimSun"/>
                          <a:cs typeface="Simplified Arabic"/>
                        </a:rPr>
                        <a:t>الحد الأدنى لمسطح الفناء</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1">
                        <a:spcAft>
                          <a:spcPts val="0"/>
                        </a:spcAft>
                      </a:pPr>
                      <a:r>
                        <a:rPr lang="ar-EG" sz="1200" dirty="0">
                          <a:solidFill>
                            <a:srgbClr val="000000"/>
                          </a:solidFill>
                          <a:latin typeface="Times New Roman"/>
                          <a:ea typeface="SimSun"/>
                          <a:cs typeface="Simplified Arabic"/>
                        </a:rPr>
                        <a:t>الغرف السكنية والمكاتب</a:t>
                      </a:r>
                      <a:endParaRPr lang="en-US" sz="1200" dirty="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a:solidFill>
                            <a:srgbClr val="000000"/>
                          </a:solidFill>
                          <a:latin typeface="Times New Roman"/>
                          <a:ea typeface="SimSun"/>
                          <a:cs typeface="Simplified Arabic"/>
                        </a:rPr>
                        <a:t>خارجى أو داخلى</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a:solidFill>
                            <a:srgbClr val="000000"/>
                          </a:solidFill>
                          <a:latin typeface="Times New Roman"/>
                          <a:ea typeface="SimSun"/>
                          <a:cs typeface="Simplified Arabic"/>
                        </a:rPr>
                        <a:t>0.25ع او 3 متر ايهما اكبر</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a:solidFill>
                            <a:srgbClr val="000000"/>
                          </a:solidFill>
                          <a:latin typeface="Times New Roman"/>
                          <a:ea typeface="SimSun"/>
                          <a:cs typeface="Simplified Arabic"/>
                        </a:rPr>
                        <a:t>مربع ثلث الارتفاع</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880">
                <a:tc rowSpan="2">
                  <a:txBody>
                    <a:bodyPr/>
                    <a:lstStyle/>
                    <a:p>
                      <a:pPr algn="ctr" rtl="1">
                        <a:spcAft>
                          <a:spcPts val="0"/>
                        </a:spcAft>
                      </a:pPr>
                      <a:r>
                        <a:rPr lang="ar-EG" sz="1200" dirty="0">
                          <a:solidFill>
                            <a:srgbClr val="000000"/>
                          </a:solidFill>
                          <a:latin typeface="Times New Roman"/>
                          <a:ea typeface="SimSun"/>
                          <a:cs typeface="Simplified Arabic"/>
                        </a:rPr>
                        <a:t>حمام – مطبخ</a:t>
                      </a:r>
                      <a:endParaRPr lang="en-US" sz="1200" dirty="0">
                        <a:latin typeface="Times New Roman"/>
                        <a:ea typeface="SimSun"/>
                      </a:endParaRPr>
                    </a:p>
                    <a:p>
                      <a:pPr algn="ctr" rtl="1">
                        <a:spcAft>
                          <a:spcPts val="0"/>
                        </a:spcAft>
                      </a:pPr>
                      <a:r>
                        <a:rPr lang="ar-EG" sz="1200" dirty="0">
                          <a:solidFill>
                            <a:srgbClr val="000000"/>
                          </a:solidFill>
                          <a:latin typeface="Times New Roman"/>
                          <a:ea typeface="SimSun"/>
                          <a:cs typeface="Simplified Arabic"/>
                        </a:rPr>
                        <a:t>دورة مياه – سلم</a:t>
                      </a:r>
                      <a:endParaRPr lang="en-US" sz="1200" dirty="0">
                        <a:latin typeface="Times New Roman"/>
                        <a:ea typeface="SimSun"/>
                      </a:endParaRPr>
                    </a:p>
                    <a:p>
                      <a:pPr algn="ctr" rtl="1">
                        <a:spcAft>
                          <a:spcPts val="0"/>
                        </a:spcAft>
                      </a:pPr>
                      <a:r>
                        <a:rPr lang="ar-EG" sz="1200" dirty="0">
                          <a:solidFill>
                            <a:srgbClr val="000000"/>
                          </a:solidFill>
                          <a:latin typeface="Times New Roman"/>
                          <a:ea typeface="SimSun"/>
                          <a:cs typeface="Simplified Arabic"/>
                        </a:rPr>
                        <a:t>الأماكن المخصصة للغسيل والتخزين</a:t>
                      </a:r>
                      <a:endParaRPr lang="en-US" sz="1200" dirty="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a:solidFill>
                            <a:srgbClr val="000000"/>
                          </a:solidFill>
                          <a:latin typeface="Times New Roman"/>
                          <a:ea typeface="SimSun"/>
                          <a:cs typeface="Simplified Arabic"/>
                        </a:rPr>
                        <a:t>خارجى</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EG" sz="1200">
                          <a:solidFill>
                            <a:srgbClr val="000000"/>
                          </a:solidFill>
                          <a:latin typeface="Times New Roman"/>
                          <a:ea typeface="SimSun"/>
                          <a:cs typeface="Simplified Arabic"/>
                        </a:rPr>
                        <a:t>2.5م</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spcAft>
                          <a:spcPts val="0"/>
                        </a:spcAft>
                      </a:pPr>
                      <a:r>
                        <a:rPr lang="ar-EG" sz="1200">
                          <a:solidFill>
                            <a:srgbClr val="000000"/>
                          </a:solidFill>
                          <a:latin typeface="Times New Roman"/>
                          <a:ea typeface="SimSun"/>
                          <a:cs typeface="Simplified Arabic"/>
                        </a:rPr>
                        <a:t>7.</a:t>
                      </a:r>
                      <a:r>
                        <a:rPr lang="ar-EG" sz="1100">
                          <a:solidFill>
                            <a:srgbClr val="000000"/>
                          </a:solidFill>
                          <a:latin typeface="Times New Roman"/>
                          <a:ea typeface="SimSun"/>
                          <a:cs typeface="Simplified Arabic"/>
                        </a:rPr>
                        <a:t>5 م2 إذا كانت ع أقل من أو تساوى 10م</a:t>
                      </a:r>
                      <a:endParaRPr lang="en-US" sz="1200">
                        <a:latin typeface="Times New Roman"/>
                        <a:ea typeface="SimSun"/>
                      </a:endParaRPr>
                    </a:p>
                    <a:p>
                      <a:pPr algn="ctr" rtl="1">
                        <a:spcAft>
                          <a:spcPts val="0"/>
                        </a:spcAft>
                      </a:pPr>
                      <a:r>
                        <a:rPr lang="ar-EG" sz="1100">
                          <a:solidFill>
                            <a:srgbClr val="000000"/>
                          </a:solidFill>
                          <a:latin typeface="Times New Roman"/>
                          <a:ea typeface="SimSun"/>
                          <a:cs typeface="Simplified Arabic"/>
                        </a:rPr>
                        <a:t>10م2 إذا كانت ع أقل من أو تساوى 20 م</a:t>
                      </a:r>
                      <a:endParaRPr lang="en-US" sz="1200">
                        <a:latin typeface="Times New Roman"/>
                        <a:ea typeface="SimSun"/>
                      </a:endParaRPr>
                    </a:p>
                    <a:p>
                      <a:pPr algn="ctr" rtl="1">
                        <a:spcAft>
                          <a:spcPts val="0"/>
                        </a:spcAft>
                      </a:pPr>
                      <a:r>
                        <a:rPr lang="ar-EG" sz="1100">
                          <a:solidFill>
                            <a:srgbClr val="000000"/>
                          </a:solidFill>
                          <a:latin typeface="Times New Roman"/>
                          <a:ea typeface="SimSun"/>
                          <a:cs typeface="Simplified Arabic"/>
                        </a:rPr>
                        <a:t>12.5 م2 إذا كانت ع أقل من أو تساوى 30م</a:t>
                      </a:r>
                      <a:endParaRPr lang="en-US" sz="1200">
                        <a:latin typeface="Times New Roman"/>
                        <a:ea typeface="SimSun"/>
                      </a:endParaRPr>
                    </a:p>
                    <a:p>
                      <a:pPr algn="ctr" rtl="1">
                        <a:spcAft>
                          <a:spcPts val="0"/>
                        </a:spcAft>
                      </a:pPr>
                      <a:r>
                        <a:rPr lang="ar-EG" sz="1100">
                          <a:solidFill>
                            <a:srgbClr val="000000"/>
                          </a:solidFill>
                          <a:latin typeface="Times New Roman"/>
                          <a:ea typeface="SimSun"/>
                          <a:cs typeface="Simplified Arabic"/>
                        </a:rPr>
                        <a:t>ويزداد المسطح 2.5 م2 لكل 10م زيادة فى الارتفاع.</a:t>
                      </a:r>
                      <a:endParaRPr lang="en-US" sz="120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3480">
                <a:tc vMerge="1">
                  <a:txBody>
                    <a:bodyPr/>
                    <a:lstStyle/>
                    <a:p>
                      <a:pPr rtl="1"/>
                      <a:endParaRPr lang="ar-EG"/>
                    </a:p>
                  </a:txBody>
                  <a:tcPr/>
                </a:tc>
                <a:tc>
                  <a:txBody>
                    <a:bodyPr/>
                    <a:lstStyle/>
                    <a:p>
                      <a:pPr algn="ctr" rtl="1">
                        <a:spcAft>
                          <a:spcPts val="0"/>
                        </a:spcAft>
                      </a:pPr>
                      <a:r>
                        <a:rPr lang="ar-EG" sz="1500" dirty="0">
                          <a:solidFill>
                            <a:srgbClr val="000000"/>
                          </a:solidFill>
                          <a:latin typeface="Times New Roman"/>
                          <a:ea typeface="SimSun"/>
                          <a:cs typeface="Simplified Arabic"/>
                        </a:rPr>
                        <a:t>داخلى</a:t>
                      </a:r>
                      <a:endParaRPr lang="en-US" sz="1200" dirty="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endParaRPr lang="ar-EG" sz="1500" dirty="0">
                        <a:solidFill>
                          <a:srgbClr val="000000"/>
                        </a:solidFill>
                        <a:latin typeface="Times New Roman"/>
                        <a:ea typeface="SimSun"/>
                        <a:cs typeface="Simplified Arabic"/>
                      </a:endParaRPr>
                    </a:p>
                    <a:p>
                      <a:pPr algn="ctr" rtl="1">
                        <a:spcAft>
                          <a:spcPts val="0"/>
                        </a:spcAft>
                      </a:pPr>
                      <a:r>
                        <a:rPr lang="ar-EG" sz="1500" dirty="0">
                          <a:solidFill>
                            <a:srgbClr val="000000"/>
                          </a:solidFill>
                          <a:latin typeface="Times New Roman"/>
                          <a:ea typeface="SimSun"/>
                          <a:cs typeface="Simplified Arabic"/>
                        </a:rPr>
                        <a:t>2.5م</a:t>
                      </a:r>
                      <a:endParaRPr lang="en-US" sz="1200" dirty="0">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EG"/>
                    </a:p>
                  </a:txBody>
                  <a:tcPr/>
                </a:tc>
              </a:tr>
            </a:tbl>
          </a:graphicData>
        </a:graphic>
      </p:graphicFrame>
      <p:sp>
        <p:nvSpPr>
          <p:cNvPr id="7" name="Rectangle 2"/>
          <p:cNvSpPr>
            <a:spLocks noChangeArrowheads="1"/>
          </p:cNvSpPr>
          <p:nvPr/>
        </p:nvSpPr>
        <p:spPr bwMode="auto">
          <a:xfrm>
            <a:off x="685800" y="7827765"/>
            <a:ext cx="82296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6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مادة (96):</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في حالة وجود غرف أو مرافق لا يتيسر فتح نافذة لها مطلة على الطريق أو الفناء مباشرة يجوز عمل ارتدادات (منور الجيب) بواجهات المبانى المطلة على الطرق العامة أو الخاصة أو الأفنية بقصد الإنارة والتهوية ، ويشترط فى هذه الحالة ألا يتجاوز عمق الارتداد ضعف أدنى عرضه وأن تكون النافذة فى الجانب المواجه للطريق أو الفناء المباشر ، ويجوز عمل شرفات بالارتداد فى حدود نصف عرضه فقط.</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8" name="Rectangle 3"/>
          <p:cNvSpPr>
            <a:spLocks noChangeArrowheads="1"/>
          </p:cNvSpPr>
          <p:nvPr/>
        </p:nvSpPr>
        <p:spPr bwMode="auto">
          <a:xfrm>
            <a:off x="762000" y="8846405"/>
            <a:ext cx="81534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6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مادة (97):</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لا يجوز إقامة سلالم أو مصاعد أو أية منشآت أخرى يكون من شأنها تقليل أبعاد أو مسطحات الأفنية عن الحدود الدنيا المنصوص عليها بأحكام هذه اللائحة.</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9" name="Rectangle 4"/>
          <p:cNvSpPr>
            <a:spLocks noChangeArrowheads="1"/>
          </p:cNvSpPr>
          <p:nvPr/>
        </p:nvSpPr>
        <p:spPr bwMode="auto">
          <a:xfrm>
            <a:off x="1388122" y="9473625"/>
            <a:ext cx="7451079"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6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مادة (99):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ألا يزيد ارتفاع واجهات البناء المطلة على الأفنية الداخلية والخارجية عن القدر الذى تسمح به مساحة وأبعاد هذه الأفنية.</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0" name="Rectangle 5"/>
          <p:cNvSpPr>
            <a:spLocks noChangeArrowheads="1"/>
          </p:cNvSpPr>
          <p:nvPr/>
        </p:nvSpPr>
        <p:spPr bwMode="auto">
          <a:xfrm>
            <a:off x="7049184" y="9979225"/>
            <a:ext cx="186621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4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مادة (101):البلكونات والبروزات</a:t>
            </a:r>
            <a:endParaRPr kumimoji="0" lang="ar-EG" altLang="zh-CN" sz="18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1" name="Rectangle 2"/>
          <p:cNvSpPr>
            <a:spLocks noChangeArrowheads="1"/>
          </p:cNvSpPr>
          <p:nvPr/>
        </p:nvSpPr>
        <p:spPr bwMode="auto">
          <a:xfrm>
            <a:off x="990600" y="9901297"/>
            <a:ext cx="79248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endParaRPr kumimoji="0" lang="en-US" altLang="zh-CN" sz="1600" i="0" u="sng" strike="noStrike" cap="none" normalizeH="0" baseline="0" dirty="0" smtClean="0">
              <a:ln>
                <a:noFill/>
              </a:ln>
              <a:solidFill>
                <a:srgbClr val="C00000"/>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لا يجوز عمل بروز فى واجهات المبانى المقامة على حد الطريق إلا طبقاً للشروط والأوضاع الآتية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ألا يقل ارتفاع درابزين الشرفات والبلكونات والسلالم المكشوفة  عن 0.90 متر بالنسبة للأدوار الخمسة الأولى أعلى منسوب سطح الرصيف ويزداد هذا الارتفاع بمقدار 5 سنتيمترات لكل طابق من الطوابق التالية وبحد أقصى 1.20 متر ، ويجب أن يكون الدرابزين مصمما بحيث يمنع سقوط الأشياء ذات أقطار من 15 سم فأكثر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لا يجوز أن يتعدى أقصى بروز للبلكونات المكشوفة 10 % والأبراج 5 % من عرض الطريق على ألا يتجـاوز البروز فى الحالتين 1.25 متر ، كما يجب أن يترك 1.50 متر من حدود المبانى المجاورة بدون أى بروز للبلكونات المكشوفة أو الأبراج فيها.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لا يصرح ببروز أى (بلكون أو فرنده) على طريق أو شارع عرضه أقل من ستة أمتار أو داخل الحدود الدنيا للمناور والأفنية والارتدادات.</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ana Fathy\Desktop\data for design research 4th year\cover yyyy.jpg"/>
          <p:cNvPicPr>
            <a:picLocks noChangeAspect="1" noChangeArrowheads="1"/>
          </p:cNvPicPr>
          <p:nvPr/>
        </p:nvPicPr>
        <p:blipFill>
          <a:blip r:embed="rId2" cstate="print"/>
          <a:srcRect l="4132" t="1409" r="2479" b="21110"/>
          <a:stretch>
            <a:fillRect/>
          </a:stretch>
        </p:blipFill>
        <p:spPr bwMode="auto">
          <a:xfrm>
            <a:off x="0" y="0"/>
            <a:ext cx="9601200" cy="12801600"/>
          </a:xfrm>
          <a:prstGeom prst="rect">
            <a:avLst/>
          </a:prstGeom>
          <a:noFill/>
        </p:spPr>
      </p:pic>
      <p:sp>
        <p:nvSpPr>
          <p:cNvPr id="3" name="TextBox 2"/>
          <p:cNvSpPr txBox="1"/>
          <p:nvPr/>
        </p:nvSpPr>
        <p:spPr>
          <a:xfrm>
            <a:off x="2286000" y="2433937"/>
            <a:ext cx="4714908" cy="461665"/>
          </a:xfrm>
          <a:prstGeom prst="rect">
            <a:avLst/>
          </a:prstGeom>
          <a:noFill/>
        </p:spPr>
        <p:txBody>
          <a:bodyPr wrap="square" rtlCol="0">
            <a:spAutoFit/>
          </a:bodyPr>
          <a:lstStyle/>
          <a:p>
            <a:pPr algn="r"/>
            <a:r>
              <a:rPr lang="ar-EG" sz="2400" b="1" dirty="0" smtClean="0">
                <a:solidFill>
                  <a:srgbClr val="0B716F"/>
                </a:solidFill>
                <a:latin typeface="Sakkal Majalla" pitchFamily="2" charset="-78"/>
                <a:cs typeface="Sakkal Majalla" pitchFamily="2" charset="-78"/>
              </a:rPr>
              <a:t>7. دراسة خاصة بالكتلة و الواجهات</a:t>
            </a:r>
            <a:endParaRPr lang="en-US" sz="2400" b="1" dirty="0">
              <a:solidFill>
                <a:srgbClr val="0B716F"/>
              </a:solidFill>
              <a:latin typeface="Sakkal Majalla" pitchFamily="2" charset="-78"/>
              <a:cs typeface="Sakkal Majalla" pitchFamily="2" charset="-78"/>
            </a:endParaRPr>
          </a:p>
        </p:txBody>
      </p:sp>
      <p:sp>
        <p:nvSpPr>
          <p:cNvPr id="4" name="TextBox 3"/>
          <p:cNvSpPr txBox="1"/>
          <p:nvPr/>
        </p:nvSpPr>
        <p:spPr>
          <a:xfrm>
            <a:off x="3438501" y="2819401"/>
            <a:ext cx="3571900" cy="461665"/>
          </a:xfrm>
          <a:prstGeom prst="rect">
            <a:avLst/>
          </a:prstGeom>
          <a:noFill/>
        </p:spPr>
        <p:txBody>
          <a:bodyPr wrap="square" rtlCol="0">
            <a:spAutoFit/>
          </a:bodyPr>
          <a:lstStyle/>
          <a:p>
            <a:pPr algn="r"/>
            <a:r>
              <a:rPr lang="ar-EG" sz="2400" b="1" dirty="0" smtClean="0">
                <a:solidFill>
                  <a:srgbClr val="0B716F"/>
                </a:solidFill>
                <a:latin typeface="Sakkal Majalla" pitchFamily="2" charset="-78"/>
                <a:cs typeface="Sakkal Majalla" pitchFamily="2" charset="-78"/>
              </a:rPr>
              <a:t>08دراسة العناصر الجمالية</a:t>
            </a:r>
            <a:endParaRPr lang="en-US" sz="2400" b="1" dirty="0">
              <a:solidFill>
                <a:srgbClr val="0B716F"/>
              </a:solidFill>
              <a:latin typeface="Sakkal Majalla" pitchFamily="2" charset="-78"/>
              <a:cs typeface="Sakkal Majalla" pitchFamily="2" charset="-78"/>
            </a:endParaRPr>
          </a:p>
        </p:txBody>
      </p:sp>
      <p:sp>
        <p:nvSpPr>
          <p:cNvPr id="5" name="TextBox 4"/>
          <p:cNvSpPr txBox="1"/>
          <p:nvPr/>
        </p:nvSpPr>
        <p:spPr>
          <a:xfrm>
            <a:off x="1509675" y="4114801"/>
            <a:ext cx="5500726" cy="830997"/>
          </a:xfrm>
          <a:prstGeom prst="rect">
            <a:avLst/>
          </a:prstGeom>
          <a:noFill/>
        </p:spPr>
        <p:txBody>
          <a:bodyPr wrap="square" rtlCol="0">
            <a:spAutoFit/>
          </a:bodyPr>
          <a:lstStyle/>
          <a:p>
            <a:pPr algn="r"/>
            <a:r>
              <a:rPr lang="ar-EG" sz="2400" b="1" dirty="0" smtClean="0">
                <a:solidFill>
                  <a:srgbClr val="0B716F"/>
                </a:solidFill>
                <a:latin typeface="Sakkal Majalla" pitchFamily="2" charset="-78"/>
                <a:cs typeface="Sakkal Majalla" pitchFamily="2" charset="-78"/>
              </a:rPr>
              <a:t>11 . تحليل مشاريع مشابهة و مدى تطبيق قانون البناء الموحد عليها</a:t>
            </a:r>
            <a:endParaRPr lang="en-US" sz="2400" b="1" dirty="0">
              <a:solidFill>
                <a:srgbClr val="0B716F"/>
              </a:solidFill>
              <a:latin typeface="Sakkal Majalla" pitchFamily="2" charset="-78"/>
              <a:cs typeface="Sakkal Majalla" pitchFamily="2" charset="-78"/>
            </a:endParaRPr>
          </a:p>
        </p:txBody>
      </p:sp>
      <p:sp>
        <p:nvSpPr>
          <p:cNvPr id="6" name="TextBox 5"/>
          <p:cNvSpPr txBox="1"/>
          <p:nvPr/>
        </p:nvSpPr>
        <p:spPr>
          <a:xfrm>
            <a:off x="2438401" y="3200401"/>
            <a:ext cx="4572032" cy="461665"/>
          </a:xfrm>
          <a:prstGeom prst="rect">
            <a:avLst/>
          </a:prstGeom>
          <a:noFill/>
        </p:spPr>
        <p:txBody>
          <a:bodyPr wrap="square" rtlCol="0">
            <a:spAutoFit/>
          </a:bodyPr>
          <a:lstStyle/>
          <a:p>
            <a:pPr algn="r"/>
            <a:r>
              <a:rPr lang="ar-EG" sz="2400" b="1" dirty="0" smtClean="0">
                <a:solidFill>
                  <a:srgbClr val="0B716F"/>
                </a:solidFill>
                <a:latin typeface="Sakkal Majalla" pitchFamily="2" charset="-78"/>
                <a:cs typeface="Sakkal Majalla" pitchFamily="2" charset="-78"/>
              </a:rPr>
              <a:t>9. التعرف على قانون البناء الموحد</a:t>
            </a:r>
            <a:endParaRPr lang="en-US" sz="2400" b="1" dirty="0">
              <a:solidFill>
                <a:srgbClr val="0B716F"/>
              </a:solidFill>
              <a:latin typeface="Sakkal Majalla" pitchFamily="2" charset="-78"/>
              <a:cs typeface="Sakkal Majalla" pitchFamily="2" charset="-78"/>
            </a:endParaRPr>
          </a:p>
        </p:txBody>
      </p:sp>
      <p:sp>
        <p:nvSpPr>
          <p:cNvPr id="7" name="TextBox 6"/>
          <p:cNvSpPr txBox="1"/>
          <p:nvPr/>
        </p:nvSpPr>
        <p:spPr>
          <a:xfrm>
            <a:off x="2514568" y="3657601"/>
            <a:ext cx="4572032" cy="461665"/>
          </a:xfrm>
          <a:prstGeom prst="rect">
            <a:avLst/>
          </a:prstGeom>
          <a:noFill/>
        </p:spPr>
        <p:txBody>
          <a:bodyPr wrap="square" rtlCol="0">
            <a:spAutoFit/>
          </a:bodyPr>
          <a:lstStyle/>
          <a:p>
            <a:pPr algn="r"/>
            <a:r>
              <a:rPr lang="ar-EG" sz="2400" b="1" dirty="0" smtClean="0">
                <a:solidFill>
                  <a:srgbClr val="0B716F"/>
                </a:solidFill>
                <a:latin typeface="Sakkal Majalla" pitchFamily="2" charset="-78"/>
                <a:cs typeface="Sakkal Majalla" pitchFamily="2" charset="-78"/>
              </a:rPr>
              <a:t>10 . كيفية عمل دراسة جدوى لمشروع ما</a:t>
            </a:r>
            <a:endParaRPr lang="en-US" sz="2400" b="1" dirty="0">
              <a:solidFill>
                <a:srgbClr val="0B716F"/>
              </a:solidFill>
              <a:latin typeface="Sakkal Majalla" pitchFamily="2" charset="-78"/>
              <a:cs typeface="Sakkal Majalla" pitchFamily="2" charset="-78"/>
            </a:endParaRPr>
          </a:p>
        </p:txBody>
      </p:sp>
      <p:sp>
        <p:nvSpPr>
          <p:cNvPr id="8" name="TextBox 7"/>
          <p:cNvSpPr txBox="1"/>
          <p:nvPr/>
        </p:nvSpPr>
        <p:spPr>
          <a:xfrm>
            <a:off x="2152617" y="2052937"/>
            <a:ext cx="4857784" cy="461665"/>
          </a:xfrm>
          <a:prstGeom prst="rect">
            <a:avLst/>
          </a:prstGeom>
          <a:noFill/>
        </p:spPr>
        <p:txBody>
          <a:bodyPr wrap="square" rtlCol="0">
            <a:spAutoFit/>
          </a:bodyPr>
          <a:lstStyle/>
          <a:p>
            <a:pPr algn="r"/>
            <a:r>
              <a:rPr lang="ar-EG" sz="2400" b="1" dirty="0" smtClean="0">
                <a:solidFill>
                  <a:srgbClr val="0B716F"/>
                </a:solidFill>
                <a:latin typeface="Sakkal Majalla" pitchFamily="2" charset="-78"/>
                <a:cs typeface="Sakkal Majalla" pitchFamily="2" charset="-78"/>
              </a:rPr>
              <a:t>6. دراسة الأسس التصميمية للجراجات </a:t>
            </a:r>
            <a:endParaRPr lang="en-US" sz="2400" b="1" dirty="0">
              <a:solidFill>
                <a:srgbClr val="0B716F"/>
              </a:solidFill>
              <a:latin typeface="Sakkal Majalla" pitchFamily="2" charset="-78"/>
              <a:cs typeface="Sakkal Majalla"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16" name="Rectangle 1"/>
          <p:cNvSpPr>
            <a:spLocks noChangeArrowheads="1"/>
          </p:cNvSpPr>
          <p:nvPr/>
        </p:nvSpPr>
        <p:spPr bwMode="auto">
          <a:xfrm>
            <a:off x="4843434" y="3657601"/>
            <a:ext cx="407196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zh-CN" sz="1600" i="0" u="sng" strike="noStrike" cap="none" normalizeH="0" baseline="0" dirty="0" smtClean="0">
              <a:ln>
                <a:noFill/>
              </a:ln>
              <a:solidFill>
                <a:srgbClr val="C00000"/>
              </a:solidFill>
              <a:effectLst>
                <a:outerShdw blurRad="38100" dist="38100" dir="2700000" algn="tl">
                  <a:srgbClr val="000000">
                    <a:alpha val="43137"/>
                  </a:srgbClr>
                </a:outerShdw>
              </a:effectLst>
              <a:latin typeface="Sakkal Majalla" pitchFamily="2" charset="-78"/>
              <a:cs typeface="Sakkal Majalla" pitchFamily="2" charset="-78"/>
            </a:endParaRPr>
          </a:p>
          <a:p>
            <a:pPr lvl="0" algn="r" defTabSz="914400" eaLnBrk="0" fontAlgn="base" hangingPunct="0">
              <a:spcBef>
                <a:spcPct val="0"/>
              </a:spcBef>
              <a:spcAft>
                <a:spcPct val="0"/>
              </a:spcAf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يتوفر فى السلالم الاشتراطات الموضحة بالجدول الآتى</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graphicFrame>
        <p:nvGraphicFramePr>
          <p:cNvPr id="17" name="Table 16"/>
          <p:cNvGraphicFramePr>
            <a:graphicFrameLocks noGrp="1"/>
          </p:cNvGraphicFramePr>
          <p:nvPr/>
        </p:nvGraphicFramePr>
        <p:xfrm>
          <a:off x="76200" y="1143002"/>
          <a:ext cx="4876800" cy="2438400"/>
        </p:xfrm>
        <a:graphic>
          <a:graphicData uri="http://schemas.openxmlformats.org/drawingml/2006/table">
            <a:tbl>
              <a:tblPr rtl="1">
                <a:effectLst>
                  <a:outerShdw blurRad="50800" dist="38100" dir="18900000" algn="bl" rotWithShape="0">
                    <a:prstClr val="black">
                      <a:alpha val="40000"/>
                    </a:prstClr>
                  </a:outerShdw>
                </a:effectLst>
              </a:tblPr>
              <a:tblGrid>
                <a:gridCol w="1346741"/>
                <a:gridCol w="3530059"/>
              </a:tblGrid>
              <a:tr h="954737">
                <a:tc>
                  <a:txBody>
                    <a:bodyPr/>
                    <a:lstStyle/>
                    <a:p>
                      <a:pPr marL="0" marR="0" algn="ctr" rtl="1">
                        <a:spcBef>
                          <a:spcPts val="0"/>
                        </a:spcBef>
                        <a:spcAft>
                          <a:spcPts val="0"/>
                        </a:spcAft>
                      </a:pPr>
                      <a:r>
                        <a:rPr lang="ar-EG" sz="1500" b="1" dirty="0">
                          <a:solidFill>
                            <a:srgbClr val="000000"/>
                          </a:solidFill>
                          <a:effectLst/>
                          <a:latin typeface="Times New Roman"/>
                          <a:ea typeface="SimSun"/>
                          <a:cs typeface="Simplified Arabic"/>
                        </a:rPr>
                        <a:t>الطول الظاهر للدرجة</a:t>
                      </a:r>
                      <a:endParaRPr lang="en-US" sz="1500" b="1" dirty="0">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EG" sz="1500" b="1" dirty="0">
                          <a:solidFill>
                            <a:srgbClr val="000000"/>
                          </a:solidFill>
                          <a:effectLst/>
                          <a:latin typeface="Times New Roman"/>
                          <a:ea typeface="SimSun"/>
                          <a:cs typeface="Simplified Arabic"/>
                        </a:rPr>
                        <a:t>110سم إذا كان عدد الوحدات بالدور لا يزيد على أربع وحدات</a:t>
                      </a:r>
                      <a:endParaRPr lang="en-US" sz="1500" b="1" dirty="0">
                        <a:effectLst/>
                        <a:latin typeface="Times New Roman"/>
                        <a:ea typeface="SimSun"/>
                      </a:endParaRPr>
                    </a:p>
                    <a:p>
                      <a:pPr marL="0" marR="0" algn="ctr" rtl="1">
                        <a:spcBef>
                          <a:spcPts val="0"/>
                        </a:spcBef>
                        <a:spcAft>
                          <a:spcPts val="0"/>
                        </a:spcAft>
                      </a:pPr>
                      <a:r>
                        <a:rPr lang="ar-EG" sz="1500" b="1" dirty="0">
                          <a:solidFill>
                            <a:srgbClr val="000000"/>
                          </a:solidFill>
                          <a:effectLst/>
                          <a:latin typeface="Times New Roman"/>
                          <a:ea typeface="SimSun"/>
                          <a:cs typeface="Simplified Arabic"/>
                        </a:rPr>
                        <a:t>130سم إذا كان عدد الوحدات بالدور يزيد على أربع وحدات</a:t>
                      </a:r>
                      <a:endParaRPr lang="en-US" sz="1500" b="1" dirty="0">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07681">
                <a:tc>
                  <a:txBody>
                    <a:bodyPr/>
                    <a:lstStyle/>
                    <a:p>
                      <a:pPr marL="0" marR="0" algn="ctr" rtl="1">
                        <a:spcBef>
                          <a:spcPts val="0"/>
                        </a:spcBef>
                        <a:spcAft>
                          <a:spcPts val="0"/>
                        </a:spcAft>
                      </a:pPr>
                      <a:r>
                        <a:rPr lang="ar-EG" sz="1500" b="1" dirty="0">
                          <a:solidFill>
                            <a:srgbClr val="000000"/>
                          </a:solidFill>
                          <a:effectLst/>
                          <a:latin typeface="Times New Roman"/>
                          <a:ea typeface="SimSun"/>
                          <a:cs typeface="Simplified Arabic"/>
                        </a:rPr>
                        <a:t>القطاع العرضى للدرجة</a:t>
                      </a:r>
                      <a:endParaRPr lang="en-US" sz="1500" b="1" dirty="0">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EG" sz="1500" b="1" dirty="0">
                          <a:solidFill>
                            <a:srgbClr val="000000"/>
                          </a:solidFill>
                          <a:effectLst/>
                          <a:latin typeface="Times New Roman"/>
                          <a:ea typeface="SimSun"/>
                          <a:cs typeface="Simplified Arabic"/>
                        </a:rPr>
                        <a:t>النائمة لا تقل عن 27 سم</a:t>
                      </a:r>
                      <a:endParaRPr lang="en-US" sz="1500" b="1" dirty="0">
                        <a:effectLst/>
                        <a:latin typeface="Times New Roman"/>
                        <a:ea typeface="SimSun"/>
                      </a:endParaRPr>
                    </a:p>
                    <a:p>
                      <a:pPr marL="0" marR="0" algn="ctr" rtl="1">
                        <a:spcBef>
                          <a:spcPts val="0"/>
                        </a:spcBef>
                        <a:spcAft>
                          <a:spcPts val="0"/>
                        </a:spcAft>
                      </a:pPr>
                      <a:r>
                        <a:rPr lang="ar-EG" sz="1500" b="1" dirty="0">
                          <a:solidFill>
                            <a:srgbClr val="000000"/>
                          </a:solidFill>
                          <a:effectLst/>
                          <a:latin typeface="Times New Roman"/>
                          <a:ea typeface="SimSun"/>
                          <a:cs typeface="Simplified Arabic"/>
                        </a:rPr>
                        <a:t>القائمة لا تزيد عن 17 سم</a:t>
                      </a:r>
                      <a:endParaRPr lang="en-US" sz="1500" b="1" dirty="0">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98615">
                <a:tc>
                  <a:txBody>
                    <a:bodyPr/>
                    <a:lstStyle/>
                    <a:p>
                      <a:pPr marL="0" marR="0" algn="ctr" rtl="1">
                        <a:spcBef>
                          <a:spcPts val="0"/>
                        </a:spcBef>
                        <a:spcAft>
                          <a:spcPts val="0"/>
                        </a:spcAft>
                      </a:pPr>
                      <a:r>
                        <a:rPr lang="ar-EG" sz="1500" b="1">
                          <a:solidFill>
                            <a:srgbClr val="000000"/>
                          </a:solidFill>
                          <a:effectLst/>
                          <a:latin typeface="Times New Roman"/>
                          <a:ea typeface="SimSun"/>
                          <a:cs typeface="Simplified Arabic"/>
                        </a:rPr>
                        <a:t>الحد الأقصى لعدد الدرجات المتوالية</a:t>
                      </a:r>
                      <a:endParaRPr lang="en-US" sz="1500" b="1">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EG" sz="1500" b="1">
                          <a:solidFill>
                            <a:srgbClr val="000000"/>
                          </a:solidFill>
                          <a:effectLst/>
                          <a:latin typeface="Times New Roman"/>
                          <a:ea typeface="SimSun"/>
                          <a:cs typeface="Simplified Arabic"/>
                        </a:rPr>
                        <a:t>14 درجة تليها صدفة لا يقل عرضها عن أربع نوائم</a:t>
                      </a:r>
                      <a:endParaRPr lang="en-US" sz="1500" b="1">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77367">
                <a:tc>
                  <a:txBody>
                    <a:bodyPr/>
                    <a:lstStyle/>
                    <a:p>
                      <a:pPr marL="0" marR="0" algn="ctr" rtl="1">
                        <a:spcBef>
                          <a:spcPts val="0"/>
                        </a:spcBef>
                        <a:spcAft>
                          <a:spcPts val="0"/>
                        </a:spcAft>
                      </a:pPr>
                      <a:r>
                        <a:rPr lang="ar-EG" sz="1500" b="1">
                          <a:solidFill>
                            <a:srgbClr val="000000"/>
                          </a:solidFill>
                          <a:effectLst/>
                          <a:latin typeface="Times New Roman"/>
                          <a:ea typeface="SimSun"/>
                          <a:cs typeface="Simplified Arabic"/>
                        </a:rPr>
                        <a:t>أقل ارتفاع للكوبستة</a:t>
                      </a:r>
                      <a:endParaRPr lang="en-US" sz="1500" b="1">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EG" sz="1500" b="1" dirty="0">
                          <a:solidFill>
                            <a:srgbClr val="000000"/>
                          </a:solidFill>
                          <a:effectLst/>
                          <a:latin typeface="Times New Roman"/>
                          <a:ea typeface="SimSun"/>
                          <a:cs typeface="Simplified Arabic"/>
                        </a:rPr>
                        <a:t>90 سم</a:t>
                      </a:r>
                      <a:endParaRPr lang="en-US" sz="1500" b="1" dirty="0">
                        <a:effectLst/>
                        <a:latin typeface="Times New Roman"/>
                        <a:ea typeface="SimSun"/>
                      </a:endParaRPr>
                    </a:p>
                  </a:txBody>
                  <a:tcPr marL="56175" marR="5617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3079" name="Rectangle 7"/>
          <p:cNvSpPr>
            <a:spLocks noChangeArrowheads="1"/>
          </p:cNvSpPr>
          <p:nvPr/>
        </p:nvSpPr>
        <p:spPr bwMode="auto">
          <a:xfrm>
            <a:off x="7105290" y="3276601"/>
            <a:ext cx="181011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(103):  السلالم </a:t>
            </a:r>
            <a:endParaRPr kumimoji="0" lang="ar-EG" altLang="zh-CN"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15" name="Rectangle 1"/>
          <p:cNvSpPr>
            <a:spLocks noChangeArrowheads="1"/>
          </p:cNvSpPr>
          <p:nvPr/>
        </p:nvSpPr>
        <p:spPr bwMode="auto">
          <a:xfrm>
            <a:off x="6653561" y="3657600"/>
            <a:ext cx="2244525"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6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اشتراطات أعمال القوى الكهربائية</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8" name="Rectangle 2"/>
          <p:cNvSpPr>
            <a:spLocks noChangeArrowheads="1"/>
          </p:cNvSpPr>
          <p:nvPr/>
        </p:nvSpPr>
        <p:spPr bwMode="auto">
          <a:xfrm>
            <a:off x="1143000" y="4312624"/>
            <a:ext cx="7772400" cy="1877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(109): اشتراطات لوحات التوزيع الكهربائية</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a:t>
            </a:r>
            <a:r>
              <a:rPr kumimoji="0" lang="ar-EG" altLang="zh-CN" sz="16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يجب أن تتوافر الاشتراطات التالية فى لوحات التوزيع الكهربائية </a:t>
            </a: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تركيب لوحة التوزيع الرئيسية أقرب ما يمكن لمكان عداد استهلاك الطاقة الكهربائية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تخصص لوحة للقوى الكهربائية وأخرى للإنارة (يمكن أن تشملهم لوحة واحدة مع فصل كابلات الدخول والخروج للقوى الكهربائية والإنارة عن بعضهما).</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أن تشتمل اللوحة على عدد من المفاتيح الأوتوماتيكية وبمقنن تيارعلى حسب حمل الدائرة ، ويكون عدد المفاتيح مساوياً لعدد الدوائر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تزود اللوحة بلمبة بيان فى حالة التغذية أحادية الطور أو بثلاثة لمبات بيان فى حالة التغذية ثلاثية الأطوار.</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9" name="Rectangle 3"/>
          <p:cNvSpPr>
            <a:spLocks noChangeArrowheads="1"/>
          </p:cNvSpPr>
          <p:nvPr/>
        </p:nvSpPr>
        <p:spPr bwMode="auto">
          <a:xfrm>
            <a:off x="1143000" y="6096001"/>
            <a:ext cx="7772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يستخدم عدد من لوحات التوزيع الفرعية يكون كل منها مخصص لتغذية قطاع معين فى الطابق ، كما يجب تأريض جسم جميع لوحات التوزيع.</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20" name="Rectangle 4"/>
          <p:cNvSpPr>
            <a:spLocks noChangeArrowheads="1"/>
          </p:cNvSpPr>
          <p:nvPr/>
        </p:nvSpPr>
        <p:spPr bwMode="auto">
          <a:xfrm>
            <a:off x="1066800" y="6598626"/>
            <a:ext cx="7848600" cy="1877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(110):  اشتراطات الدوائر الكهربائية</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يجب أن تتوافر الاشتراطات التالية فى الدوائر الكهربائية :-</a:t>
            </a:r>
            <a:endParaRPr kumimoji="0" lang="en-US" altLang="zh-CN"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توزيع أحمال الوحدة السكنية على عدد من الدوائر الكهربائية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فصل أحمال الإنارة عن أحمال القوى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ألا يقل مقطع الموصلات النحاسية لدوائـر التغذية الرئيسية عن 4 مم2 وعن 2 مم2 للدوائر الفرعية النهائية والمخارج للإنارة وعن 3 مم2 للمقابس (البرايز) أما فيما يخص مقاطع الكابلات الخاصة بتغذية التكييف والمصاعد يرجع إلى كود التركيبات الكهربائية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أن توجد فى كل دائرة كهربائية قاطع لدائرة التسرب الأرضى .</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21" name="Rectangle 5"/>
          <p:cNvSpPr>
            <a:spLocks noChangeArrowheads="1"/>
          </p:cNvSpPr>
          <p:nvPr/>
        </p:nvSpPr>
        <p:spPr bwMode="auto">
          <a:xfrm>
            <a:off x="914401" y="8427424"/>
            <a:ext cx="7936788"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(114): التركيبات الكهربائية الخارجية </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تكون جميع المواد والتركيبات الكهربائية الخارجية من النوع المقاوم لعوامل الطقس والمحمية ضد الرطوبة والغبار ومياه الأمطار.</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22" name="Rectangle 6"/>
          <p:cNvSpPr>
            <a:spLocks noChangeArrowheads="1"/>
          </p:cNvSpPr>
          <p:nvPr/>
        </p:nvSpPr>
        <p:spPr bwMode="auto">
          <a:xfrm>
            <a:off x="990600" y="8960823"/>
            <a:ext cx="79248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(118): اشتراطات الأعمال الصحية</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تخضع جميع أعمال التركيبات الصحية والتى تقع داخل حدود الملكية للكود المصرى لأسس تصميم وشروط التنفيذ لهندسة التركيبات الصحية للمبانى.</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a:t>
            </a: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يلزم استخدام مضخات رفع مياه الصرف فى حالة إنخفاض منسوب الصرف عن منسوب الطريق (وليس عن منسوب قاع المطبق أو غرفة التفتيش الذى سيتم الصرف عليها) ، ويجب عمل الإحتياطات اللازمة لمنع حدوث أى طفح لمياه المجارى إلى داخل المبنى سواء كانت هذه المياه قادمة من المجارى العمومية أو من النظم الخاصة بالمعالجة والتخلص من المجارى.</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23" name="Rectangle 7"/>
          <p:cNvSpPr>
            <a:spLocks noChangeArrowheads="1"/>
          </p:cNvSpPr>
          <p:nvPr/>
        </p:nvSpPr>
        <p:spPr bwMode="auto">
          <a:xfrm>
            <a:off x="838200" y="10484823"/>
            <a:ext cx="8001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(119): </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أن يراعى فى تصميم وتركيب التوصيلات والتركيبات الداخلية سهولة الوصول إليها لأغراض التفتيش ، أو الاختبارات أو الاستبدال أو الإصلاح ، كما يجب أن يكون تركيب هذه التوصيلات بطريقة تسمح بوجود حيز كاف لاستخدام الأدوات أو المعدات التى تلزم فى أغراض الإصلاح ويجب أن يكون نظام الصرف المستخدم قادر على حمل تصريفات جميع الأجهزة الصحية والأجهزة  الأخرى الخاصة بالنظم المختلفة التى تتصل بنظام الصرف.</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25" name="Rectangle 6"/>
          <p:cNvSpPr>
            <a:spLocks noChangeArrowheads="1"/>
          </p:cNvSpPr>
          <p:nvPr/>
        </p:nvSpPr>
        <p:spPr bwMode="auto">
          <a:xfrm>
            <a:off x="5029200" y="1193900"/>
            <a:ext cx="3810000"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(102): مرافق الخدمات بالسطح </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ألا يزيد مسطح مرافق الخدمات بدور السطح عن 25 % من مسطح الدور الأرضى وألا تشكل فى مجموعها وحدة سكنية ، كما يصرح بوصول المصاعد لخدمة دور السطح.</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لا يدخل فى حساب ارتفاع المبني إرتفاع مرافق الخدمات مثل غرف المصاعد وآبار السلالم وخــزانات المياه ومعدات التكييف المركزى ، ويكون ارتفاعها بحد أقصى 5 متر، ولا يسمح باستخدامها لأى أغراض مخالفة لخدمات المبنى.</a:t>
            </a:r>
          </a:p>
          <a:p>
            <a:pPr marL="0" marR="0" lvl="0" indent="0" algn="justLow" defTabSz="914400" rtl="1" eaLnBrk="0" fontAlgn="base" latinLnBrk="0" hangingPunct="0">
              <a:lnSpc>
                <a:spcPct val="100000"/>
              </a:lnSpc>
              <a:spcBef>
                <a:spcPct val="0"/>
              </a:spcBef>
              <a:spcAft>
                <a:spcPct val="0"/>
              </a:spcAft>
              <a:buClrTx/>
              <a:buSzTx/>
              <a:buFontTx/>
              <a:buNone/>
              <a:tabLst/>
            </a:pPr>
            <a:endParaRPr lang="ar-EG" altLang="zh-CN" sz="1600" dirty="0" smtClean="0">
              <a:solidFill>
                <a:srgbClr val="000000"/>
              </a:solidFill>
              <a:latin typeface="Sakkal Majalla" pitchFamily="2" charset="-78"/>
              <a:ea typeface="SimSun" pitchFamily="2" charset="-122"/>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2057" name="Rectangle 9"/>
          <p:cNvSpPr>
            <a:spLocks noChangeArrowheads="1"/>
          </p:cNvSpPr>
          <p:nvPr/>
        </p:nvSpPr>
        <p:spPr bwMode="auto">
          <a:xfrm>
            <a:off x="762000" y="2696054"/>
            <a:ext cx="8001000" cy="1877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zh-CN" sz="3200" b="1" i="0" u="none" strike="noStrike" normalizeH="0" baseline="0" dirty="0" smtClean="0">
                <a:ln w="12700">
                  <a:solidFill>
                    <a:sysClr val="windowText" lastClr="000000"/>
                  </a:solidFill>
                  <a:prstDash val="solid"/>
                </a:ln>
                <a:solidFill>
                  <a:schemeClr val="bg2">
                    <a:tint val="85000"/>
                    <a:satMod val="155000"/>
                  </a:schemeClr>
                </a:solidFill>
                <a:latin typeface="Sakkal Majalla" pitchFamily="2" charset="-78"/>
                <a:ea typeface="SimSun" pitchFamily="2" charset="-122"/>
                <a:cs typeface="Sakkal Majalla" pitchFamily="2" charset="-78"/>
              </a:rPr>
              <a:t>الاشتراطات البيئية العامة</a:t>
            </a:r>
            <a:endParaRPr kumimoji="0" lang="en-US" altLang="zh-CN" sz="3200" b="1" i="0" u="none" strike="noStrike" normalizeH="0" baseline="0" dirty="0" smtClean="0">
              <a:ln w="12700">
                <a:solidFill>
                  <a:sysClr val="windowText" lastClr="000000"/>
                </a:solidFill>
                <a:prstDash val="solid"/>
              </a:ln>
              <a:solidFill>
                <a:schemeClr val="bg2">
                  <a:tint val="85000"/>
                  <a:satMod val="155000"/>
                </a:schemeClr>
              </a:solidFill>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(125): </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يشترط أن يكون الموقع الذى يقام عليه المشروع مناسبا لنشاط المنشأة بما يضمن عدم تجاوز الحدود المسموح بها لملوثات الهواء شاملة الضوضاء.</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مراعاة اشتراطات إدارة البيئة المعنية بالنسبة للمشروعات التى تشتمل على استعمالات تسبب بطريقة مباشرة أو غير مباشرة تلوثاً بيئياً مهما كان نوعه</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2058" name="Rectangle 10"/>
          <p:cNvSpPr>
            <a:spLocks noChangeArrowheads="1"/>
          </p:cNvSpPr>
          <p:nvPr/>
        </p:nvSpPr>
        <p:spPr bwMode="auto">
          <a:xfrm>
            <a:off x="685800" y="4423828"/>
            <a:ext cx="8077200" cy="11387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(126):</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مراعاة المؤثرات البيئية المختلفة في اعمال التصميم والتنفيذ مثل  (الظروف الجوية ، أشعة الشمس ، طبيعة الأرض ، الجوار ، مستوى الضوضاء ، الملوثات البيئية)  ، كما يجب اتخاذ الإجراءات المناسبة ووضع البرامج اللازمة لتجميع وفرز وتخزين النفايات ومخلفات البناء فى مواقع العمل ، ثم نقلها إلى الأماكن المخصصة لذلك.</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3" name="Rectangle 1"/>
          <p:cNvSpPr>
            <a:spLocks noChangeArrowheads="1"/>
          </p:cNvSpPr>
          <p:nvPr/>
        </p:nvSpPr>
        <p:spPr bwMode="auto">
          <a:xfrm>
            <a:off x="609600" y="5410202"/>
            <a:ext cx="81534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16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الاشتراطات الفنية لأماكن إيواء السيارات</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(129): </a:t>
            </a:r>
            <a:endParaRPr kumimoji="0" lang="en-US" altLang="zh-CN"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مراعاة الكود المصرى لاشتراطات الأمان للمنشآت متعددة الأغراض (الجزء الأول) الجراجات وكذلك الكود المصرى لأسس التصميم واشتراطات التنفيذ لحماية المنشآت من الحريق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يسمح بتوفير أماكن لإيواء السيارات سواء كانت فوق سطح الأرض أو تحت سطح الأرض بالشروط الواردة بهذه اللائحة والكود المصري.</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4" name="Rectangle 2"/>
          <p:cNvSpPr>
            <a:spLocks noChangeArrowheads="1"/>
          </p:cNvSpPr>
          <p:nvPr/>
        </p:nvSpPr>
        <p:spPr bwMode="auto">
          <a:xfrm>
            <a:off x="685800" y="6664406"/>
            <a:ext cx="8153400" cy="11387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(130):</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توفير أماكن مخصصة لإيواء السيارات بالعدد الكافى وطبقا لمعدلات الإنتظار بالمواصفات المحددة بهذه اللائحة ويجب أن يكون تصميم وتنفيذ الجراج مخططاً وموضحاً به أماكن الإنتظار وممرات الحركة والمناورة وأماكن الخروج والدخول حيث تحقق سهولة إستيعاب السيارات وعمليات المناورة والحركة وذلك إذا كانت مساحة الأرض تساوى 200 متر مربع فأكثر وعرض الواجهة  10 متر فأكبر .</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5" name="Rectangle 3"/>
          <p:cNvSpPr>
            <a:spLocks noChangeArrowheads="1"/>
          </p:cNvSpPr>
          <p:nvPr/>
        </p:nvSpPr>
        <p:spPr bwMode="auto">
          <a:xfrm>
            <a:off x="1481956" y="7684056"/>
            <a:ext cx="7433445" cy="283154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15875" algn="l"/>
              </a:tabLst>
            </a:pP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(131): معدلات حساب الأماكن المخصصة لإيواء السيارات</a:t>
            </a:r>
            <a:endParaRPr kumimoji="0" lang="en-US" altLang="zh-CN"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يخص مكان ايواء سيارات شاغلي العقار ، وتحسب معدلات أماكن إيواء السيارات في المدن لكل مما ياتي على الاقل طبقاً للتالى:-</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الإشغالات السكنية</a:t>
            </a:r>
            <a:endParaRPr kumimoji="0" lang="en-US" altLang="zh-CN"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0.30		مكان إنتظار لكل وحدة سكنية مساحتها أقل من 65 م2.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0.60		مكان إنتظار لكل وحدة سكنية مساحتها تزيد عن 65 م2 حتي  100 م2.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1.00 		مكان إنتظار لكل وحدة سكنية مساحتها تزيد عن 100 م2 حتى 200 م2 .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1.25 		مكان إنتظار لكل وحدة سكنية مساحتها تزيد عن 200 م2 حتى 250 م2 .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1.50 		مكان إنتظار لكل وحدة سكنية مساحتها تزيد عن 250 م2 حتى 300 م2.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2.00 		مكان إنتظار لكل وحدة سكنية مساحتها تزيد عن  300 م2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الإشغالات الإدارية </a:t>
            </a:r>
            <a:endParaRPr kumimoji="0" lang="en-US" altLang="zh-CN"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1.00	    </a:t>
            </a:r>
            <a:r>
              <a:rPr kumimoji="0" lang="ar-EG" altLang="zh-CN" sz="1600" b="0" i="0" u="none" strike="noStrike" cap="none" normalizeH="0" dirty="0" smtClean="0">
                <a:ln>
                  <a:noFill/>
                </a:ln>
                <a:solidFill>
                  <a:srgbClr val="000000"/>
                </a:solidFill>
                <a:effectLst/>
                <a:latin typeface="Sakkal Majalla" pitchFamily="2" charset="-78"/>
                <a:ea typeface="SimSun" pitchFamily="2" charset="-122"/>
                <a:cs typeface="Sakkal Majalla" pitchFamily="2" charset="-78"/>
              </a:rPr>
              <a:t>                          </a:t>
            </a: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مكان إنتظار لكل 25 م2 من صافى مسطح الإشغال </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6" name="Rectangle 4"/>
          <p:cNvSpPr>
            <a:spLocks noChangeArrowheads="1"/>
          </p:cNvSpPr>
          <p:nvPr/>
        </p:nvSpPr>
        <p:spPr bwMode="auto">
          <a:xfrm>
            <a:off x="1628572" y="10448837"/>
            <a:ext cx="7210628" cy="61555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15875" algn="l"/>
              </a:tabLst>
            </a:pP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المراكز والمحلات التجارية  :-</a:t>
            </a:r>
            <a:endParaRPr kumimoji="0" lang="en-US" altLang="zh-CN"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15875"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1 مكان إنتظار لكل 25 م2 من اجمالى المسطح الشامل لجميع الخدمات ولكافة نوعيات الإشغال التجارى فى المراكز التجارية.</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7" name="Rectangle 5"/>
          <p:cNvSpPr>
            <a:spLocks noChangeArrowheads="1"/>
          </p:cNvSpPr>
          <p:nvPr/>
        </p:nvSpPr>
        <p:spPr bwMode="auto">
          <a:xfrm>
            <a:off x="609600" y="10987951"/>
            <a:ext cx="830580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(132): الاشتراطات الفنية لتصميم الجراجات</a:t>
            </a:r>
            <a:endParaRPr kumimoji="0" lang="en-US" altLang="zh-CN"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EG" altLang="zh-CN" sz="1600" b="1"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أولا:</a:t>
            </a: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بالنسبة للجراجات التى تقل مساحتها عن 1000 متر مربع يجب الالتزام بالاشتراطات الآتية :-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ألا يقل الحد الأدنى للارتفاع الصافى لطابق الجراج تحت الكمرات الإنشائية أو المعلقات الميكانيكية أو الكهربائية أو العلامات الإرشادية المعلقة بسقف الجراج عن 2.20 متر.</a:t>
            </a:r>
          </a:p>
          <a:p>
            <a:pPr algn="justLow"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Times New Roman" pitchFamily="18" charset="0"/>
                <a:cs typeface="Sakkal Majalla" pitchFamily="2" charset="-78"/>
              </a:rPr>
              <a:t>الحد الأدنى لعرض بوابة الدخول أو الخروج 3 متر ولا يقل ارتفاعها عن 2.20 متر.</a:t>
            </a:r>
            <a:endParaRPr lang="en-US" altLang="zh-CN" sz="1600" dirty="0" smtClean="0">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8" name="Rectangle 8"/>
          <p:cNvSpPr>
            <a:spLocks noChangeArrowheads="1"/>
          </p:cNvSpPr>
          <p:nvPr/>
        </p:nvSpPr>
        <p:spPr bwMode="auto">
          <a:xfrm>
            <a:off x="685800" y="1289448"/>
            <a:ext cx="80010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(120):</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تصريف مياه الأمطار من أسطح المبانى والمساحات والممرات المرصوفة والمبلطة مثل المناور وذلك إلى شبكات الصرف المشتركة أو إلى أحد النظم الخاصة للمعالجة والتخلص ، أو فى شبكات صرف المطر المنفصلة.</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ألا تقل فتحات مصفاه الجرجورى عن ضعف مساحة مقطع الماسورة المتصلة بها ، ويجب ألا تزيد المسـاحة التى تصرف على عمـود الصرف عن 500 متر مربع ، وأن يكون تخطيط وإنشاء المحيط الخارجى للسطح والمناور بحيث يساعد على سرعة تصريف المياه من السطح وسريانها فى اتجاه جرجورى المطر.</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1030" name="Rectangle 6"/>
          <p:cNvSpPr>
            <a:spLocks noChangeArrowheads="1"/>
          </p:cNvSpPr>
          <p:nvPr/>
        </p:nvSpPr>
        <p:spPr bwMode="auto">
          <a:xfrm>
            <a:off x="-76200" y="3699570"/>
            <a:ext cx="8915400" cy="35394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تخصيص مكان لإيواء السيارة بأبعاد 2.3م ×5م لجراجات المبانى السكنية أو الإدارية  2.4م×5م لجراجات المبانى المتعددة الإشغالات ، 2.5م × 5 م لجراجات المراكز التجارية ، 3.6م ×5م لأماكن إنتظار السيارات لذوى الاحتياجات الخاصة.</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فى حالة وجود أعمدة مجاورة لأماكن الإنتظار فإنه يلزم أن يكون ردود هذه الأعمدة للداخل بعيداً عن ممر السيارات بمسافة لا تقل عن 0.5 متر مقاسة من حد الممر أمام مكان الإنتظار إلى الوجه الخارجى للعمود من ناحية الممر.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فى حالة وجود حوائط مجاورة لمكان الإنتظار فيلزم أن تبعد عن المساحة المخصصة للإنتظار بمسافة لا تقل عن 25 سم بين الحائط وحافة مكان الإنتظار.</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أقصى ميول طولية للأرضية التى تستخدم كمواقف للسيارات لا يزيد عن 5%.</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الحد الأدنى لارتفاع الحواجز الواقية من السقوط وجلسات الفتحات 1.10 م.</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الحد الأدنى للارتفاع الصافى داخل السلالم 2.10 متر مقاس رأسياً بين المستوى المائل لقاع خرسانة قلبة السلم والمستوى التخيلى المائل الذى يمر بنقطة تقاطع قائمة مع نائمة الدرج فى القلبة أسفله.</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فى حالة الإنتظار العمودى للسيارات يجب ألا يقل عرض الممر الذى به اتجاه حركة واحد عن 6 متر ، ولا يقل عرض الممر الذى به اتجاهين للحركة عن 7 متر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EG" altLang="zh-CN" sz="1600" b="0" i="0" u="none" strike="noStrike" cap="none" normalizeH="0" baseline="0" dirty="0" smtClean="0">
                <a:ln>
                  <a:noFill/>
                </a:ln>
                <a:solidFill>
                  <a:srgbClr val="000000"/>
                </a:solidFill>
                <a:effectLst/>
                <a:latin typeface="Sakkal Majalla" pitchFamily="2" charset="-78"/>
                <a:ea typeface="Times New Roman" pitchFamily="18" charset="0"/>
                <a:cs typeface="Sakkal Majalla" pitchFamily="2" charset="-78"/>
              </a:rPr>
              <a:t>يجب أن تكون أسطح منحدرات الصعود والنزول فى الجراجات متعددة الطوابق من مواد وتشطيبات مانعة لانزلاق السيارة عند الصعود والحد من سرعتها عند النزول.</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9" name="Rectangle 1"/>
          <p:cNvSpPr>
            <a:spLocks noChangeArrowheads="1"/>
          </p:cNvSpPr>
          <p:nvPr/>
        </p:nvSpPr>
        <p:spPr bwMode="auto">
          <a:xfrm>
            <a:off x="152400" y="7144942"/>
            <a:ext cx="8763000" cy="1877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(135): مسالك الهروب</a:t>
            </a:r>
            <a:endParaRPr kumimoji="0" lang="en-US" altLang="zh-CN"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تشمل مسلك الهروب كل ما يقع فى مسار الارتحال الى الهواء الطلق بالطريق العام خارج المبنى أو بمكان آمن و تشمله مسالك الهروب ممرات وشرفات ومنحدرات وسلالم وردهات وسلالم وردهات وسلالم متحركة ومشايات وأبواب ومخارج أفقية ويجب أن يتيح مسلك الهروب لشاغل المبنى الوصول إلى مخرج أيا كان الاتجاه الذى يسلكه وتستثنى من ذلك الحالات المذكورة بالكود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ويجب أن تكون مسالك الهروب بحالة تسمح بالاستعمال الفورى فى ظروف الطوارىء ، بشكل سهل وبدون موانع أو عوائق خلال جميع الاوقات التى يتواجد فيها الاشخاص فى المبنى و يجب عدم وضع أقفال أو مزاليج تعرقل الخروج من المبنى 0 وتستثنى من ذلك اشغالات (عنابر مبيت الأفراد المقيدة حركتهم لظروف صحية - بسبب العقوبة  - المستشفيات ودور المسنين )بشرط عمل ترتيب للفتح الفورى للاقفال والمزاليج فى ظروف طوارىء الحريق 0</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0" name="Rectangle 2"/>
          <p:cNvSpPr>
            <a:spLocks noChangeArrowheads="1"/>
          </p:cNvSpPr>
          <p:nvPr/>
        </p:nvSpPr>
        <p:spPr bwMode="auto">
          <a:xfrm>
            <a:off x="228600" y="8866765"/>
            <a:ext cx="87630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الحدود الدنيا لمسالك الهروب </a:t>
            </a:r>
            <a:endParaRPr kumimoji="0" lang="en-US" altLang="zh-CN"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تحسب جميع عروض الأبواب والممرات والمنحدارت والمخارج الواقعة ضمن مسالك الهروب على اساس حمل الإشغال الكلى المتوقع أن يمر منها ويقدر حمل الإشغال الكلى لمساحة ما طبقاً للكود  ويحدد بناء على ذلك عدد وحدات الخروج المطلوبة وذلك طبقاً لطريقة الحساب الموضحة بالكود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الإرتفاع الصافى لمسالك الهروب</a:t>
            </a:r>
            <a:endParaRPr kumimoji="0" lang="en-US" altLang="zh-CN"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يجب ألا يقل الإرتفاع الخالص لأى جزء من مسالك الهروب عن 2.10 م  و ألا يقل الإرتفاع الخالص من الأرضية إلى أية بروزات أو معلقات أسفل السقف عن 2.05 م  و بالنسبة للسلالم يقاس الإرتفاع الخالص من أى نقطة على المستوى المائل للدرج إلى نقطة فوقها تماماً على بطنية السقف المائل الواقع أعلاه  0 </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1" name="Rectangle 3"/>
          <p:cNvSpPr>
            <a:spLocks noChangeArrowheads="1"/>
          </p:cNvSpPr>
          <p:nvPr/>
        </p:nvSpPr>
        <p:spPr bwMode="auto">
          <a:xfrm>
            <a:off x="-76200" y="10561024"/>
            <a:ext cx="9067800" cy="18774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altLang="zh-CN"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مادة (148): اشتراطات الرسومات المعمارية</a:t>
            </a:r>
            <a:endParaRPr kumimoji="0" lang="en-US" altLang="zh-CN"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جميع الرسومات المعمارية تعد وتعتمد من قبل مهندس معمارى متخصص على أن تتضمن ما يلى:-</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الموقع العام بمقياس رسم مناسب لايقل عن 1000:1موضح عليه اتجاه الشمال وعروض الشوارع المطل عليها العقار ومناسيب مكونات المشروع مع بيان الارتدادات إن وجدت وأماكن دخول وخروج السيارات والمشاه.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المساقط الأفقية للأدوار المختلفة بمقياس رسم بما لايقل عن 100:1موضحا عليها جميع الأبعاد والمناسيب ومقياس الرسم وجداول التشطيبات اللازمة وجداول نماذج الفتحات.                                    </a:t>
            </a:r>
            <a:endParaRPr kumimoji="0" lang="en-US" altLang="zh-CN" sz="1600" b="0" i="0" u="none" strike="noStrike" cap="none" normalizeH="0" baseline="0" dirty="0" smtClean="0">
              <a:ln>
                <a:noFill/>
              </a:ln>
              <a:solidFill>
                <a:schemeClr val="tx1"/>
              </a:solidFill>
              <a:effectLst/>
              <a:latin typeface="Sakkal Majalla" pitchFamily="2" charset="-78"/>
              <a:cs typeface="Sakkal Majalla"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altLang="zh-CN" sz="1600" b="0" i="0" u="none" strike="noStrike" cap="none" normalizeH="0" baseline="0" dirty="0" smtClean="0">
                <a:ln>
                  <a:noFill/>
                </a:ln>
                <a:solidFill>
                  <a:srgbClr val="000000"/>
                </a:solidFill>
                <a:effectLst/>
                <a:latin typeface="Sakkal Majalla" pitchFamily="2" charset="-78"/>
                <a:ea typeface="SimSun" pitchFamily="2" charset="-122"/>
                <a:cs typeface="Sakkal Majalla" pitchFamily="2" charset="-78"/>
              </a:rPr>
              <a:t>- كامل واجهات العقار وقطاعات بمقياس رسم بما لايقل عن 100:1 توضح الارتفاعات والتشطيبات الخارجية والألوان المستخدمة وطبقات العزل للرطوبة </a:t>
            </a:r>
            <a:endParaRPr kumimoji="0" lang="ar-EG" altLang="zh-CN" sz="1600" b="0" i="0" u="none" strike="noStrike" cap="none" normalizeH="0" baseline="0" dirty="0" smtClean="0">
              <a:ln>
                <a:noFill/>
              </a:ln>
              <a:solidFill>
                <a:schemeClr val="tx1"/>
              </a:solidFill>
              <a:effectLst/>
              <a:latin typeface="Sakkal Majalla" pitchFamily="2" charset="-78"/>
              <a:cs typeface="Sakkal Majalla" pitchFamily="2" charset="-78"/>
            </a:endParaRPr>
          </a:p>
        </p:txBody>
      </p:sp>
      <p:sp>
        <p:nvSpPr>
          <p:cNvPr id="12" name="Rectangle 11"/>
          <p:cNvSpPr/>
          <p:nvPr/>
        </p:nvSpPr>
        <p:spPr>
          <a:xfrm>
            <a:off x="-76200" y="1219200"/>
            <a:ext cx="8839200" cy="2616101"/>
          </a:xfrm>
          <a:prstGeom prst="rect">
            <a:avLst/>
          </a:prstGeom>
        </p:spPr>
        <p:txBody>
          <a:bodyPr wrap="square">
            <a:spAutoFit/>
          </a:bodyPr>
          <a:lstStyle/>
          <a:p>
            <a:pPr lvl="0" algn="justLow"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Times New Roman" pitchFamily="18" charset="0"/>
                <a:cs typeface="Sakkal Majalla" pitchFamily="2" charset="-78"/>
              </a:rPr>
              <a:t>أن يزود الجراج الذى لا تتجاوز مساحته 250 مترا مربعا ببوابة واحدة على الأقل ، ويزود الجراج الذى تزيد مساحته عن 250 مترا مربعا ببوابتين على الأقل يفتح كل منهما على طريق أو على ممر خاص ، مع مراعاة ألا تقل المسافة بين أقرب حدين للبوابتين عن 8 أمتار سواء كانتا فى واجهة واحدة أو واجهتين مختلفتين ، وفى هذه الحالة تقاس المسافة فى خط مستقيم من الداخل إذا وقعت كل منهما على شارع أو ممر مختلف عن الآخر.</a:t>
            </a:r>
            <a:endParaRPr lang="en-US" altLang="zh-CN" sz="1600" dirty="0" smtClean="0">
              <a:latin typeface="Sakkal Majalla" pitchFamily="2" charset="-78"/>
              <a:cs typeface="Sakkal Majalla" pitchFamily="2" charset="-78"/>
            </a:endParaRPr>
          </a:p>
          <a:p>
            <a:pPr lvl="0" algn="justLow"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Times New Roman" pitchFamily="18" charset="0"/>
                <a:cs typeface="Sakkal Majalla" pitchFamily="2" charset="-78"/>
              </a:rPr>
              <a:t>أن يتوفر للجراجات منحدرات للدخول والخروج لا يقل عرضها عن 3 متر ولا يزيد ميلها عن 18% ، وفى حالة زيادة الميل عن 10% يتم عمل منحدرات تحويلية أعلى وأسفل المنحدر بميل يعادل نصف الميل الرئيسى وبطول لا يقل عن 2.5 متر.</a:t>
            </a:r>
            <a:endParaRPr lang="en-US" altLang="zh-CN" sz="1600" dirty="0" smtClean="0">
              <a:latin typeface="Sakkal Majalla" pitchFamily="2" charset="-78"/>
              <a:cs typeface="Sakkal Majalla" pitchFamily="2" charset="-78"/>
            </a:endParaRPr>
          </a:p>
          <a:p>
            <a:pPr lvl="0" algn="justLow"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Times New Roman" pitchFamily="18" charset="0"/>
                <a:cs typeface="Sakkal Majalla" pitchFamily="2" charset="-78"/>
              </a:rPr>
              <a:t>أن يتم فصل الجراجات بالكامل عن مناور المبنى .</a:t>
            </a:r>
            <a:endParaRPr lang="en-US" altLang="zh-CN" sz="1600" dirty="0" smtClean="0">
              <a:latin typeface="Sakkal Majalla" pitchFamily="2" charset="-78"/>
              <a:cs typeface="Sakkal Majalla" pitchFamily="2" charset="-78"/>
            </a:endParaRPr>
          </a:p>
          <a:p>
            <a:pPr lvl="0" algn="justLow" defTabSz="914400" rtl="1" eaLnBrk="0" fontAlgn="base" hangingPunct="0">
              <a:spcBef>
                <a:spcPct val="0"/>
              </a:spcBef>
              <a:spcAft>
                <a:spcPct val="0"/>
              </a:spcAft>
              <a:tabLst>
                <a:tab pos="457200" algn="l"/>
              </a:tabLst>
            </a:pPr>
            <a:r>
              <a:rPr lang="ar-EG" altLang="zh-CN" sz="2000" b="1" dirty="0" smtClean="0">
                <a:solidFill>
                  <a:srgbClr val="000000"/>
                </a:solidFill>
                <a:effectLst>
                  <a:outerShdw blurRad="38100" dist="38100" dir="2700000" algn="tl">
                    <a:srgbClr val="000000">
                      <a:alpha val="43137"/>
                    </a:srgbClr>
                  </a:outerShdw>
                </a:effectLst>
                <a:latin typeface="Sakkal Majalla" pitchFamily="2" charset="-78"/>
                <a:ea typeface="SimSun" pitchFamily="2" charset="-122"/>
                <a:cs typeface="Sakkal Majalla" pitchFamily="2" charset="-78"/>
              </a:rPr>
              <a:t>ثانياً: الجراجات التى تزيد مساحتها على 1000 متر مربع</a:t>
            </a:r>
            <a:endParaRPr lang="en-US" altLang="zh-CN" sz="2000" b="1" dirty="0" smtClean="0">
              <a:effectLst>
                <a:outerShdw blurRad="38100" dist="38100" dir="2700000" algn="tl">
                  <a:srgbClr val="000000">
                    <a:alpha val="43137"/>
                  </a:srgbClr>
                </a:outerShdw>
              </a:effectLst>
              <a:latin typeface="Sakkal Majalla" pitchFamily="2" charset="-78"/>
              <a:cs typeface="Sakkal Majalla" pitchFamily="2" charset="-78"/>
            </a:endParaRPr>
          </a:p>
          <a:p>
            <a:pPr lvl="0" algn="justLow" defTabSz="914400" rtl="1" eaLnBrk="0" fontAlgn="base" hangingPunct="0">
              <a:spcBef>
                <a:spcPct val="0"/>
              </a:spcBef>
              <a:spcAft>
                <a:spcPct val="0"/>
              </a:spcAft>
              <a:tabLst>
                <a:tab pos="457200" algn="l"/>
              </a:tabLst>
            </a:pPr>
            <a:r>
              <a:rPr lang="ar-EG" altLang="zh-CN" sz="1600" dirty="0" smtClean="0">
                <a:solidFill>
                  <a:srgbClr val="000000"/>
                </a:solidFill>
                <a:latin typeface="Sakkal Majalla" pitchFamily="2" charset="-78"/>
                <a:ea typeface="SimSun" pitchFamily="2" charset="-122"/>
                <a:cs typeface="Sakkal Majalla" pitchFamily="2" charset="-78"/>
              </a:rPr>
              <a:t> يجب الالتزام بالاشتراطات  الآتية:-</a:t>
            </a:r>
            <a:endParaRPr lang="en-US" altLang="zh-CN" sz="1600" dirty="0" smtClean="0">
              <a:latin typeface="Sakkal Majalla" pitchFamily="2" charset="-78"/>
              <a:cs typeface="Sakkal Majalla" pitchFamily="2" charset="-78"/>
            </a:endParaRPr>
          </a:p>
          <a:p>
            <a:pPr lvl="0" algn="justLow" defTabSz="914400" rtl="1" eaLnBrk="0" fontAlgn="base" hangingPunct="0">
              <a:spcBef>
                <a:spcPct val="0"/>
              </a:spcBef>
              <a:spcAft>
                <a:spcPct val="0"/>
              </a:spcAft>
              <a:buFontTx/>
              <a:buChar char="•"/>
              <a:tabLst>
                <a:tab pos="457200" algn="l"/>
              </a:tabLst>
            </a:pPr>
            <a:r>
              <a:rPr lang="ar-EG" altLang="zh-CN" sz="1600" dirty="0" smtClean="0">
                <a:solidFill>
                  <a:srgbClr val="000000"/>
                </a:solidFill>
                <a:latin typeface="Sakkal Majalla" pitchFamily="2" charset="-78"/>
                <a:ea typeface="Times New Roman" pitchFamily="18" charset="0"/>
                <a:cs typeface="Sakkal Majalla" pitchFamily="2" charset="-78"/>
              </a:rPr>
              <a:t>تجنب استخدام مسارات مسدودة النهايات ، وفى حالة الاضطرار إلى استخدامها يجب ألا يزيد طولها عن 6 أماكن إنتظار على الجانب الواحد وأن يكون هناك مكان يسمح بمناورة السيارة للخروج.</a:t>
            </a:r>
            <a:endParaRPr lang="ar-EG" altLang="zh-CN" sz="1600" dirty="0" smtClean="0">
              <a:latin typeface="Sakkal Majalla" pitchFamily="2" charset="-78"/>
              <a:cs typeface="Sakkal Majalla" pitchFamily="2" charset="-7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3" name="TextBox 2"/>
          <p:cNvSpPr txBox="1"/>
          <p:nvPr/>
        </p:nvSpPr>
        <p:spPr>
          <a:xfrm>
            <a:off x="2971800" y="838201"/>
            <a:ext cx="3857652" cy="954107"/>
          </a:xfrm>
          <a:prstGeom prst="rect">
            <a:avLst/>
          </a:prstGeom>
          <a:effectLst>
            <a:glow rad="101600">
              <a:schemeClr val="tx1">
                <a:alpha val="40000"/>
              </a:schemeClr>
            </a:glo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1-سيتى ستازر (مجمع سكنى تجارى)</a:t>
            </a:r>
            <a:endParaRPr lang="en-US" sz="28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4" name="Rectangle 4"/>
          <p:cNvSpPr>
            <a:spLocks noChangeArrowheads="1"/>
          </p:cNvSpPr>
          <p:nvPr/>
        </p:nvSpPr>
        <p:spPr bwMode="auto">
          <a:xfrm>
            <a:off x="3048001" y="1813411"/>
            <a:ext cx="5818201" cy="1969740"/>
          </a:xfrm>
          <a:prstGeom prst="rect">
            <a:avLst/>
          </a:prstGeom>
          <a:noFill/>
          <a:ln w="9525">
            <a:noFill/>
            <a:miter lim="800000"/>
            <a:headEnd/>
            <a:tailEnd/>
          </a:ln>
        </p:spPr>
        <p:txBody>
          <a:bodyPr wrap="square" lIns="91407" tIns="45705" rIns="91407" bIns="45705" anchor="ctr">
            <a:spAutoFit/>
          </a:bodyPr>
          <a:lstStyle/>
          <a:p>
            <a:pPr algn="r" rtl="1">
              <a:tabLst>
                <a:tab pos="1999530" algn="l"/>
              </a:tabLst>
            </a:pPr>
            <a:r>
              <a:rPr lang="ar-EG" altLang="zh-CN" sz="2400" b="1" u="sng"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ويتكون المبنى من جزئين :</a:t>
            </a:r>
            <a:endParaRPr lang="en-US" altLang="zh-CN" sz="2400" b="1" u="sng"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ea typeface="SimSun" charset="-122"/>
              <a:cs typeface="Sakkal Majalla" pitchFamily="2" charset="-78"/>
            </a:endParaRPr>
          </a:p>
          <a:p>
            <a:pPr algn="r" rtl="1">
              <a:tabLst>
                <a:tab pos="1999530" algn="l"/>
              </a:tabLst>
            </a:pPr>
            <a:r>
              <a:rPr lang="ar-EG" altLang="zh-CN" sz="1800" b="1" dirty="0" smtClean="0">
                <a:solidFill>
                  <a:srgbClr val="C00000"/>
                </a:solidFill>
                <a:effectLst>
                  <a:outerShdw blurRad="38100" dist="38100" dir="2700000" algn="tl">
                    <a:srgbClr val="000000">
                      <a:alpha val="43137"/>
                    </a:srgbClr>
                  </a:outerShdw>
                </a:effectLst>
                <a:latin typeface="Sakkal Majalla" pitchFamily="2" charset="-78"/>
                <a:cs typeface="Sakkal Majalla" pitchFamily="2" charset="-78"/>
              </a:rPr>
              <a:t>جزء </a:t>
            </a:r>
            <a:r>
              <a:rPr lang="ar-EG" altLang="zh-CN" sz="1800" b="1" dirty="0">
                <a:solidFill>
                  <a:srgbClr val="C00000"/>
                </a:solidFill>
                <a:effectLst>
                  <a:outerShdw blurRad="38100" dist="38100" dir="2700000" algn="tl">
                    <a:srgbClr val="000000">
                      <a:alpha val="43137"/>
                    </a:srgbClr>
                  </a:outerShdw>
                </a:effectLst>
                <a:latin typeface="Sakkal Majalla" pitchFamily="2" charset="-78"/>
                <a:cs typeface="Sakkal Majalla" pitchFamily="2" charset="-78"/>
              </a:rPr>
              <a:t>المول : </a:t>
            </a:r>
            <a:r>
              <a:rPr lang="ar-EG" altLang="zh-CN" sz="1600" dirty="0">
                <a:latin typeface="Sakkal Majalla" pitchFamily="2" charset="-78"/>
                <a:cs typeface="Sakkal Majalla" pitchFamily="2" charset="-78"/>
              </a:rPr>
              <a:t>وهو عبارة عن 6 طوابق من الطابق الأول حتى الطابق الرابع بالإضافة إلى طابقين تحت الأرض </a:t>
            </a:r>
            <a:r>
              <a:rPr lang="ar-EG" altLang="zh-CN" sz="1600" dirty="0" smtClean="0">
                <a:latin typeface="Sakkal Majalla" pitchFamily="2" charset="-78"/>
                <a:cs typeface="Sakkal Majalla" pitchFamily="2" charset="-78"/>
              </a:rPr>
              <a:t>.</a:t>
            </a:r>
            <a:endParaRPr lang="ar-EG" altLang="zh-CN" sz="1600" dirty="0">
              <a:solidFill>
                <a:srgbClr val="6666FF"/>
              </a:solidFill>
              <a:latin typeface="Sakkal Majalla" pitchFamily="2" charset="-78"/>
              <a:cs typeface="Sakkal Majalla" pitchFamily="2" charset="-78"/>
            </a:endParaRPr>
          </a:p>
          <a:p>
            <a:pPr algn="r" rtl="1">
              <a:tabLst>
                <a:tab pos="1999530" algn="l"/>
              </a:tabLst>
            </a:pPr>
            <a:r>
              <a:rPr lang="ar-EG" altLang="zh-CN" sz="1600" b="1" dirty="0">
                <a:solidFill>
                  <a:srgbClr val="C00000"/>
                </a:solidFill>
                <a:effectLst>
                  <a:outerShdw blurRad="38100" dist="38100" dir="2700000" algn="tl">
                    <a:srgbClr val="000000">
                      <a:alpha val="43137"/>
                    </a:srgbClr>
                  </a:outerShdw>
                </a:effectLst>
                <a:latin typeface="Sakkal Majalla" pitchFamily="2" charset="-78"/>
                <a:cs typeface="Sakkal Majalla" pitchFamily="2" charset="-78"/>
              </a:rPr>
              <a:t>الجزء السكني : </a:t>
            </a:r>
            <a:r>
              <a:rPr lang="ar-EG" altLang="zh-CN" sz="1600" dirty="0">
                <a:latin typeface="Sakkal Majalla" pitchFamily="2" charset="-78"/>
                <a:cs typeface="Sakkal Majalla" pitchFamily="2" charset="-78"/>
              </a:rPr>
              <a:t>من الطابق الخامس إلى الطابق العاشر.</a:t>
            </a:r>
            <a:endParaRPr lang="en-US" altLang="zh-CN" sz="1600" dirty="0">
              <a:latin typeface="Sakkal Majalla" pitchFamily="2" charset="-78"/>
              <a:ea typeface="SimSun" charset="-122"/>
              <a:cs typeface="Sakkal Majalla" pitchFamily="2" charset="-78"/>
            </a:endParaRPr>
          </a:p>
          <a:p>
            <a:pPr algn="r" rtl="1">
              <a:tabLst>
                <a:tab pos="1999530" algn="l"/>
              </a:tabLst>
            </a:pPr>
            <a:r>
              <a:rPr lang="ar-EG" altLang="zh-CN" sz="1600" dirty="0">
                <a:latin typeface="Sakkal Majalla" pitchFamily="2" charset="-78"/>
                <a:cs typeface="Sakkal Majalla" pitchFamily="2" charset="-78"/>
              </a:rPr>
              <a:t>- يوجد بالمبنى 52شقة</a:t>
            </a:r>
            <a:endParaRPr lang="en-US" altLang="zh-CN" sz="1600" dirty="0">
              <a:latin typeface="Sakkal Majalla" pitchFamily="2" charset="-78"/>
              <a:ea typeface="SimSun" charset="-122"/>
              <a:cs typeface="Sakkal Majalla" pitchFamily="2" charset="-78"/>
            </a:endParaRPr>
          </a:p>
          <a:p>
            <a:pPr algn="r" rtl="1">
              <a:buFontTx/>
              <a:buChar char="-"/>
              <a:tabLst>
                <a:tab pos="1999530" algn="l"/>
              </a:tabLst>
            </a:pPr>
            <a:r>
              <a:rPr lang="ar-EG" altLang="zh-CN" sz="1600" dirty="0" smtClean="0">
                <a:latin typeface="Sakkal Majalla" pitchFamily="2" charset="-78"/>
                <a:cs typeface="Sakkal Majalla" pitchFamily="2" charset="-78"/>
              </a:rPr>
              <a:t>وفي </a:t>
            </a:r>
            <a:r>
              <a:rPr lang="ar-EG" altLang="zh-CN" sz="1600" dirty="0">
                <a:latin typeface="Sakkal Majalla" pitchFamily="2" charset="-78"/>
                <a:cs typeface="Sakkal Majalla" pitchFamily="2" charset="-78"/>
              </a:rPr>
              <a:t>كل طابق 10شقق  (وهناك بعضها على شكل فلل مكونة من طابقين) .</a:t>
            </a:r>
            <a:endParaRPr lang="en-US" altLang="zh-CN" sz="1600" dirty="0">
              <a:latin typeface="Sakkal Majalla" pitchFamily="2" charset="-78"/>
              <a:ea typeface="SimSun" charset="-122"/>
              <a:cs typeface="Sakkal Majalla" pitchFamily="2" charset="-78"/>
            </a:endParaRPr>
          </a:p>
          <a:p>
            <a:pPr algn="r" rtl="1">
              <a:buFontTx/>
              <a:buChar char="-"/>
              <a:tabLst>
                <a:tab pos="1999530" algn="l"/>
              </a:tabLst>
            </a:pPr>
            <a:r>
              <a:rPr lang="ar-EG" altLang="zh-CN" sz="1600" dirty="0" smtClean="0">
                <a:latin typeface="Sakkal Majalla" pitchFamily="2" charset="-78"/>
                <a:cs typeface="Sakkal Majalla" pitchFamily="2" charset="-78"/>
              </a:rPr>
              <a:t>وسيتم </a:t>
            </a:r>
            <a:r>
              <a:rPr lang="ar-EG" altLang="zh-CN" sz="1600" dirty="0">
                <a:latin typeface="Sakkal Majalla" pitchFamily="2" charset="-78"/>
                <a:cs typeface="Sakkal Majalla" pitchFamily="2" charset="-78"/>
              </a:rPr>
              <a:t>عرض </a:t>
            </a:r>
            <a:r>
              <a:rPr lang="ar-EG" altLang="zh-CN" sz="1600" dirty="0" smtClean="0">
                <a:latin typeface="Sakkal Majalla" pitchFamily="2" charset="-78"/>
                <a:cs typeface="Sakkal Majalla" pitchFamily="2" charset="-78"/>
              </a:rPr>
              <a:t>ذلك</a:t>
            </a:r>
            <a:endParaRPr lang="ar-EG" altLang="zh-CN" sz="1600" dirty="0">
              <a:latin typeface="Sakkal Majalla" pitchFamily="2" charset="-78"/>
              <a:cs typeface="Sakkal Majalla" pitchFamily="2" charset="-78"/>
            </a:endParaRPr>
          </a:p>
        </p:txBody>
      </p:sp>
      <p:pic>
        <p:nvPicPr>
          <p:cNvPr id="5" name="Picture 5" descr="CRIM0270"/>
          <p:cNvPicPr>
            <a:picLocks noChangeAspect="1" noChangeArrowheads="1"/>
          </p:cNvPicPr>
          <p:nvPr/>
        </p:nvPicPr>
        <p:blipFill>
          <a:blip r:embed="rId3" cstate="print"/>
          <a:srcRect t="5226"/>
          <a:stretch>
            <a:fillRect/>
          </a:stretch>
        </p:blipFill>
        <p:spPr bwMode="auto">
          <a:xfrm>
            <a:off x="228601" y="685800"/>
            <a:ext cx="2671777" cy="3965707"/>
          </a:xfrm>
          <a:prstGeom prst="rect">
            <a:avLst/>
          </a:prstGeom>
          <a:ln>
            <a:noFill/>
          </a:ln>
          <a:effectLst>
            <a:softEdge rad="112500"/>
          </a:effectLst>
        </p:spPr>
      </p:pic>
      <p:sp>
        <p:nvSpPr>
          <p:cNvPr id="6" name="Rectangle 123"/>
          <p:cNvSpPr>
            <a:spLocks noChangeArrowheads="1"/>
          </p:cNvSpPr>
          <p:nvPr/>
        </p:nvSpPr>
        <p:spPr bwMode="auto">
          <a:xfrm>
            <a:off x="923931" y="3770145"/>
            <a:ext cx="7848600" cy="477023"/>
          </a:xfrm>
          <a:prstGeom prst="rect">
            <a:avLst/>
          </a:prstGeom>
          <a:noFill/>
          <a:ln w="9525">
            <a:noFill/>
            <a:miter lim="800000"/>
            <a:headEnd/>
            <a:tailEnd/>
          </a:ln>
        </p:spPr>
        <p:txBody>
          <a:bodyPr lIns="91407" tIns="45705" rIns="91407" bIns="45705">
            <a:spAutoFit/>
          </a:bodyPr>
          <a:lstStyle/>
          <a:p>
            <a:pPr algn="r"/>
            <a:r>
              <a:rPr lang="ar-SA" altLang="zh-CN" sz="1600" dirty="0">
                <a:latin typeface="Sakkal Majalla" pitchFamily="2" charset="-78"/>
                <a:cs typeface="Sakkal Majalla" pitchFamily="2" charset="-78"/>
              </a:rPr>
              <a:t>في كيفية حل الانشائي للسكني مع انشاء الجزء التجاري دون وجود اعاقة في الحركة </a:t>
            </a:r>
            <a:r>
              <a:rPr lang="ar-SA" altLang="zh-CN" dirty="0">
                <a:latin typeface="Sakkal Majalla" pitchFamily="2" charset="-78"/>
                <a:cs typeface="Sakkal Majalla" pitchFamily="2" charset="-78"/>
              </a:rPr>
              <a:t>.</a:t>
            </a:r>
            <a:endParaRPr lang="en-US" altLang="zh-CN" dirty="0">
              <a:latin typeface="Sakkal Majalla" pitchFamily="2" charset="-78"/>
              <a:ea typeface="SimSun" charset="-122"/>
              <a:cs typeface="Sakkal Majalla" pitchFamily="2" charset="-78"/>
            </a:endParaRPr>
          </a:p>
        </p:txBody>
      </p:sp>
      <p:sp>
        <p:nvSpPr>
          <p:cNvPr id="7" name="Rectangle 6"/>
          <p:cNvSpPr/>
          <p:nvPr/>
        </p:nvSpPr>
        <p:spPr>
          <a:xfrm>
            <a:off x="685800" y="9525001"/>
            <a:ext cx="8153400" cy="2831514"/>
          </a:xfrm>
          <a:prstGeom prst="rect">
            <a:avLst/>
          </a:prstGeom>
        </p:spPr>
        <p:txBody>
          <a:bodyPr wrap="square" lIns="91407" tIns="45705" rIns="91407" bIns="45705">
            <a:spAutoFit/>
          </a:bodyPr>
          <a:lstStyle/>
          <a:p>
            <a:pPr algn="r" rtl="1"/>
            <a:r>
              <a:rPr lang="ar-EG" dirty="0" smtClean="0">
                <a:latin typeface="Sakkal Majalla" pitchFamily="2" charset="-78"/>
                <a:cs typeface="Sakkal Majalla" pitchFamily="2" charset="-78"/>
              </a:rPr>
              <a:t/>
            </a:r>
            <a:br>
              <a:rPr lang="ar-EG" dirty="0" smtClean="0">
                <a:latin typeface="Sakkal Majalla" pitchFamily="2" charset="-78"/>
                <a:cs typeface="Sakkal Majalla" pitchFamily="2" charset="-78"/>
              </a:rPr>
            </a:br>
            <a:r>
              <a:rPr lang="ar-EG" dirty="0" smtClean="0">
                <a:latin typeface="Sakkal Majalla" pitchFamily="2" charset="-78"/>
                <a:cs typeface="Sakkal Majalla" pitchFamily="2" charset="-78"/>
              </a:rPr>
              <a:t/>
            </a:r>
            <a:br>
              <a:rPr lang="ar-EG" dirty="0" smtClean="0">
                <a:latin typeface="Sakkal Majalla" pitchFamily="2" charset="-78"/>
                <a:cs typeface="Sakkal Majalla" pitchFamily="2" charset="-78"/>
              </a:rPr>
            </a:br>
            <a:r>
              <a:rPr lang="ar-EG" sz="32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1. المداخل :-</a:t>
            </a:r>
            <a:endParaRPr lang="ar-SA" sz="1800" dirty="0" smtClean="0">
              <a:ln w="12700">
                <a:solidFill>
                  <a:schemeClr val="tx1"/>
                </a:solidFill>
                <a:prstDash val="solid"/>
              </a:ln>
              <a:solidFill>
                <a:srgbClr val="C00000"/>
              </a:solidFill>
              <a:latin typeface="Sakkal Majalla" pitchFamily="2" charset="-78"/>
              <a:cs typeface="Sakkal Majalla" pitchFamily="2" charset="-78"/>
            </a:endParaRPr>
          </a:p>
          <a:p>
            <a:pPr algn="r" rtl="1"/>
            <a:r>
              <a:rPr lang="ar-EG" sz="1600" dirty="0" smtClean="0">
                <a:latin typeface="Sakkal Majalla" pitchFamily="2" charset="-78"/>
                <a:cs typeface="Sakkal Majalla" pitchFamily="2" charset="-78"/>
              </a:rPr>
              <a:t>مداخل المركز التجاري لابد أن تكون واضحة و مؤكدة والمطلوب أن توحي بالعظمة والفخامة لأنها منطقة انتقالية من الخارج إلى الداخل ، و يستحب استخدام مواد ذات جودة عالية إضافة إلى أن عناصر التشجير و المزروعات بالمداخل تعزز أهمية المركز التجاري أيضا ارتفاع وعرض المداخل يجب إن يتناسب مع م الواجهات الخارجية والداخلية لأنه إذا ما كانت هذه المداخل منخفضة وغير مضاءة جيدا فأنها تشكل عائقا أمام جذب المتسوقين لمركز التسويق لذا فان المداخل يجب إن تكون ذات تميز خارجي شديد .</a:t>
            </a:r>
            <a:br>
              <a:rPr lang="ar-EG" sz="1600" dirty="0" smtClean="0">
                <a:latin typeface="Sakkal Majalla" pitchFamily="2" charset="-78"/>
                <a:cs typeface="Sakkal Majalla" pitchFamily="2" charset="-78"/>
              </a:rPr>
            </a:br>
            <a:r>
              <a:rPr lang="ar-EG" sz="1600" dirty="0" smtClean="0">
                <a:latin typeface="Sakkal Majalla" pitchFamily="2" charset="-78"/>
                <a:cs typeface="Sakkal Majalla" pitchFamily="2" charset="-78"/>
              </a:rPr>
              <a:t/>
            </a:r>
            <a:br>
              <a:rPr lang="ar-EG"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sp>
        <p:nvSpPr>
          <p:cNvPr id="8" name="TextBox 7"/>
          <p:cNvSpPr txBox="1"/>
          <p:nvPr/>
        </p:nvSpPr>
        <p:spPr>
          <a:xfrm>
            <a:off x="2209801" y="4648201"/>
            <a:ext cx="5100673" cy="560153"/>
          </a:xfrm>
          <a:prstGeom prst="rect">
            <a:avLst/>
          </a:prstGeom>
        </p:spPr>
        <p:style>
          <a:lnRef idx="2">
            <a:schemeClr val="dk1"/>
          </a:lnRef>
          <a:fillRef idx="1">
            <a:schemeClr val="lt1"/>
          </a:fillRef>
          <a:effectRef idx="0">
            <a:schemeClr val="dk1"/>
          </a:effectRef>
          <a:fontRef idx="minor">
            <a:schemeClr val="dk1"/>
          </a:fontRef>
        </p:style>
        <p:txBody>
          <a:bodyPr wrap="square" lIns="128016" tIns="64008" rIns="128016" bIns="64008" rtlCol="0">
            <a:spAutoFit/>
          </a:bodyPr>
          <a:lstStyle/>
          <a:p>
            <a:pPr algn="ctr"/>
            <a:r>
              <a:rPr lang="ar-EG" sz="28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مشروع مجمع سكنى ادارى تجارى</a:t>
            </a:r>
            <a:endParaRPr lang="en-US" sz="28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Picture 3" descr="D:\ARCHitecture\researches\مبانى تجارية ادارية سكنية\Untitled-134567.jpg"/>
          <p:cNvPicPr>
            <a:picLocks noChangeAspect="1" noChangeArrowheads="1"/>
          </p:cNvPicPr>
          <p:nvPr/>
        </p:nvPicPr>
        <p:blipFill>
          <a:blip r:embed="rId4" cstate="print"/>
          <a:srcRect l="34901" t="41599" r="36749" b="43552"/>
          <a:stretch>
            <a:fillRect/>
          </a:stretch>
        </p:blipFill>
        <p:spPr bwMode="auto">
          <a:xfrm>
            <a:off x="838200" y="5334000"/>
            <a:ext cx="7391400" cy="4957437"/>
          </a:xfrm>
          <a:prstGeom prst="rect">
            <a:avLst/>
          </a:prstGeom>
          <a:ln>
            <a:noFill/>
          </a:ln>
          <a:effectLst>
            <a:softEdge rad="112500"/>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pic>
        <p:nvPicPr>
          <p:cNvPr id="3" name="Picture 4" descr="لالالاااالا"/>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rot="10800000">
            <a:off x="1600200" y="838201"/>
            <a:ext cx="5314948" cy="4519135"/>
          </a:xfrm>
          <a:prstGeom prst="rect">
            <a:avLst/>
          </a:prstGeom>
          <a:ln>
            <a:noFill/>
          </a:ln>
          <a:effectLst>
            <a:outerShdw blurRad="292100" dist="139700" dir="2700000" algn="tl" rotWithShape="0">
              <a:srgbClr val="333333">
                <a:alpha val="65000"/>
              </a:srgbClr>
            </a:outerShdw>
          </a:effectLst>
        </p:spPr>
      </p:pic>
      <p:pic>
        <p:nvPicPr>
          <p:cNvPr id="40"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76200"/>
            <a:ext cx="9693263" cy="12801600"/>
          </a:xfrm>
          <a:prstGeom prst="rect">
            <a:avLst/>
          </a:prstGeom>
          <a:noFill/>
        </p:spPr>
      </p:pic>
      <p:pic>
        <p:nvPicPr>
          <p:cNvPr id="41" name="Picture 126" descr="shaq"/>
          <p:cNvPicPr>
            <a:picLocks noChangeAspect="1" noChangeArrowheads="1"/>
          </p:cNvPicPr>
          <p:nvPr/>
        </p:nvPicPr>
        <p:blipFill>
          <a:blip r:embed="rId4" cstate="print"/>
          <a:srcRect/>
          <a:stretch>
            <a:fillRect/>
          </a:stretch>
        </p:blipFill>
        <p:spPr bwMode="auto">
          <a:xfrm>
            <a:off x="1219201" y="1371600"/>
            <a:ext cx="6271159" cy="4930104"/>
          </a:xfrm>
          <a:prstGeom prst="rect">
            <a:avLst/>
          </a:prstGeom>
          <a:ln>
            <a:noFill/>
          </a:ln>
          <a:effectLst>
            <a:outerShdw blurRad="292100" dist="139700" dir="2700000" algn="tl" rotWithShape="0">
              <a:srgbClr val="333333">
                <a:alpha val="65000"/>
              </a:srgbClr>
            </a:outerShdw>
          </a:effectLst>
        </p:spPr>
      </p:pic>
      <p:pic>
        <p:nvPicPr>
          <p:cNvPr id="42" name="Picture 4" descr="D:\ARCHitecture\researches\مبانى تجارية ادارية سكنية\Untitled-1شسشيس.jpg"/>
          <p:cNvPicPr>
            <a:picLocks noChangeAspect="1" noChangeArrowheads="1"/>
          </p:cNvPicPr>
          <p:nvPr/>
        </p:nvPicPr>
        <p:blipFill>
          <a:blip r:embed="rId5" cstate="print"/>
          <a:srcRect/>
          <a:stretch>
            <a:fillRect/>
          </a:stretch>
        </p:blipFill>
        <p:spPr bwMode="auto">
          <a:xfrm>
            <a:off x="5410200" y="6934200"/>
            <a:ext cx="3349650" cy="3928765"/>
          </a:xfrm>
          <a:prstGeom prst="rect">
            <a:avLst/>
          </a:prstGeom>
          <a:noFill/>
        </p:spPr>
      </p:pic>
      <p:pic>
        <p:nvPicPr>
          <p:cNvPr id="43" name="Picture 5" descr="D:\ARCHitecture\researches\مبانى تجارية ادارية سكنية\سيسثصث.jpg"/>
          <p:cNvPicPr>
            <a:picLocks noChangeAspect="1" noChangeArrowheads="1"/>
          </p:cNvPicPr>
          <p:nvPr/>
        </p:nvPicPr>
        <p:blipFill>
          <a:blip r:embed="rId6" cstate="print"/>
          <a:srcRect t="13636" r="16832"/>
          <a:stretch>
            <a:fillRect/>
          </a:stretch>
        </p:blipFill>
        <p:spPr bwMode="auto">
          <a:xfrm>
            <a:off x="838200" y="7391400"/>
            <a:ext cx="2571768" cy="1357323"/>
          </a:xfrm>
          <a:prstGeom prst="rect">
            <a:avLst/>
          </a:prstGeom>
          <a:noFill/>
        </p:spPr>
      </p:pic>
      <p:sp>
        <p:nvSpPr>
          <p:cNvPr id="44" name="TextBox 43"/>
          <p:cNvSpPr txBox="1"/>
          <p:nvPr/>
        </p:nvSpPr>
        <p:spPr>
          <a:xfrm>
            <a:off x="457201" y="9220201"/>
            <a:ext cx="2643206" cy="1246495"/>
          </a:xfrm>
          <a:prstGeom prst="rect">
            <a:avLst/>
          </a:prstGeom>
          <a:noFill/>
        </p:spPr>
        <p:txBody>
          <a:bodyPr wrap="square" rtlCol="0">
            <a:spAutoFit/>
          </a:bodyPr>
          <a:lstStyle/>
          <a:p>
            <a:pPr algn="ctr"/>
            <a:r>
              <a:rPr lang="ar-EG" dirty="0" smtClean="0"/>
              <a:t>تم تجميع عناصر الخدمة (المطبخ و الحمام ) على منور خدمى</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5" name="Subtitle 2"/>
          <p:cNvSpPr txBox="1">
            <a:spLocks/>
          </p:cNvSpPr>
          <p:nvPr/>
        </p:nvSpPr>
        <p:spPr>
          <a:xfrm>
            <a:off x="0" y="1371600"/>
            <a:ext cx="8666394" cy="2680632"/>
          </a:xfrm>
          <a:prstGeom prst="rect">
            <a:avLst/>
          </a:prstGeom>
        </p:spPr>
        <p:txBody>
          <a:bodyPr vert="horz" lIns="128016" tIns="64008" rIns="128016" bIns="64008" rtlCol="0">
            <a:noAutofit/>
          </a:bodyPr>
          <a:lstStyle/>
          <a:p>
            <a:pPr marL="480060" marR="0" lvl="0" indent="-480060" algn="r" defTabSz="1280160" rtl="0" eaLnBrk="1" fontAlgn="auto" latinLnBrk="0" hangingPunct="1">
              <a:lnSpc>
                <a:spcPct val="100000"/>
              </a:lnSpc>
              <a:spcBef>
                <a:spcPct val="20000"/>
              </a:spcBef>
              <a:spcAft>
                <a:spcPts val="0"/>
              </a:spcAft>
              <a:buClrTx/>
              <a:buSzTx/>
              <a:tabLst/>
              <a:defRPr/>
            </a:pPr>
            <a: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t>ان المسكن مبنى ينبض بالحياة بحيث يحتوي على عناصر الحياة المستمرة، وهذا لن يأتي إلا عندما يكون تصميم المسكن مرن بالقدر الكافي لكي يتكيف مع التحولات التي تناسب الأسرة.</a:t>
            </a:r>
            <a:b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br>
            <a: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t>يعتبر تصميم الوحدات السكنية من أكثر المسائل التصميمية تعقيدا على الرغم من بساطتها الظاهرة فالمسكن هو الذي يمضي فيه الإنسان معظم حياته لهذا فيجب الأخذ بالاعتبار عند تصميم المسكن أن يكون ملائما للوظيفة من حيث المحافظة على الخصوصية والراحة و الأمان وفي نفس الوقت مراعاة المعايير الجمالية.</a:t>
            </a:r>
          </a:p>
          <a:p>
            <a:pPr marL="480060" marR="0" lvl="0" indent="-480060" algn="r" defTabSz="1280160" rtl="0" eaLnBrk="1" fontAlgn="auto" latinLnBrk="0" hangingPunct="1">
              <a:lnSpc>
                <a:spcPct val="100000"/>
              </a:lnSpc>
              <a:spcBef>
                <a:spcPct val="20000"/>
              </a:spcBef>
              <a:spcAft>
                <a:spcPts val="0"/>
              </a:spcAft>
              <a:buClrTx/>
              <a:buSzTx/>
              <a:tabLst/>
              <a:defRPr/>
            </a:pPr>
            <a: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t> فالمصمم الناجح هو الذي يصمم مسكن أكثر تفاعلاً مع الإنسان فالمسكن ليس بحاجة إلى تعقيد فراغي أو بصري بقدر ما هو بحاجة إلى أن يقرأه ساكنه أو زائره بيسر وسهولة. ودور المهندس المعماري يتمثل في بحث تطوير أسلوب التصميم المعماري و الهيكل الإنشائي للمسكن و اقتراح استخدام المواد المحلية. </a:t>
            </a:r>
            <a:b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br>
            <a: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t/>
            </a:r>
            <a:b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br>
            <a: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t/>
            </a:r>
            <a:b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br>
            <a: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t/>
            </a:r>
            <a:br>
              <a:rPr kumimoji="0" lang="ar-EG" sz="1600" i="0" u="none" strike="noStrike" kern="1200" cap="none" spc="0" normalizeH="0" baseline="0" noProof="0" dirty="0" smtClean="0">
                <a:ln>
                  <a:noFill/>
                </a:ln>
                <a:solidFill>
                  <a:schemeClr val="tx1">
                    <a:lumMod val="95000"/>
                    <a:lumOff val="5000"/>
                  </a:schemeClr>
                </a:solidFill>
                <a:effectLst/>
                <a:uLnTx/>
                <a:uFillTx/>
                <a:latin typeface="Sakkal Majalla" pitchFamily="2" charset="-78"/>
                <a:cs typeface="Sakkal Majalla" pitchFamily="2" charset="-78"/>
              </a:rPr>
            </a:br>
            <a:endParaRPr kumimoji="0" lang="ar-EG" sz="1600" i="0" u="none" strike="noStrike" kern="1200" cap="none" spc="0" normalizeH="0" baseline="0" noProof="0" dirty="0">
              <a:ln>
                <a:noFill/>
              </a:ln>
              <a:solidFill>
                <a:schemeClr val="tx1">
                  <a:lumMod val="95000"/>
                  <a:lumOff val="5000"/>
                </a:schemeClr>
              </a:solidFill>
              <a:effectLst/>
              <a:uLnTx/>
              <a:uFillTx/>
              <a:latin typeface="Sakkal Majalla" pitchFamily="2" charset="-78"/>
              <a:cs typeface="Sakkal Majalla" pitchFamily="2" charset="-78"/>
            </a:endParaRPr>
          </a:p>
        </p:txBody>
      </p:sp>
      <p:sp>
        <p:nvSpPr>
          <p:cNvPr id="53" name="TextBox 52"/>
          <p:cNvSpPr txBox="1"/>
          <p:nvPr/>
        </p:nvSpPr>
        <p:spPr>
          <a:xfrm>
            <a:off x="2514600" y="8534400"/>
            <a:ext cx="3657624" cy="707886"/>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ar-EG" sz="2000" dirty="0" smtClean="0">
                <a:ln w="12700">
                  <a:solidFill>
                    <a:sysClr val="windowText" lastClr="000000"/>
                  </a:solidFill>
                  <a:prstDash val="solid"/>
                </a:ln>
                <a:solidFill>
                  <a:schemeClr val="bg2">
                    <a:tint val="85000"/>
                    <a:satMod val="155000"/>
                  </a:schemeClr>
                </a:solidFill>
                <a:latin typeface="Sakkal Majalla" pitchFamily="2" charset="-78"/>
                <a:cs typeface="Sakkal Majalla" pitchFamily="2" charset="-78"/>
              </a:rPr>
              <a:t>نموذج لأحد الادوار السكنية التى تحوى 4 نماذج من الوحدات السكنية</a:t>
            </a:r>
            <a:endParaRPr lang="ar-EG" sz="2000" dirty="0">
              <a:ln w="12700">
                <a:solidFill>
                  <a:sysClr val="windowText" lastClr="000000"/>
                </a:solidFill>
                <a:prstDash val="solid"/>
              </a:ln>
              <a:solidFill>
                <a:schemeClr val="bg2">
                  <a:tint val="85000"/>
                  <a:satMod val="155000"/>
                </a:schemeClr>
              </a:solidFill>
              <a:latin typeface="Sakkal Majalla" pitchFamily="2" charset="-78"/>
              <a:cs typeface="Sakkal Majalla" pitchFamily="2" charset="-78"/>
            </a:endParaRPr>
          </a:p>
        </p:txBody>
      </p:sp>
      <p:sp>
        <p:nvSpPr>
          <p:cNvPr id="61" name="TextBox 60"/>
          <p:cNvSpPr txBox="1"/>
          <p:nvPr/>
        </p:nvSpPr>
        <p:spPr>
          <a:xfrm>
            <a:off x="3200400" y="685802"/>
            <a:ext cx="3124200" cy="1015663"/>
          </a:xfrm>
          <a:prstGeom prst="rect">
            <a:avLst/>
          </a:prstGeom>
          <a:noFill/>
        </p:spPr>
        <p:txBody>
          <a:bodyPr wrap="square" rtlCol="1">
            <a:spAutoFit/>
          </a:bodyPr>
          <a:lstStyle/>
          <a:p>
            <a:r>
              <a:rPr lang="ar-EG" sz="32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a:t>
            </a:r>
            <a:r>
              <a:rPr lang="ar-SA" sz="32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لمبانى السكنية</a:t>
            </a:r>
            <a:endParaRPr lang="en-US" sz="32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endParaRPr lang="ar-EG"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1026" name="Picture 2" descr="C:\Users\rana Fathy\Desktop\sha2a aaa copy.jpg"/>
          <p:cNvPicPr>
            <a:picLocks noChangeAspect="1" noChangeArrowheads="1"/>
          </p:cNvPicPr>
          <p:nvPr/>
        </p:nvPicPr>
        <p:blipFill>
          <a:blip r:embed="rId3" cstate="print">
            <a:clrChange>
              <a:clrFrom>
                <a:srgbClr val="FFFFFF"/>
              </a:clrFrom>
              <a:clrTo>
                <a:srgbClr val="FFFFFF">
                  <a:alpha val="0"/>
                </a:srgbClr>
              </a:clrTo>
            </a:clrChange>
          </a:blip>
          <a:srcRect t="1550" r="1596"/>
          <a:stretch>
            <a:fillRect/>
          </a:stretch>
        </p:blipFill>
        <p:spPr bwMode="auto">
          <a:xfrm>
            <a:off x="1143000" y="3505201"/>
            <a:ext cx="6705600" cy="4838700"/>
          </a:xfrm>
          <a:prstGeom prst="rect">
            <a:avLst/>
          </a:prstGeom>
          <a:noFill/>
        </p:spPr>
      </p:pic>
      <p:pic>
        <p:nvPicPr>
          <p:cNvPr id="1029" name="Picture 5" descr="C:\Users\rana Fathy\Desktop\alwan.jpg"/>
          <p:cNvPicPr>
            <a:picLocks noChangeAspect="1" noChangeArrowheads="1"/>
          </p:cNvPicPr>
          <p:nvPr/>
        </p:nvPicPr>
        <p:blipFill>
          <a:blip r:embed="rId4" cstate="print"/>
          <a:srcRect/>
          <a:stretch>
            <a:fillRect/>
          </a:stretch>
        </p:blipFill>
        <p:spPr bwMode="auto">
          <a:xfrm>
            <a:off x="7239000" y="9220200"/>
            <a:ext cx="1041400" cy="2844800"/>
          </a:xfrm>
          <a:prstGeom prst="rect">
            <a:avLst/>
          </a:prstGeom>
          <a:noFill/>
        </p:spPr>
      </p:pic>
      <p:sp>
        <p:nvSpPr>
          <p:cNvPr id="64" name="TextBox 63"/>
          <p:cNvSpPr txBox="1"/>
          <p:nvPr/>
        </p:nvSpPr>
        <p:spPr>
          <a:xfrm>
            <a:off x="6324600" y="9658289"/>
            <a:ext cx="1828800" cy="400110"/>
          </a:xfrm>
          <a:prstGeom prst="rect">
            <a:avLst/>
          </a:prstGeom>
          <a:noFill/>
        </p:spPr>
        <p:txBody>
          <a:bodyPr wrap="square" rtlCol="1">
            <a:spAutoFit/>
          </a:bodyPr>
          <a:lstStyle/>
          <a:p>
            <a:r>
              <a:rPr lang="ar-EG" sz="2000" dirty="0" smtClean="0">
                <a:latin typeface="Sakkal Majalla" pitchFamily="2" charset="-78"/>
                <a:cs typeface="Sakkal Majalla" pitchFamily="2" charset="-78"/>
              </a:rPr>
              <a:t>غرف المعيشة </a:t>
            </a:r>
            <a:endParaRPr lang="ar-EG" sz="2000" dirty="0">
              <a:latin typeface="Sakkal Majalla" pitchFamily="2" charset="-78"/>
              <a:cs typeface="Sakkal Majalla" pitchFamily="2" charset="-78"/>
            </a:endParaRPr>
          </a:p>
        </p:txBody>
      </p:sp>
      <p:sp>
        <p:nvSpPr>
          <p:cNvPr id="65" name="TextBox 64"/>
          <p:cNvSpPr txBox="1"/>
          <p:nvPr/>
        </p:nvSpPr>
        <p:spPr>
          <a:xfrm>
            <a:off x="6324600" y="10115489"/>
            <a:ext cx="1828800" cy="400110"/>
          </a:xfrm>
          <a:prstGeom prst="rect">
            <a:avLst/>
          </a:prstGeom>
          <a:noFill/>
        </p:spPr>
        <p:txBody>
          <a:bodyPr wrap="square" rtlCol="1">
            <a:spAutoFit/>
          </a:bodyPr>
          <a:lstStyle/>
          <a:p>
            <a:r>
              <a:rPr lang="ar-EG" sz="2000" dirty="0" smtClean="0">
                <a:latin typeface="Sakkal Majalla" pitchFamily="2" charset="-78"/>
                <a:cs typeface="Sakkal Majalla" pitchFamily="2" charset="-78"/>
              </a:rPr>
              <a:t>صالة الطعام </a:t>
            </a:r>
            <a:endParaRPr lang="ar-EG" sz="2000" dirty="0">
              <a:latin typeface="Sakkal Majalla" pitchFamily="2" charset="-78"/>
              <a:cs typeface="Sakkal Majalla" pitchFamily="2" charset="-78"/>
            </a:endParaRPr>
          </a:p>
        </p:txBody>
      </p:sp>
      <p:sp>
        <p:nvSpPr>
          <p:cNvPr id="66" name="TextBox 65"/>
          <p:cNvSpPr txBox="1"/>
          <p:nvPr/>
        </p:nvSpPr>
        <p:spPr>
          <a:xfrm>
            <a:off x="6477000" y="10439400"/>
            <a:ext cx="1447800" cy="400110"/>
          </a:xfrm>
          <a:prstGeom prst="rect">
            <a:avLst/>
          </a:prstGeom>
          <a:noFill/>
        </p:spPr>
        <p:txBody>
          <a:bodyPr wrap="square" rtlCol="1">
            <a:spAutoFit/>
          </a:bodyPr>
          <a:lstStyle/>
          <a:p>
            <a:r>
              <a:rPr lang="ar-EG" sz="2000" dirty="0" smtClean="0">
                <a:latin typeface="Sakkal Majalla" pitchFamily="2" charset="-78"/>
                <a:cs typeface="Sakkal Majalla" pitchFamily="2" charset="-78"/>
              </a:rPr>
              <a:t>غرف النوم </a:t>
            </a:r>
            <a:endParaRPr lang="ar-EG" sz="2000" dirty="0">
              <a:latin typeface="Sakkal Majalla" pitchFamily="2" charset="-78"/>
              <a:cs typeface="Sakkal Majalla" pitchFamily="2" charset="-78"/>
            </a:endParaRPr>
          </a:p>
        </p:txBody>
      </p:sp>
      <p:sp>
        <p:nvSpPr>
          <p:cNvPr id="67" name="TextBox 66"/>
          <p:cNvSpPr txBox="1"/>
          <p:nvPr/>
        </p:nvSpPr>
        <p:spPr>
          <a:xfrm>
            <a:off x="6629400" y="10820400"/>
            <a:ext cx="1676400" cy="400110"/>
          </a:xfrm>
          <a:prstGeom prst="rect">
            <a:avLst/>
          </a:prstGeom>
          <a:noFill/>
        </p:spPr>
        <p:txBody>
          <a:bodyPr wrap="square" rtlCol="1">
            <a:spAutoFit/>
          </a:bodyPr>
          <a:lstStyle/>
          <a:p>
            <a:r>
              <a:rPr lang="ar-EG" sz="2000" dirty="0" smtClean="0">
                <a:latin typeface="Sakkal Majalla" pitchFamily="2" charset="-78"/>
                <a:cs typeface="Sakkal Majalla" pitchFamily="2" charset="-78"/>
              </a:rPr>
              <a:t>ممرات </a:t>
            </a:r>
            <a:endParaRPr lang="ar-EG" sz="2000" dirty="0">
              <a:latin typeface="Sakkal Majalla" pitchFamily="2" charset="-78"/>
              <a:cs typeface="Sakkal Majalla" pitchFamily="2" charset="-78"/>
            </a:endParaRPr>
          </a:p>
        </p:txBody>
      </p:sp>
      <p:sp>
        <p:nvSpPr>
          <p:cNvPr id="68" name="TextBox 67"/>
          <p:cNvSpPr txBox="1"/>
          <p:nvPr/>
        </p:nvSpPr>
        <p:spPr>
          <a:xfrm>
            <a:off x="6781800" y="11201400"/>
            <a:ext cx="1447800" cy="400110"/>
          </a:xfrm>
          <a:prstGeom prst="rect">
            <a:avLst/>
          </a:prstGeom>
          <a:noFill/>
        </p:spPr>
        <p:txBody>
          <a:bodyPr wrap="square" rtlCol="1">
            <a:spAutoFit/>
          </a:bodyPr>
          <a:lstStyle/>
          <a:p>
            <a:r>
              <a:rPr lang="ar-EG" sz="2000" dirty="0" smtClean="0">
                <a:latin typeface="Sakkal Majalla" pitchFamily="2" charset="-78"/>
                <a:cs typeface="Sakkal Majalla" pitchFamily="2" charset="-78"/>
              </a:rPr>
              <a:t>مطبخ </a:t>
            </a:r>
            <a:endParaRPr lang="ar-EG" sz="2000" dirty="0">
              <a:latin typeface="Sakkal Majalla" pitchFamily="2" charset="-78"/>
              <a:cs typeface="Sakkal Majalla" pitchFamily="2" charset="-78"/>
            </a:endParaRPr>
          </a:p>
        </p:txBody>
      </p:sp>
      <p:sp>
        <p:nvSpPr>
          <p:cNvPr id="69" name="TextBox 68"/>
          <p:cNvSpPr txBox="1"/>
          <p:nvPr/>
        </p:nvSpPr>
        <p:spPr>
          <a:xfrm>
            <a:off x="6858000" y="11658600"/>
            <a:ext cx="1828800" cy="400110"/>
          </a:xfrm>
          <a:prstGeom prst="rect">
            <a:avLst/>
          </a:prstGeom>
          <a:noFill/>
        </p:spPr>
        <p:txBody>
          <a:bodyPr wrap="square" rtlCol="1">
            <a:spAutoFit/>
          </a:bodyPr>
          <a:lstStyle/>
          <a:p>
            <a:r>
              <a:rPr lang="ar-EG" sz="2000" dirty="0" smtClean="0">
                <a:latin typeface="Sakkal Majalla" pitchFamily="2" charset="-78"/>
                <a:cs typeface="Sakkal Majalla" pitchFamily="2" charset="-78"/>
              </a:rPr>
              <a:t>حمام</a:t>
            </a:r>
            <a:endParaRPr lang="ar-EG" sz="2000" dirty="0">
              <a:latin typeface="Sakkal Majalla" pitchFamily="2" charset="-78"/>
              <a:cs typeface="Sakkal Majalla" pitchFamily="2" charset="-78"/>
            </a:endParaRPr>
          </a:p>
        </p:txBody>
      </p:sp>
      <p:sp>
        <p:nvSpPr>
          <p:cNvPr id="14" name="TextBox 13"/>
          <p:cNvSpPr txBox="1"/>
          <p:nvPr/>
        </p:nvSpPr>
        <p:spPr>
          <a:xfrm>
            <a:off x="5410200" y="9220200"/>
            <a:ext cx="2057400" cy="400110"/>
          </a:xfrm>
          <a:prstGeom prst="rect">
            <a:avLst/>
          </a:prstGeom>
          <a:noFill/>
        </p:spPr>
        <p:txBody>
          <a:bodyPr wrap="square" rtlCol="1">
            <a:spAutoFit/>
          </a:bodyPr>
          <a:lstStyle/>
          <a:p>
            <a:pPr algn="r" rtl="1"/>
            <a:r>
              <a:rPr lang="ar-EG" sz="2000" dirty="0" smtClean="0">
                <a:latin typeface="Sakkal Majalla" pitchFamily="2" charset="-78"/>
                <a:cs typeface="Sakkal Majalla" pitchFamily="2" charset="-78"/>
              </a:rPr>
              <a:t>فراغ توزيع رئيسى</a:t>
            </a:r>
            <a:endParaRPr lang="ar-EG" sz="2000" dirty="0">
              <a:latin typeface="Sakkal Majalla" pitchFamily="2" charset="-78"/>
              <a:cs typeface="Sakkal Majalla"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pic>
        <p:nvPicPr>
          <p:cNvPr id="6" name="Picture 3" descr="C:\Users\LOLLA\Documents\4th GRADUATED YEAR\Design\السكنى\175836.gif"/>
          <p:cNvPicPr>
            <a:picLocks noChangeAspect="1" noChangeArrowheads="1"/>
          </p:cNvPicPr>
          <p:nvPr/>
        </p:nvPicPr>
        <p:blipFill>
          <a:blip r:embed="rId3" cstate="print"/>
          <a:srcRect t="11825" b="9988"/>
          <a:stretch>
            <a:fillRect/>
          </a:stretch>
        </p:blipFill>
        <p:spPr bwMode="auto">
          <a:xfrm>
            <a:off x="2667000" y="6781801"/>
            <a:ext cx="3237886" cy="20272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3657600" y="8915400"/>
            <a:ext cx="1981200" cy="369332"/>
          </a:xfrm>
          <a:prstGeom prst="rect">
            <a:avLst/>
          </a:prstGeom>
        </p:spPr>
        <p:txBody>
          <a:bodyPr wrap="square">
            <a:spAutoFit/>
          </a:bodyPr>
          <a:lstStyle/>
          <a:p>
            <a:pPr lvl="0"/>
            <a:r>
              <a:rPr lang="ar-EG" sz="1800" dirty="0" smtClean="0">
                <a:latin typeface="Sakkal Majalla" pitchFamily="2" charset="-78"/>
                <a:cs typeface="Sakkal Majalla" pitchFamily="2" charset="-78"/>
              </a:rPr>
              <a:t>الابراج السكنية</a:t>
            </a:r>
          </a:p>
        </p:txBody>
      </p:sp>
      <p:pic>
        <p:nvPicPr>
          <p:cNvPr id="2051" name="Picture 3" descr="C:\Users\rana Fathy\Desktop\sha2a bbbbbbbff.bmp"/>
          <p:cNvPicPr>
            <a:picLocks noChangeAspect="1" noChangeArrowheads="1"/>
          </p:cNvPicPr>
          <p:nvPr/>
        </p:nvPicPr>
        <p:blipFill>
          <a:blip r:embed="rId4" cstate="print">
            <a:clrChange>
              <a:clrFrom>
                <a:srgbClr val="FFFFFF"/>
              </a:clrFrom>
              <a:clrTo>
                <a:srgbClr val="FFFFFF">
                  <a:alpha val="0"/>
                </a:srgbClr>
              </a:clrTo>
            </a:clrChange>
          </a:blip>
          <a:srcRect t="1485" r="2584" b="2010"/>
          <a:stretch>
            <a:fillRect/>
          </a:stretch>
        </p:blipFill>
        <p:spPr bwMode="auto">
          <a:xfrm>
            <a:off x="0" y="1066800"/>
            <a:ext cx="7239000" cy="4953000"/>
          </a:xfrm>
          <a:prstGeom prst="rect">
            <a:avLst/>
          </a:prstGeom>
          <a:noFill/>
        </p:spPr>
      </p:pic>
      <p:pic>
        <p:nvPicPr>
          <p:cNvPr id="11" name="Picture 5" descr="C:\Users\rana Fathy\Desktop\alwan.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026401" y="1447800"/>
            <a:ext cx="1041400" cy="2844800"/>
          </a:xfrm>
          <a:prstGeom prst="rect">
            <a:avLst/>
          </a:prstGeom>
          <a:noFill/>
        </p:spPr>
      </p:pic>
      <p:sp>
        <p:nvSpPr>
          <p:cNvPr id="12" name="TextBox 11"/>
          <p:cNvSpPr txBox="1"/>
          <p:nvPr/>
        </p:nvSpPr>
        <p:spPr>
          <a:xfrm>
            <a:off x="6654800" y="1808945"/>
            <a:ext cx="1828800" cy="477054"/>
          </a:xfrm>
          <a:prstGeom prst="rect">
            <a:avLst/>
          </a:prstGeom>
          <a:noFill/>
        </p:spPr>
        <p:txBody>
          <a:bodyPr wrap="square" rtlCol="1">
            <a:spAutoFit/>
          </a:bodyPr>
          <a:lstStyle/>
          <a:p>
            <a:r>
              <a:rPr lang="ar-EG" dirty="0" smtClean="0">
                <a:latin typeface="Sakkal Majalla" pitchFamily="2" charset="-78"/>
                <a:cs typeface="Sakkal Majalla" pitchFamily="2" charset="-78"/>
              </a:rPr>
              <a:t>غرف المعيشة </a:t>
            </a:r>
            <a:endParaRPr lang="ar-EG" dirty="0">
              <a:latin typeface="Sakkal Majalla" pitchFamily="2" charset="-78"/>
              <a:cs typeface="Sakkal Majalla" pitchFamily="2" charset="-78"/>
            </a:endParaRPr>
          </a:p>
        </p:txBody>
      </p:sp>
      <p:sp>
        <p:nvSpPr>
          <p:cNvPr id="13" name="TextBox 12"/>
          <p:cNvSpPr txBox="1"/>
          <p:nvPr/>
        </p:nvSpPr>
        <p:spPr>
          <a:xfrm>
            <a:off x="6807200" y="2209800"/>
            <a:ext cx="1828800" cy="477054"/>
          </a:xfrm>
          <a:prstGeom prst="rect">
            <a:avLst/>
          </a:prstGeom>
          <a:noFill/>
        </p:spPr>
        <p:txBody>
          <a:bodyPr wrap="square" rtlCol="1">
            <a:spAutoFit/>
          </a:bodyPr>
          <a:lstStyle/>
          <a:p>
            <a:r>
              <a:rPr lang="ar-EG" dirty="0" smtClean="0">
                <a:latin typeface="Sakkal Majalla" pitchFamily="2" charset="-78"/>
                <a:cs typeface="Sakkal Majalla" pitchFamily="2" charset="-78"/>
              </a:rPr>
              <a:t>صالة الطعام </a:t>
            </a:r>
            <a:endParaRPr lang="ar-EG" dirty="0">
              <a:latin typeface="Sakkal Majalla" pitchFamily="2" charset="-78"/>
              <a:cs typeface="Sakkal Majalla" pitchFamily="2" charset="-78"/>
            </a:endParaRPr>
          </a:p>
        </p:txBody>
      </p:sp>
      <p:sp>
        <p:nvSpPr>
          <p:cNvPr id="14" name="TextBox 13"/>
          <p:cNvSpPr txBox="1"/>
          <p:nvPr/>
        </p:nvSpPr>
        <p:spPr>
          <a:xfrm>
            <a:off x="6959600" y="2590800"/>
            <a:ext cx="1447800" cy="477054"/>
          </a:xfrm>
          <a:prstGeom prst="rect">
            <a:avLst/>
          </a:prstGeom>
          <a:noFill/>
        </p:spPr>
        <p:txBody>
          <a:bodyPr wrap="square" rtlCol="1">
            <a:spAutoFit/>
          </a:bodyPr>
          <a:lstStyle/>
          <a:p>
            <a:r>
              <a:rPr lang="ar-EG" dirty="0" smtClean="0">
                <a:latin typeface="Sakkal Majalla" pitchFamily="2" charset="-78"/>
                <a:cs typeface="Sakkal Majalla" pitchFamily="2" charset="-78"/>
              </a:rPr>
              <a:t>غرف النوم </a:t>
            </a:r>
            <a:endParaRPr lang="ar-EG" dirty="0">
              <a:latin typeface="Sakkal Majalla" pitchFamily="2" charset="-78"/>
              <a:cs typeface="Sakkal Majalla" pitchFamily="2" charset="-78"/>
            </a:endParaRPr>
          </a:p>
        </p:txBody>
      </p:sp>
      <p:sp>
        <p:nvSpPr>
          <p:cNvPr id="15" name="TextBox 14"/>
          <p:cNvSpPr txBox="1"/>
          <p:nvPr/>
        </p:nvSpPr>
        <p:spPr>
          <a:xfrm>
            <a:off x="7340600" y="3028145"/>
            <a:ext cx="1676400" cy="477054"/>
          </a:xfrm>
          <a:prstGeom prst="rect">
            <a:avLst/>
          </a:prstGeom>
          <a:noFill/>
        </p:spPr>
        <p:txBody>
          <a:bodyPr wrap="square" rtlCol="1">
            <a:spAutoFit/>
          </a:bodyPr>
          <a:lstStyle/>
          <a:p>
            <a:r>
              <a:rPr lang="en-US" dirty="0" smtClean="0">
                <a:latin typeface="Sakkal Majalla" pitchFamily="2" charset="-78"/>
                <a:cs typeface="Sakkal Majalla" pitchFamily="2" charset="-78"/>
              </a:rPr>
              <a:t>Lobby </a:t>
            </a:r>
            <a:endParaRPr lang="ar-EG" dirty="0">
              <a:latin typeface="Sakkal Majalla" pitchFamily="2" charset="-78"/>
              <a:cs typeface="Sakkal Majalla" pitchFamily="2" charset="-78"/>
            </a:endParaRPr>
          </a:p>
        </p:txBody>
      </p:sp>
      <p:sp>
        <p:nvSpPr>
          <p:cNvPr id="16" name="TextBox 15"/>
          <p:cNvSpPr txBox="1"/>
          <p:nvPr/>
        </p:nvSpPr>
        <p:spPr>
          <a:xfrm>
            <a:off x="7340600" y="3429000"/>
            <a:ext cx="1447800" cy="477054"/>
          </a:xfrm>
          <a:prstGeom prst="rect">
            <a:avLst/>
          </a:prstGeom>
          <a:noFill/>
        </p:spPr>
        <p:txBody>
          <a:bodyPr wrap="square" rtlCol="1">
            <a:spAutoFit/>
          </a:bodyPr>
          <a:lstStyle/>
          <a:p>
            <a:r>
              <a:rPr lang="ar-EG" dirty="0" smtClean="0">
                <a:latin typeface="Sakkal Majalla" pitchFamily="2" charset="-78"/>
                <a:cs typeface="Sakkal Majalla" pitchFamily="2" charset="-78"/>
              </a:rPr>
              <a:t>مطبخ </a:t>
            </a:r>
            <a:endParaRPr lang="ar-EG" dirty="0">
              <a:latin typeface="Sakkal Majalla" pitchFamily="2" charset="-78"/>
              <a:cs typeface="Sakkal Majalla" pitchFamily="2" charset="-78"/>
            </a:endParaRPr>
          </a:p>
        </p:txBody>
      </p:sp>
      <p:sp>
        <p:nvSpPr>
          <p:cNvPr id="17" name="TextBox 16"/>
          <p:cNvSpPr txBox="1"/>
          <p:nvPr/>
        </p:nvSpPr>
        <p:spPr>
          <a:xfrm>
            <a:off x="7467600" y="3810000"/>
            <a:ext cx="1828800" cy="477054"/>
          </a:xfrm>
          <a:prstGeom prst="rect">
            <a:avLst/>
          </a:prstGeom>
          <a:noFill/>
        </p:spPr>
        <p:txBody>
          <a:bodyPr wrap="square" rtlCol="1">
            <a:spAutoFit/>
          </a:bodyPr>
          <a:lstStyle/>
          <a:p>
            <a:r>
              <a:rPr lang="ar-EG" dirty="0" smtClean="0">
                <a:latin typeface="Sakkal Majalla" pitchFamily="2" charset="-78"/>
                <a:cs typeface="Sakkal Majalla" pitchFamily="2" charset="-78"/>
              </a:rPr>
              <a:t>حمام</a:t>
            </a:r>
            <a:endParaRPr lang="ar-EG" dirty="0">
              <a:latin typeface="Sakkal Majalla" pitchFamily="2" charset="-78"/>
              <a:cs typeface="Sakkal Majalla" pitchFamily="2" charset="-78"/>
            </a:endParaRPr>
          </a:p>
        </p:txBody>
      </p:sp>
      <p:sp>
        <p:nvSpPr>
          <p:cNvPr id="18" name="TextBox 17"/>
          <p:cNvSpPr txBox="1"/>
          <p:nvPr/>
        </p:nvSpPr>
        <p:spPr>
          <a:xfrm>
            <a:off x="1752600" y="6019800"/>
            <a:ext cx="6096000" cy="892552"/>
          </a:xfrm>
          <a:prstGeom prst="rect">
            <a:avLst/>
          </a:prstGeom>
          <a:noFill/>
        </p:spPr>
        <p:txBody>
          <a:bodyPr wrap="square" rtlCol="1">
            <a:spAutoFit/>
          </a:bodyPr>
          <a:lstStyle/>
          <a:p>
            <a:r>
              <a:rPr lang="ar-EG"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نموذج لأحد الادوار السكنية التى تحوى شقتين</a:t>
            </a:r>
          </a:p>
          <a:p>
            <a:endParaRPr lang="ar-EG" sz="24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Users\rana Fathy\Desktop\data for design research 4th year\cover yyyy 22.jpg"/>
          <p:cNvPicPr>
            <a:picLocks noChangeAspect="1" noChangeArrowheads="1"/>
          </p:cNvPicPr>
          <p:nvPr/>
        </p:nvPicPr>
        <p:blipFill>
          <a:blip r:embed="rId3" cstate="print"/>
          <a:srcRect/>
          <a:stretch>
            <a:fillRect/>
          </a:stretch>
        </p:blipFill>
        <p:spPr bwMode="auto">
          <a:xfrm>
            <a:off x="-92062" y="0"/>
            <a:ext cx="9693263" cy="12801600"/>
          </a:xfrm>
          <a:prstGeom prst="rect">
            <a:avLst/>
          </a:prstGeom>
          <a:noFill/>
        </p:spPr>
      </p:pic>
      <p:sp>
        <p:nvSpPr>
          <p:cNvPr id="5" name="Rectangle 3"/>
          <p:cNvSpPr>
            <a:spLocks noGrp="1" noChangeArrowheads="1"/>
          </p:cNvSpPr>
          <p:nvPr>
            <p:ph type="subTitle" idx="1"/>
          </p:nvPr>
        </p:nvSpPr>
        <p:spPr>
          <a:xfrm>
            <a:off x="4765323" y="1524001"/>
            <a:ext cx="3997678" cy="3195329"/>
          </a:xfrm>
        </p:spPr>
        <p:txBody>
          <a:bodyPr>
            <a:noAutofit/>
          </a:bodyPr>
          <a:lstStyle/>
          <a:p>
            <a:pPr algn="r" rtl="1">
              <a:lnSpc>
                <a:spcPct val="80000"/>
              </a:lnSpc>
            </a:pP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يحدد </a:t>
            </a:r>
            <a:r>
              <a:rPr lang="ar-EG" sz="1600" dirty="0">
                <a:solidFill>
                  <a:schemeClr val="tx1"/>
                </a:solidFill>
                <a:latin typeface="Sakkal Majalla" pitchFamily="2" charset="-78"/>
                <a:cs typeface="Sakkal Majalla" pitchFamily="2" charset="-78"/>
              </a:rPr>
              <a:t>المدخل مظهر المسكن حيث يعطي الانطباع </a:t>
            </a:r>
            <a:r>
              <a:rPr lang="ar-EG" sz="1600" dirty="0" smtClean="0">
                <a:solidFill>
                  <a:schemeClr val="tx1"/>
                </a:solidFill>
                <a:latin typeface="Sakkal Majalla" pitchFamily="2" charset="-78"/>
                <a:cs typeface="Sakkal Majalla" pitchFamily="2" charset="-78"/>
              </a:rPr>
              <a:t>الاول. </a:t>
            </a:r>
          </a:p>
          <a:p>
            <a:pPr algn="r" rtl="1">
              <a:lnSpc>
                <a:spcPct val="80000"/>
              </a:lnSpc>
            </a:pPr>
            <a:r>
              <a:rPr lang="ar-EG" sz="1600" dirty="0" smtClean="0">
                <a:solidFill>
                  <a:schemeClr val="tx1"/>
                </a:solidFill>
                <a:latin typeface="Sakkal Majalla" pitchFamily="2" charset="-78"/>
                <a:cs typeface="Sakkal Majalla" pitchFamily="2" charset="-78"/>
              </a:rPr>
              <a:t>و </a:t>
            </a:r>
            <a:r>
              <a:rPr lang="ar-EG" sz="1600" dirty="0">
                <a:solidFill>
                  <a:schemeClr val="tx1"/>
                </a:solidFill>
                <a:latin typeface="Sakkal Majalla" pitchFamily="2" charset="-78"/>
                <a:cs typeface="Sakkal Majalla" pitchFamily="2" charset="-78"/>
              </a:rPr>
              <a:t>من بعض المواصفات التي يجب ان تتوفر في المسكن</a:t>
            </a:r>
            <a:r>
              <a:rPr lang="ar-EG" sz="1600" dirty="0" smtClean="0">
                <a:solidFill>
                  <a:schemeClr val="tx1"/>
                </a:solidFill>
                <a:latin typeface="Sakkal Majalla" pitchFamily="2" charset="-78"/>
                <a:cs typeface="Sakkal Majalla" pitchFamily="2" charset="-78"/>
              </a:rPr>
              <a:t>:-</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1- جهاز للامان.</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2- نوافذ </a:t>
            </a:r>
            <a:r>
              <a:rPr lang="ar-EG" sz="1600" dirty="0">
                <a:solidFill>
                  <a:schemeClr val="tx1"/>
                </a:solidFill>
                <a:latin typeface="Sakkal Majalla" pitchFamily="2" charset="-78"/>
                <a:cs typeface="Sakkal Majalla" pitchFamily="2" charset="-78"/>
              </a:rPr>
              <a:t>إدخال </a:t>
            </a:r>
            <a:r>
              <a:rPr lang="ar-EG" sz="1600" dirty="0" smtClean="0">
                <a:solidFill>
                  <a:schemeClr val="tx1"/>
                </a:solidFill>
                <a:latin typeface="Sakkal Majalla" pitchFamily="2" charset="-78"/>
                <a:cs typeface="Sakkal Majalla" pitchFamily="2" charset="-78"/>
              </a:rPr>
              <a:t>البريد.</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3- لائحة </a:t>
            </a:r>
            <a:r>
              <a:rPr lang="ar-EG" sz="1600" dirty="0">
                <a:solidFill>
                  <a:schemeClr val="tx1"/>
                </a:solidFill>
                <a:latin typeface="Sakkal Majalla" pitchFamily="2" charset="-78"/>
                <a:cs typeface="Sakkal Majalla" pitchFamily="2" charset="-78"/>
              </a:rPr>
              <a:t>أجراس </a:t>
            </a:r>
            <a:r>
              <a:rPr lang="ar-EG" sz="1600" dirty="0" smtClean="0">
                <a:solidFill>
                  <a:schemeClr val="tx1"/>
                </a:solidFill>
                <a:latin typeface="Sakkal Majalla" pitchFamily="2" charset="-78"/>
                <a:cs typeface="Sakkal Majalla" pitchFamily="2" charset="-78"/>
              </a:rPr>
              <a:t>للمستاجرين.</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4- هاتف </a:t>
            </a:r>
            <a:r>
              <a:rPr lang="ar-EG" sz="1600" dirty="0">
                <a:solidFill>
                  <a:schemeClr val="tx1"/>
                </a:solidFill>
                <a:latin typeface="Sakkal Majalla" pitchFamily="2" charset="-78"/>
                <a:cs typeface="Sakkal Majalla" pitchFamily="2" charset="-78"/>
              </a:rPr>
              <a:t>الباب مع مع إنارة </a:t>
            </a:r>
            <a:r>
              <a:rPr lang="ar-EG" sz="1600" dirty="0" smtClean="0">
                <a:solidFill>
                  <a:schemeClr val="tx1"/>
                </a:solidFill>
                <a:latin typeface="Sakkal Majalla" pitchFamily="2" charset="-78"/>
                <a:cs typeface="Sakkal Majalla" pitchFamily="2" charset="-78"/>
              </a:rPr>
              <a:t>مؤقتة.</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5- يجب </a:t>
            </a:r>
            <a:r>
              <a:rPr lang="ar-EG" sz="1600" dirty="0">
                <a:solidFill>
                  <a:schemeClr val="tx1"/>
                </a:solidFill>
                <a:latin typeface="Sakkal Majalla" pitchFamily="2" charset="-78"/>
                <a:cs typeface="Sakkal Majalla" pitchFamily="2" charset="-78"/>
              </a:rPr>
              <a:t>أن يكون زر الجرس وهاتف الباب سهلى المنال حتى </a:t>
            </a:r>
            <a:r>
              <a:rPr lang="ar-EG" sz="1600" dirty="0" smtClean="0">
                <a:solidFill>
                  <a:schemeClr val="tx1"/>
                </a:solidFill>
                <a:latin typeface="Sakkal Majalla" pitchFamily="2" charset="-78"/>
                <a:cs typeface="Sakkal Majalla" pitchFamily="2" charset="-78"/>
              </a:rPr>
              <a:t>للاطفال.</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6- محكة احذية بشكل شبكي يسهل تنظيفها و سريان الماء من خلالها.</a:t>
            </a:r>
            <a:endParaRPr lang="ar-EG"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7- حجرة </a:t>
            </a:r>
            <a:r>
              <a:rPr lang="ar-EG" sz="1600" dirty="0">
                <a:solidFill>
                  <a:schemeClr val="tx1"/>
                </a:solidFill>
                <a:latin typeface="Sakkal Majalla" pitchFamily="2" charset="-78"/>
                <a:cs typeface="Sakkal Majalla" pitchFamily="2" charset="-78"/>
              </a:rPr>
              <a:t>ثياب متصلة بالمدخل بحيث يمكن التخلص من الملابس بسهولة</a:t>
            </a:r>
          </a:p>
          <a:p>
            <a:pPr algn="r" rtl="1">
              <a:lnSpc>
                <a:spcPct val="80000"/>
              </a:lnSpc>
            </a:pPr>
            <a:r>
              <a:rPr lang="ar-EG" sz="1600" dirty="0" smtClean="0">
                <a:solidFill>
                  <a:schemeClr val="tx1"/>
                </a:solidFill>
                <a:latin typeface="Sakkal Majalla" pitchFamily="2" charset="-78"/>
                <a:cs typeface="Sakkal Majalla" pitchFamily="2" charset="-78"/>
              </a:rPr>
              <a:t>8- مرآه </a:t>
            </a:r>
            <a:r>
              <a:rPr lang="ar-EG" sz="1600" dirty="0">
                <a:solidFill>
                  <a:schemeClr val="tx1"/>
                </a:solidFill>
                <a:latin typeface="Sakkal Majalla" pitchFamily="2" charset="-78"/>
                <a:cs typeface="Sakkal Majalla" pitchFamily="2" charset="-78"/>
              </a:rPr>
              <a:t>كبيرة مع الطاولة، توضع في زاوية غير مرئية بشكل واضح</a:t>
            </a:r>
          </a:p>
          <a:p>
            <a:pPr algn="r" rtl="1">
              <a:lnSpc>
                <a:spcPct val="80000"/>
              </a:lnSpc>
            </a:pPr>
            <a:r>
              <a:rPr lang="ar-EG" sz="1600" dirty="0" smtClean="0">
                <a:solidFill>
                  <a:schemeClr val="tx1"/>
                </a:solidFill>
                <a:latin typeface="Sakkal Majalla" pitchFamily="2" charset="-78"/>
                <a:cs typeface="Sakkal Majalla" pitchFamily="2" charset="-78"/>
              </a:rPr>
              <a:t>9- صالة </a:t>
            </a:r>
            <a:r>
              <a:rPr lang="ar-EG" sz="1600" dirty="0">
                <a:solidFill>
                  <a:schemeClr val="tx1"/>
                </a:solidFill>
                <a:latin typeface="Sakkal Majalla" pitchFamily="2" charset="-78"/>
                <a:cs typeface="Sakkal Majalla" pitchFamily="2" charset="-78"/>
              </a:rPr>
              <a:t>المدخل يجب ان تكون واسعة بشكل كاف لامكانية الاستقبال بشكل مريح</a:t>
            </a:r>
          </a:p>
          <a:p>
            <a:pPr algn="r" rtl="1">
              <a:lnSpc>
                <a:spcPct val="80000"/>
              </a:lnSpc>
            </a:pPr>
            <a:r>
              <a:rPr lang="ar-EG" sz="1600" dirty="0" smtClean="0">
                <a:solidFill>
                  <a:schemeClr val="tx1"/>
                </a:solidFill>
                <a:latin typeface="Sakkal Majalla" pitchFamily="2" charset="-78"/>
                <a:cs typeface="Sakkal Majalla" pitchFamily="2" charset="-78"/>
              </a:rPr>
              <a:t>9- الدرج </a:t>
            </a:r>
            <a:r>
              <a:rPr lang="ar-EG" sz="1600" dirty="0">
                <a:solidFill>
                  <a:schemeClr val="tx1"/>
                </a:solidFill>
                <a:latin typeface="Sakkal Majalla" pitchFamily="2" charset="-78"/>
                <a:cs typeface="Sakkal Majalla" pitchFamily="2" charset="-78"/>
              </a:rPr>
              <a:t>الذي يقود الى الطوابق يجب ان يكون مرتبط بشكل مباشر بصالة المدخل</a:t>
            </a:r>
            <a:endParaRPr lang="en-US" sz="1600" dirty="0">
              <a:solidFill>
                <a:schemeClr val="tx1"/>
              </a:solidFill>
              <a:latin typeface="Sakkal Majalla" pitchFamily="2" charset="-78"/>
              <a:cs typeface="Sakkal Majalla" pitchFamily="2" charset="-78"/>
            </a:endParaRPr>
          </a:p>
          <a:p>
            <a:pPr algn="r" rtl="1">
              <a:lnSpc>
                <a:spcPct val="80000"/>
              </a:lnSpc>
            </a:pPr>
            <a:r>
              <a:rPr lang="ar-EG" sz="1600" dirty="0" smtClean="0">
                <a:solidFill>
                  <a:schemeClr val="tx1"/>
                </a:solidFill>
                <a:latin typeface="Sakkal Majalla" pitchFamily="2" charset="-78"/>
                <a:cs typeface="Sakkal Majalla" pitchFamily="2" charset="-78"/>
              </a:rPr>
              <a:t>10- أن </a:t>
            </a:r>
            <a:r>
              <a:rPr lang="ar-EG" sz="1600" dirty="0">
                <a:solidFill>
                  <a:schemeClr val="tx1"/>
                </a:solidFill>
                <a:latin typeface="Sakkal Majalla" pitchFamily="2" charset="-78"/>
                <a:cs typeface="Sakkal Majalla" pitchFamily="2" charset="-78"/>
              </a:rPr>
              <a:t>يكون المطبخ مفصولا إما بغرفة الخدمة أو بصالة لمنع الروائح عن البيت</a:t>
            </a:r>
            <a:r>
              <a:rPr lang="en-GB" sz="1600" dirty="0">
                <a:solidFill>
                  <a:schemeClr val="tx1"/>
                </a:solidFill>
                <a:latin typeface="Sakkal Majalla" pitchFamily="2" charset="-78"/>
                <a:cs typeface="Sakkal Majalla" pitchFamily="2" charset="-78"/>
              </a:rPr>
              <a:t> </a:t>
            </a:r>
          </a:p>
        </p:txBody>
      </p:sp>
      <p:sp>
        <p:nvSpPr>
          <p:cNvPr id="7" name="Rectangle 2"/>
          <p:cNvSpPr>
            <a:spLocks noGrp="1" noChangeArrowheads="1"/>
          </p:cNvSpPr>
          <p:nvPr>
            <p:ph type="ctrTitle"/>
          </p:nvPr>
        </p:nvSpPr>
        <p:spPr>
          <a:xfrm>
            <a:off x="1143000" y="457200"/>
            <a:ext cx="5629260" cy="750885"/>
          </a:xfrm>
        </p:spPr>
        <p:txBody>
          <a:bodyPr>
            <a:normAutofit/>
          </a:bodyPr>
          <a:lstStyle/>
          <a:p>
            <a:r>
              <a:rPr lang="ar-SA" sz="2400" b="1" dirty="0">
                <a:ln w="12700">
                  <a:solidFill>
                    <a:sysClr val="windowText" lastClr="000000"/>
                  </a:solidFill>
                  <a:prstDash val="solid"/>
                </a:ln>
                <a:solidFill>
                  <a:schemeClr val="bg2">
                    <a:tint val="85000"/>
                    <a:satMod val="155000"/>
                  </a:schemeClr>
                </a:solidFill>
                <a:effectLst>
                  <a:outerShdw blurRad="38100" dist="38100" dir="2700000" algn="tl">
                    <a:srgbClr val="000000">
                      <a:alpha val="43137"/>
                    </a:srgbClr>
                  </a:outerShdw>
                </a:effectLst>
                <a:latin typeface="Sakkal Majalla" pitchFamily="2" charset="-78"/>
                <a:cs typeface="Sakkal Majalla" pitchFamily="2" charset="-78"/>
              </a:rPr>
              <a:t>الاسس التصميمية للمبانى السكنية</a:t>
            </a:r>
            <a:endParaRPr lang="en-GB" sz="2400" b="1" dirty="0">
              <a:ln w="12700">
                <a:solidFill>
                  <a:sysClr val="windowText" lastClr="000000"/>
                </a:solidFill>
                <a:prstDash val="solid"/>
              </a:ln>
              <a:solidFill>
                <a:schemeClr val="bg2">
                  <a:tint val="85000"/>
                  <a:satMod val="155000"/>
                </a:schemeClr>
              </a:solidFill>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13" name="TextBox 12"/>
          <p:cNvSpPr txBox="1"/>
          <p:nvPr/>
        </p:nvSpPr>
        <p:spPr>
          <a:xfrm>
            <a:off x="5295015" y="6324601"/>
            <a:ext cx="3391786" cy="461665"/>
          </a:xfrm>
          <a:prstGeom prst="rect">
            <a:avLst/>
          </a:prstGeom>
          <a:noFill/>
        </p:spPr>
        <p:txBody>
          <a:bodyPr wrap="square" rtlCol="1">
            <a:spAutoFit/>
          </a:bodyPr>
          <a:lstStyle/>
          <a:p>
            <a:pPr algn="r" rtl="1"/>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توزيع غرف الوحدة السكنية</a:t>
            </a:r>
            <a:r>
              <a:rPr lang="en-US"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 </a:t>
            </a:r>
            <a:endParaRPr lang="ar-EG"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32" name="Picture 7" descr="D:\design 4th\غدير\مشروع\ocean_heights_dubai_marina_2bedroom.jpg"/>
          <p:cNvPicPr>
            <a:picLocks noChangeAspect="1" noChangeArrowheads="1"/>
          </p:cNvPicPr>
          <p:nvPr/>
        </p:nvPicPr>
        <p:blipFill>
          <a:blip r:embed="rId4" cstate="print"/>
          <a:srcRect r="33299"/>
          <a:stretch>
            <a:fillRect/>
          </a:stretch>
        </p:blipFill>
        <p:spPr bwMode="auto">
          <a:xfrm>
            <a:off x="6324601" y="6781802"/>
            <a:ext cx="2232248" cy="2384047"/>
          </a:xfrm>
          <a:prstGeom prst="rect">
            <a:avLst/>
          </a:prstGeom>
          <a:noFill/>
        </p:spPr>
      </p:pic>
      <p:pic>
        <p:nvPicPr>
          <p:cNvPr id="34" name="Picture 8" descr="D:\design 4th\غدير\مشروع\ocean_heights_dubai_marina_3bedroom.jpg"/>
          <p:cNvPicPr>
            <a:picLocks noChangeAspect="1" noChangeArrowheads="1"/>
          </p:cNvPicPr>
          <p:nvPr/>
        </p:nvPicPr>
        <p:blipFill>
          <a:blip r:embed="rId5" cstate="print"/>
          <a:srcRect l="1910" t="3726"/>
          <a:stretch>
            <a:fillRect/>
          </a:stretch>
        </p:blipFill>
        <p:spPr bwMode="auto">
          <a:xfrm>
            <a:off x="3505201" y="6934200"/>
            <a:ext cx="2736254" cy="2160240"/>
          </a:xfrm>
          <a:prstGeom prst="rect">
            <a:avLst/>
          </a:prstGeom>
          <a:noFill/>
        </p:spPr>
      </p:pic>
      <p:pic>
        <p:nvPicPr>
          <p:cNvPr id="19" name="Picture 2" descr="C:\Documents and Settings\USER\Desktop\السكنى\1 1_1.JPG"/>
          <p:cNvPicPr>
            <a:picLocks noChangeAspect="1" noChangeArrowheads="1"/>
          </p:cNvPicPr>
          <p:nvPr/>
        </p:nvPicPr>
        <p:blipFill>
          <a:blip r:embed="rId6" cstate="print"/>
          <a:srcRect t="5116"/>
          <a:stretch>
            <a:fillRect/>
          </a:stretch>
        </p:blipFill>
        <p:spPr bwMode="auto">
          <a:xfrm>
            <a:off x="304800" y="1026860"/>
            <a:ext cx="1752600" cy="22244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4" descr="C:\Documents and Settings\USER\Desktop\السكنى\1 7_1.JPG"/>
          <p:cNvPicPr>
            <a:picLocks noChangeAspect="1" noChangeArrowheads="1"/>
          </p:cNvPicPr>
          <p:nvPr/>
        </p:nvPicPr>
        <p:blipFill>
          <a:blip r:embed="rId7" cstate="print"/>
          <a:srcRect/>
          <a:stretch>
            <a:fillRect/>
          </a:stretch>
        </p:blipFill>
        <p:spPr bwMode="auto">
          <a:xfrm>
            <a:off x="152401" y="3810001"/>
            <a:ext cx="2256073" cy="15006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5" descr="C:\Documents and Settings\USER\Desktop\السكنى\DSC05811.jpg"/>
          <p:cNvPicPr>
            <a:picLocks noChangeAspect="1" noChangeArrowheads="1"/>
          </p:cNvPicPr>
          <p:nvPr/>
        </p:nvPicPr>
        <p:blipFill>
          <a:blip r:embed="rId8" cstate="print"/>
          <a:srcRect/>
          <a:stretch>
            <a:fillRect/>
          </a:stretch>
        </p:blipFill>
        <p:spPr bwMode="auto">
          <a:xfrm>
            <a:off x="2509510" y="1381672"/>
            <a:ext cx="1763357" cy="18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TextBox 21"/>
          <p:cNvSpPr txBox="1"/>
          <p:nvPr/>
        </p:nvSpPr>
        <p:spPr>
          <a:xfrm>
            <a:off x="238945" y="3253882"/>
            <a:ext cx="2135661" cy="646331"/>
          </a:xfrm>
          <a:prstGeom prst="rect">
            <a:avLst/>
          </a:prstGeom>
          <a:noFill/>
        </p:spPr>
        <p:txBody>
          <a:bodyPr wrap="square" rtlCol="1">
            <a:spAutoFit/>
          </a:bodyPr>
          <a:lstStyle/>
          <a:p>
            <a:pPr algn="ctr"/>
            <a:r>
              <a:rPr lang="ar-EG" sz="1200" dirty="0">
                <a:ln w="6350">
                  <a:noFill/>
                </a:ln>
                <a:latin typeface="Sakkal Majalla" pitchFamily="2" charset="-78"/>
                <a:cs typeface="Sakkal Majalla" pitchFamily="2" charset="-78"/>
              </a:rPr>
              <a:t>صالة المدخل يجب ان تكون واسعة بشكل كاف لامكانية الاستقبال بشكل مريح</a:t>
            </a:r>
          </a:p>
          <a:p>
            <a:pPr algn="ctr"/>
            <a:endParaRPr lang="ar-EG" sz="1200" dirty="0">
              <a:latin typeface="Sakkal Majalla" pitchFamily="2" charset="-78"/>
              <a:cs typeface="Sakkal Majalla" pitchFamily="2" charset="-78"/>
            </a:endParaRPr>
          </a:p>
        </p:txBody>
      </p:sp>
      <p:sp>
        <p:nvSpPr>
          <p:cNvPr id="23" name="Rectangle 22"/>
          <p:cNvSpPr/>
          <p:nvPr/>
        </p:nvSpPr>
        <p:spPr>
          <a:xfrm>
            <a:off x="22920" y="5562600"/>
            <a:ext cx="2467858" cy="387798"/>
          </a:xfrm>
          <a:prstGeom prst="rect">
            <a:avLst/>
          </a:prstGeom>
        </p:spPr>
        <p:txBody>
          <a:bodyPr wrap="square">
            <a:spAutoFit/>
          </a:bodyPr>
          <a:lstStyle/>
          <a:p>
            <a:pPr algn="ctr">
              <a:lnSpc>
                <a:spcPct val="80000"/>
              </a:lnSpc>
              <a:defRPr/>
            </a:pPr>
            <a:r>
              <a:rPr lang="ar-EG" sz="1200" dirty="0">
                <a:ln w="6350">
                  <a:noFill/>
                </a:ln>
                <a:latin typeface="Sakkal Majalla" pitchFamily="2" charset="-78"/>
                <a:cs typeface="Sakkal Majalla" pitchFamily="2" charset="-78"/>
              </a:rPr>
              <a:t>الدرج الذي يقود الى الطوابق يجب ان يكون مرتبط بشكل مباشر </a:t>
            </a:r>
          </a:p>
        </p:txBody>
      </p:sp>
      <p:sp>
        <p:nvSpPr>
          <p:cNvPr id="24" name="TextBox 23"/>
          <p:cNvSpPr txBox="1"/>
          <p:nvPr/>
        </p:nvSpPr>
        <p:spPr>
          <a:xfrm>
            <a:off x="2327177" y="3253881"/>
            <a:ext cx="2134756" cy="461665"/>
          </a:xfrm>
          <a:prstGeom prst="rect">
            <a:avLst/>
          </a:prstGeom>
          <a:noFill/>
        </p:spPr>
        <p:txBody>
          <a:bodyPr wrap="square" rtlCol="1">
            <a:spAutoFit/>
          </a:bodyPr>
          <a:lstStyle/>
          <a:p>
            <a:pPr algn="ctr"/>
            <a:r>
              <a:rPr lang="ar-EG" sz="1200" dirty="0" smtClean="0">
                <a:ln w="6350">
                  <a:noFill/>
                </a:ln>
                <a:latin typeface="Sakkal Majalla" pitchFamily="2" charset="-78"/>
                <a:cs typeface="Sakkal Majalla" pitchFamily="2" charset="-78"/>
              </a:rPr>
              <a:t>استخدام  الشجيرات القصيرة امام </a:t>
            </a:r>
            <a:r>
              <a:rPr lang="en-US" sz="1200" dirty="0" smtClean="0">
                <a:ln w="6350">
                  <a:noFill/>
                </a:ln>
                <a:latin typeface="Sakkal Majalla" pitchFamily="2" charset="-78"/>
                <a:cs typeface="Sakkal Majalla" pitchFamily="2" charset="-78"/>
              </a:rPr>
              <a:t>                     </a:t>
            </a:r>
            <a:r>
              <a:rPr lang="ar-EG" sz="1200" dirty="0" smtClean="0">
                <a:ln w="6350">
                  <a:noFill/>
                </a:ln>
                <a:latin typeface="Sakkal Majalla" pitchFamily="2" charset="-78"/>
                <a:cs typeface="Sakkal Majalla" pitchFamily="2" charset="-78"/>
              </a:rPr>
              <a:t>المدخل يعطى مظهر جمالى</a:t>
            </a:r>
            <a:endParaRPr lang="ar-EG" sz="1200" dirty="0">
              <a:latin typeface="Sakkal Majalla" pitchFamily="2" charset="-78"/>
              <a:cs typeface="Sakkal Majalla" pitchFamily="2" charset="-78"/>
            </a:endParaRPr>
          </a:p>
        </p:txBody>
      </p:sp>
      <p:pic>
        <p:nvPicPr>
          <p:cNvPr id="25" name="Picture 6" descr="C:\Documents and Settings\USER\Desktop\السكنى\fa10.jpg"/>
          <p:cNvPicPr>
            <a:picLocks noChangeAspect="1" noChangeArrowheads="1"/>
          </p:cNvPicPr>
          <p:nvPr/>
        </p:nvPicPr>
        <p:blipFill>
          <a:blip r:embed="rId9" cstate="print"/>
          <a:srcRect/>
          <a:stretch>
            <a:fillRect/>
          </a:stretch>
        </p:blipFill>
        <p:spPr bwMode="auto">
          <a:xfrm>
            <a:off x="2667001" y="3810001"/>
            <a:ext cx="2016224" cy="15457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5" name="Rectangle 34"/>
          <p:cNvSpPr/>
          <p:nvPr/>
        </p:nvSpPr>
        <p:spPr>
          <a:xfrm>
            <a:off x="2543201" y="5630144"/>
            <a:ext cx="2467858" cy="387798"/>
          </a:xfrm>
          <a:prstGeom prst="rect">
            <a:avLst/>
          </a:prstGeom>
        </p:spPr>
        <p:txBody>
          <a:bodyPr wrap="square">
            <a:spAutoFit/>
          </a:bodyPr>
          <a:lstStyle/>
          <a:p>
            <a:pPr algn="ctr">
              <a:lnSpc>
                <a:spcPct val="80000"/>
              </a:lnSpc>
              <a:defRPr/>
            </a:pPr>
            <a:r>
              <a:rPr lang="ar-EG" sz="1200" dirty="0" smtClean="0">
                <a:ln w="6350">
                  <a:noFill/>
                </a:ln>
                <a:latin typeface="Sakkal Majalla" pitchFamily="2" charset="-78"/>
                <a:cs typeface="Sakkal Majalla" pitchFamily="2" charset="-78"/>
              </a:rPr>
              <a:t>استخدام عناصر جمالية بالمدخل كانطباع الاول للمبنى</a:t>
            </a:r>
            <a:endParaRPr lang="ar-EG" sz="1200" dirty="0">
              <a:ln w="6350">
                <a:noFill/>
              </a:ln>
              <a:latin typeface="Sakkal Majalla" pitchFamily="2" charset="-78"/>
              <a:cs typeface="Sakkal Majalla" pitchFamily="2" charset="-78"/>
            </a:endParaRPr>
          </a:p>
        </p:txBody>
      </p:sp>
      <p:pic>
        <p:nvPicPr>
          <p:cNvPr id="38" name="Picture 2"/>
          <p:cNvPicPr>
            <a:picLocks noChangeAspect="1" noChangeArrowheads="1"/>
          </p:cNvPicPr>
          <p:nvPr/>
        </p:nvPicPr>
        <p:blipFill>
          <a:blip r:embed="rId10" cstate="print">
            <a:clrChange>
              <a:clrFrom>
                <a:srgbClr val="FFFFFF"/>
              </a:clrFrom>
              <a:clrTo>
                <a:srgbClr val="FFFFFF">
                  <a:alpha val="0"/>
                </a:srgbClr>
              </a:clrTo>
            </a:clrChange>
          </a:blip>
          <a:srcRect b="6452"/>
          <a:stretch>
            <a:fillRect/>
          </a:stretch>
        </p:blipFill>
        <p:spPr bwMode="auto">
          <a:xfrm>
            <a:off x="937902" y="6096001"/>
            <a:ext cx="3024499" cy="1293799"/>
          </a:xfrm>
          <a:prstGeom prst="rect">
            <a:avLst/>
          </a:prstGeom>
          <a:noFill/>
          <a:ln w="9525">
            <a:noFill/>
            <a:miter lim="800000"/>
            <a:headEnd/>
            <a:tailEnd/>
          </a:ln>
          <a:effectLst/>
        </p:spPr>
      </p:pic>
      <p:cxnSp>
        <p:nvCxnSpPr>
          <p:cNvPr id="40" name="Straight Connector 39"/>
          <p:cNvCxnSpPr/>
          <p:nvPr/>
        </p:nvCxnSpPr>
        <p:spPr>
          <a:xfrm rot="10800000">
            <a:off x="380148" y="7211434"/>
            <a:ext cx="379912" cy="1035"/>
          </a:xfrm>
          <a:prstGeom prst="line">
            <a:avLst/>
          </a:prstGeom>
        </p:spPr>
        <p:style>
          <a:lnRef idx="1">
            <a:schemeClr val="dk1"/>
          </a:lnRef>
          <a:fillRef idx="0">
            <a:schemeClr val="dk1"/>
          </a:fillRef>
          <a:effectRef idx="0">
            <a:schemeClr val="dk1"/>
          </a:effectRef>
          <a:fontRef idx="minor">
            <a:schemeClr val="tx1"/>
          </a:fontRef>
        </p:style>
      </p:cxnSp>
      <p:sp>
        <p:nvSpPr>
          <p:cNvPr id="41" name="TextBox 40"/>
          <p:cNvSpPr txBox="1"/>
          <p:nvPr/>
        </p:nvSpPr>
        <p:spPr>
          <a:xfrm rot="16200000">
            <a:off x="-74358" y="7089875"/>
            <a:ext cx="692407" cy="215444"/>
          </a:xfrm>
          <a:prstGeom prst="rect">
            <a:avLst/>
          </a:prstGeom>
          <a:ln w="3175"/>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en-US" sz="800" dirty="0" smtClean="0">
                <a:latin typeface="Sakkal Majalla" pitchFamily="2" charset="-78"/>
                <a:cs typeface="Sakkal Majalla" pitchFamily="2" charset="-78"/>
              </a:rPr>
              <a:t>terrace</a:t>
            </a:r>
            <a:endParaRPr lang="ar-EG" sz="1800" dirty="0">
              <a:latin typeface="Sakkal Majalla" pitchFamily="2" charset="-78"/>
              <a:cs typeface="Sakkal Majalla" pitchFamily="2" charset="-78"/>
            </a:endParaRPr>
          </a:p>
        </p:txBody>
      </p:sp>
      <p:sp>
        <p:nvSpPr>
          <p:cNvPr id="42" name="TextBox 41"/>
          <p:cNvSpPr txBox="1"/>
          <p:nvPr/>
        </p:nvSpPr>
        <p:spPr>
          <a:xfrm rot="16200000">
            <a:off x="265067" y="6850134"/>
            <a:ext cx="1052447" cy="246221"/>
          </a:xfrm>
          <a:prstGeom prst="rect">
            <a:avLst/>
          </a:prstGeom>
          <a:ln w="3175"/>
        </p:spPr>
        <p:style>
          <a:lnRef idx="2">
            <a:schemeClr val="dk1"/>
          </a:lnRef>
          <a:fillRef idx="1">
            <a:schemeClr val="lt1"/>
          </a:fillRef>
          <a:effectRef idx="0">
            <a:schemeClr val="dk1"/>
          </a:effectRef>
          <a:fontRef idx="minor">
            <a:schemeClr val="dk1"/>
          </a:fontRef>
        </p:style>
        <p:txBody>
          <a:bodyPr wrap="square" rtlCol="1">
            <a:spAutoFit/>
          </a:bodyPr>
          <a:lstStyle/>
          <a:p>
            <a:r>
              <a:rPr lang="en-US" sz="1000" dirty="0" smtClean="0">
                <a:latin typeface="Sakkal Majalla" pitchFamily="2" charset="-78"/>
                <a:cs typeface="Sakkal Majalla" pitchFamily="2" charset="-78"/>
              </a:rPr>
              <a:t>Living room</a:t>
            </a:r>
            <a:endParaRPr lang="ar-EG" sz="1000" dirty="0">
              <a:latin typeface="Sakkal Majalla" pitchFamily="2" charset="-78"/>
              <a:cs typeface="Sakkal Majalla" pitchFamily="2" charset="-78"/>
            </a:endParaRPr>
          </a:p>
        </p:txBody>
      </p:sp>
      <p:sp>
        <p:nvSpPr>
          <p:cNvPr id="43" name="TextBox 42"/>
          <p:cNvSpPr txBox="1"/>
          <p:nvPr/>
        </p:nvSpPr>
        <p:spPr>
          <a:xfrm>
            <a:off x="7315200" y="9220200"/>
            <a:ext cx="1466904" cy="338554"/>
          </a:xfrm>
          <a:prstGeom prst="rect">
            <a:avLst/>
          </a:prstGeom>
          <a:noFill/>
        </p:spPr>
        <p:txBody>
          <a:bodyPr wrap="square" rtlCol="1">
            <a:spAutoFit/>
          </a:bodyPr>
          <a:lstStyle/>
          <a:p>
            <a:pPr algn="r" rtl="1"/>
            <a:r>
              <a:rPr lang="ar-EG" sz="1600" b="1" u="sng" dirty="0" smtClean="0">
                <a:effectLst>
                  <a:outerShdw blurRad="38100" dist="38100" dir="2700000" algn="tl">
                    <a:srgbClr val="000000">
                      <a:alpha val="43137"/>
                    </a:srgbClr>
                  </a:outerShdw>
                </a:effectLst>
                <a:latin typeface="Sakkal Majalla" pitchFamily="2" charset="-78"/>
                <a:cs typeface="Sakkal Majalla" pitchFamily="2" charset="-78"/>
              </a:rPr>
              <a:t>غرف النوم</a:t>
            </a:r>
            <a:r>
              <a:rPr lang="ar-SA" sz="1600" b="1" u="sng" dirty="0" smtClean="0">
                <a:effectLst>
                  <a:outerShdw blurRad="38100" dist="38100" dir="2700000" algn="tl">
                    <a:srgbClr val="000000">
                      <a:alpha val="43137"/>
                    </a:srgbClr>
                  </a:outerShdw>
                </a:effectLst>
                <a:latin typeface="Sakkal Majalla" pitchFamily="2" charset="-78"/>
                <a:cs typeface="Sakkal Majalla" pitchFamily="2" charset="-78"/>
              </a:rPr>
              <a:t> :</a:t>
            </a:r>
            <a:endParaRPr lang="ar-EG" sz="1600" b="1" u="sng" dirty="0">
              <a:effectLst>
                <a:outerShdw blurRad="38100" dist="38100" dir="2700000" algn="tl">
                  <a:srgbClr val="000000">
                    <a:alpha val="43137"/>
                  </a:srgbClr>
                </a:outerShdw>
              </a:effectLst>
              <a:latin typeface="Sakkal Majalla" pitchFamily="2" charset="-78"/>
              <a:cs typeface="Sakkal Majalla" pitchFamily="2" charset="-78"/>
            </a:endParaRPr>
          </a:p>
        </p:txBody>
      </p:sp>
      <p:pic>
        <p:nvPicPr>
          <p:cNvPr id="44" name="Picture 6"/>
          <p:cNvPicPr>
            <a:picLocks noChangeAspect="1" noChangeArrowheads="1"/>
          </p:cNvPicPr>
          <p:nvPr/>
        </p:nvPicPr>
        <p:blipFill>
          <a:blip r:embed="rId11" cstate="print">
            <a:clrChange>
              <a:clrFrom>
                <a:srgbClr val="FFFFFF"/>
              </a:clrFrom>
              <a:clrTo>
                <a:srgbClr val="FFFFFF">
                  <a:alpha val="0"/>
                </a:srgbClr>
              </a:clrTo>
            </a:clrChange>
          </a:blip>
          <a:srcRect b="12231"/>
          <a:stretch>
            <a:fillRect/>
          </a:stretch>
        </p:blipFill>
        <p:spPr bwMode="auto">
          <a:xfrm>
            <a:off x="2057401" y="10210800"/>
            <a:ext cx="2108009" cy="2199923"/>
          </a:xfrm>
          <a:prstGeom prst="rect">
            <a:avLst/>
          </a:prstGeom>
          <a:noFill/>
          <a:ln w="9525">
            <a:noFill/>
            <a:miter lim="800000"/>
            <a:headEnd/>
            <a:tailEnd/>
          </a:ln>
          <a:effectLst/>
        </p:spPr>
      </p:pic>
      <p:pic>
        <p:nvPicPr>
          <p:cNvPr id="45" name="Picture 7"/>
          <p:cNvPicPr>
            <a:picLocks noChangeAspect="1" noChangeArrowheads="1"/>
          </p:cNvPicPr>
          <p:nvPr/>
        </p:nvPicPr>
        <p:blipFill>
          <a:blip r:embed="rId12" cstate="print">
            <a:clrChange>
              <a:clrFrom>
                <a:srgbClr val="FFFFFF"/>
              </a:clrFrom>
              <a:clrTo>
                <a:srgbClr val="FFFFFF">
                  <a:alpha val="0"/>
                </a:srgbClr>
              </a:clrTo>
            </a:clrChange>
          </a:blip>
          <a:srcRect b="17002"/>
          <a:stretch>
            <a:fillRect/>
          </a:stretch>
        </p:blipFill>
        <p:spPr bwMode="auto">
          <a:xfrm>
            <a:off x="3962401" y="10363201"/>
            <a:ext cx="1610865" cy="2013964"/>
          </a:xfrm>
          <a:prstGeom prst="rect">
            <a:avLst/>
          </a:prstGeom>
          <a:noFill/>
          <a:ln w="9525">
            <a:noFill/>
            <a:miter lim="800000"/>
            <a:headEnd/>
            <a:tailEnd/>
          </a:ln>
          <a:effectLst/>
        </p:spPr>
      </p:pic>
      <p:sp>
        <p:nvSpPr>
          <p:cNvPr id="46" name="TextBox 45"/>
          <p:cNvSpPr txBox="1"/>
          <p:nvPr/>
        </p:nvSpPr>
        <p:spPr>
          <a:xfrm>
            <a:off x="533400" y="11049002"/>
            <a:ext cx="1504968" cy="584775"/>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rtl="1"/>
            <a:r>
              <a:rPr lang="ar-EG" sz="16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غرفة نوم بعلاقة مع غرفة ملابس وحمام</a:t>
            </a:r>
            <a:endParaRPr lang="ar-EG" sz="16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52" name="Rectangle 51"/>
          <p:cNvSpPr/>
          <p:nvPr/>
        </p:nvSpPr>
        <p:spPr>
          <a:xfrm>
            <a:off x="4267200" y="9677400"/>
            <a:ext cx="4488432" cy="824841"/>
          </a:xfrm>
          <a:prstGeom prst="rect">
            <a:avLst/>
          </a:prstGeom>
        </p:spPr>
        <p:txBody>
          <a:bodyPr wrap="square">
            <a:spAutoFit/>
          </a:bodyPr>
          <a:lstStyle/>
          <a:p>
            <a:pPr marL="548640" indent="-411480" algn="r">
              <a:lnSpc>
                <a:spcPct val="80000"/>
              </a:lnSpc>
              <a:spcBef>
                <a:spcPct val="20000"/>
              </a:spcBef>
              <a:buClr>
                <a:schemeClr val="tx1">
                  <a:shade val="95000"/>
                </a:schemeClr>
              </a:buClr>
              <a:buSzPct val="65000"/>
              <a:defRPr/>
            </a:pPr>
            <a:r>
              <a:rPr lang="ar-EG" sz="1400" dirty="0" smtClean="0">
                <a:latin typeface="Sakkal Majalla" pitchFamily="2" charset="-78"/>
                <a:cs typeface="Sakkal Majalla" pitchFamily="2" charset="-78"/>
              </a:rPr>
              <a:t>يجب ان تكون غرف المعيشة و النوم إلى اتجاه الشرق حيث يجب ان تكون الغرف، الافي حالات خاصة مشمسة في الساعات الاساسية.</a:t>
            </a:r>
            <a:endParaRPr lang="en-GB" sz="1400" dirty="0" smtClean="0">
              <a:latin typeface="Sakkal Majalla" pitchFamily="2" charset="-78"/>
              <a:cs typeface="Sakkal Majalla" pitchFamily="2" charset="-78"/>
            </a:endParaRPr>
          </a:p>
          <a:p>
            <a:pPr marL="548640" indent="-411480" algn="r">
              <a:lnSpc>
                <a:spcPct val="80000"/>
              </a:lnSpc>
              <a:spcBef>
                <a:spcPct val="20000"/>
              </a:spcBef>
              <a:buClr>
                <a:schemeClr val="tx1">
                  <a:shade val="95000"/>
                </a:schemeClr>
              </a:buClr>
              <a:buSzPct val="65000"/>
              <a:defRPr/>
            </a:pPr>
            <a:r>
              <a:rPr lang="ar-SA" sz="1400" dirty="0" smtClean="0">
                <a:latin typeface="Sakkal Majalla" pitchFamily="2" charset="-78"/>
                <a:cs typeface="Sakkal Majalla" pitchFamily="2" charset="-78"/>
              </a:rPr>
              <a:t>تكون عادة ٍمتسعة لابعاد الأسرة ,وفي البيوت الخاصة يفضل دمجها مع الخزائن البسيطة والمزدوجة</a:t>
            </a:r>
          </a:p>
        </p:txBody>
      </p:sp>
      <p:pic>
        <p:nvPicPr>
          <p:cNvPr id="54" name="Picture 5"/>
          <p:cNvPicPr>
            <a:picLocks noChangeAspect="1" noChangeArrowheads="1"/>
          </p:cNvPicPr>
          <p:nvPr/>
        </p:nvPicPr>
        <p:blipFill>
          <a:blip r:embed="rId13" cstate="print">
            <a:clrChange>
              <a:clrFrom>
                <a:srgbClr val="FFFFFF"/>
              </a:clrFrom>
              <a:clrTo>
                <a:srgbClr val="FFFFFF">
                  <a:alpha val="0"/>
                </a:srgbClr>
              </a:clrTo>
            </a:clrChange>
            <a:lum bright="-40000" contrast="40000"/>
          </a:blip>
          <a:srcRect/>
          <a:stretch>
            <a:fillRect/>
          </a:stretch>
        </p:blipFill>
        <p:spPr bwMode="auto">
          <a:xfrm>
            <a:off x="1219201" y="8229602"/>
            <a:ext cx="3028739" cy="2025223"/>
          </a:xfrm>
          <a:prstGeom prst="rect">
            <a:avLst/>
          </a:prstGeom>
          <a:noFill/>
          <a:ln w="9525">
            <a:noFill/>
            <a:miter lim="800000"/>
            <a:headEnd/>
            <a:tailEnd/>
          </a:ln>
          <a:effectLst/>
        </p:spPr>
      </p:pic>
      <p:sp>
        <p:nvSpPr>
          <p:cNvPr id="55" name="Rectangle 54"/>
          <p:cNvSpPr/>
          <p:nvPr/>
        </p:nvSpPr>
        <p:spPr>
          <a:xfrm>
            <a:off x="4953000" y="10744202"/>
            <a:ext cx="3888432" cy="904863"/>
          </a:xfrm>
          <a:prstGeom prst="rect">
            <a:avLst/>
          </a:prstGeom>
        </p:spPr>
        <p:txBody>
          <a:bodyPr wrap="square">
            <a:spAutoFit/>
          </a:bodyPr>
          <a:lstStyle/>
          <a:p>
            <a:pPr marL="548640" indent="-411480" algn="r">
              <a:lnSpc>
                <a:spcPct val="80000"/>
              </a:lnSpc>
              <a:spcBef>
                <a:spcPct val="20000"/>
              </a:spcBef>
              <a:buClr>
                <a:schemeClr val="tx1">
                  <a:shade val="95000"/>
                </a:schemeClr>
              </a:buClr>
              <a:buSzPct val="65000"/>
              <a:defRPr/>
            </a:pPr>
            <a:r>
              <a:rPr lang="ar-SA" sz="1600" b="1" u="sng" dirty="0" smtClean="0">
                <a:latin typeface="Sakkal Majalla" pitchFamily="2" charset="-78"/>
                <a:cs typeface="Sakkal Majalla" pitchFamily="2" charset="-78"/>
              </a:rPr>
              <a:t>غرفه </a:t>
            </a:r>
            <a:r>
              <a:rPr lang="ar-EG" sz="1600" b="1" u="sng" dirty="0" smtClean="0">
                <a:latin typeface="Sakkal Majalla" pitchFamily="2" charset="-78"/>
                <a:cs typeface="Sakkal Majalla" pitchFamily="2" charset="-78"/>
              </a:rPr>
              <a:t>الاطفال :</a:t>
            </a:r>
            <a:r>
              <a:rPr lang="en-US" sz="1600" dirty="0" smtClean="0">
                <a:latin typeface="Sakkal Majalla" pitchFamily="2" charset="-78"/>
                <a:cs typeface="Sakkal Majalla" pitchFamily="2" charset="-78"/>
              </a:rPr>
              <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يجب أن تكون بعيدة عن غرفة الجلوس ,وقد يكون لها منفذ إلى الحديقة وأ</a:t>
            </a:r>
            <a:r>
              <a:rPr lang="ar-EG" sz="1600" dirty="0" smtClean="0">
                <a:latin typeface="Sakkal Majalla" pitchFamily="2" charset="-78"/>
                <a:cs typeface="Sakkal Majalla" pitchFamily="2" charset="-78"/>
              </a:rPr>
              <a:t>ذ</a:t>
            </a:r>
            <a:r>
              <a:rPr lang="ar-SA" sz="1600" dirty="0" smtClean="0">
                <a:latin typeface="Sakkal Majalla" pitchFamily="2" charset="-78"/>
                <a:cs typeface="Sakkal Majalla" pitchFamily="2" charset="-78"/>
              </a:rPr>
              <a:t>ا كانت الأرض ذات ميل يجب أن تكون في الطابق الأرضي</a:t>
            </a:r>
          </a:p>
        </p:txBody>
      </p:sp>
      <p:sp>
        <p:nvSpPr>
          <p:cNvPr id="29" name="TextBox 28"/>
          <p:cNvSpPr txBox="1"/>
          <p:nvPr/>
        </p:nvSpPr>
        <p:spPr>
          <a:xfrm>
            <a:off x="7086600" y="1371602"/>
            <a:ext cx="1524000" cy="437043"/>
          </a:xfrm>
          <a:prstGeom prst="rect">
            <a:avLst/>
          </a:prstGeom>
          <a:noFill/>
        </p:spPr>
        <p:txBody>
          <a:bodyPr wrap="square" rtlCol="1">
            <a:spAutoFit/>
          </a:bodyPr>
          <a:lstStyle/>
          <a:p>
            <a:pPr algn="r" rtl="1">
              <a:lnSpc>
                <a:spcPct val="80000"/>
              </a:lnSpc>
            </a:pPr>
            <a:r>
              <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المداخل:</a:t>
            </a:r>
            <a:endParaRPr lang="ar-EG" sz="28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31" name="Rounded Rectangle 30"/>
          <p:cNvSpPr/>
          <p:nvPr/>
        </p:nvSpPr>
        <p:spPr>
          <a:xfrm>
            <a:off x="304800" y="7696200"/>
            <a:ext cx="2895600" cy="533400"/>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en-US" sz="16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ctr"/>
            <a:r>
              <a:rPr lang="ar-SA" sz="16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مخطط هيكلى لعناصر الوحدة السكنية</a:t>
            </a:r>
            <a:endParaRPr lang="en-US" sz="16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ctr"/>
            <a:endParaRPr lang="ar-EG" sz="16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a:noFill/>
        </p:spPr>
      </p:pic>
      <p:sp>
        <p:nvSpPr>
          <p:cNvPr id="27" name="Rectangle 26"/>
          <p:cNvSpPr/>
          <p:nvPr/>
        </p:nvSpPr>
        <p:spPr>
          <a:xfrm>
            <a:off x="2833473" y="1103496"/>
            <a:ext cx="5853328" cy="1224951"/>
          </a:xfrm>
          <a:prstGeom prst="rect">
            <a:avLst/>
          </a:prstGeom>
        </p:spPr>
        <p:txBody>
          <a:bodyPr wrap="square">
            <a:spAutoFit/>
          </a:bodyPr>
          <a:lstStyle/>
          <a:p>
            <a:pPr lvl="0" algn="r" rtl="1">
              <a:lnSpc>
                <a:spcPct val="80000"/>
              </a:lnSpc>
              <a:spcBef>
                <a:spcPct val="20000"/>
              </a:spcBef>
              <a:defRPr/>
            </a:pPr>
            <a:endParaRPr lang="ar-SA" sz="1600" dirty="0">
              <a:latin typeface="Sakkal Majalla" pitchFamily="2" charset="-78"/>
              <a:cs typeface="Sakkal Majalla" pitchFamily="2" charset="-78"/>
            </a:endParaRPr>
          </a:p>
          <a:p>
            <a:pPr lvl="0" algn="r" rtl="1">
              <a:lnSpc>
                <a:spcPct val="80000"/>
              </a:lnSpc>
              <a:spcBef>
                <a:spcPct val="20000"/>
              </a:spcBef>
              <a:defRPr/>
            </a:pPr>
            <a:r>
              <a:rPr lang="ar-EG" sz="1600" b="1" dirty="0">
                <a:latin typeface="Sakkal Majalla" pitchFamily="2" charset="-78"/>
                <a:cs typeface="Sakkal Majalla" pitchFamily="2" charset="-78"/>
              </a:rPr>
              <a:t>يجب ان تكون :</a:t>
            </a:r>
          </a:p>
          <a:p>
            <a:pPr algn="r" rtl="1">
              <a:lnSpc>
                <a:spcPct val="80000"/>
              </a:lnSpc>
              <a:spcBef>
                <a:spcPct val="20000"/>
              </a:spcBef>
              <a:defRPr/>
            </a:pPr>
            <a:r>
              <a:rPr lang="ar-EG" sz="1600" dirty="0">
                <a:latin typeface="Sakkal Majalla" pitchFamily="2" charset="-78"/>
                <a:cs typeface="Sakkal Majalla" pitchFamily="2" charset="-78"/>
              </a:rPr>
              <a:t>1) غرف المعيشة و النوم إلى اتجاه الشرق حيث يجب ان تكون </a:t>
            </a:r>
            <a:r>
              <a:rPr lang="ar-EG" sz="1600" dirty="0" smtClean="0">
                <a:latin typeface="Sakkal Majalla" pitchFamily="2" charset="-78"/>
                <a:cs typeface="Sakkal Majalla" pitchFamily="2" charset="-78"/>
              </a:rPr>
              <a:t>الغرف مشمسة في الساعات الاساسية.</a:t>
            </a:r>
            <a:endParaRPr lang="en-US" sz="1600" dirty="0" smtClean="0">
              <a:latin typeface="Sakkal Majalla" pitchFamily="2" charset="-78"/>
              <a:cs typeface="Sakkal Majalla" pitchFamily="2" charset="-78"/>
            </a:endParaRPr>
          </a:p>
          <a:p>
            <a:pPr lvl="0" algn="r" rtl="1">
              <a:lnSpc>
                <a:spcPct val="80000"/>
              </a:lnSpc>
              <a:spcBef>
                <a:spcPct val="20000"/>
              </a:spcBef>
              <a:defRPr/>
            </a:pPr>
            <a:r>
              <a:rPr lang="ar-EG" sz="1600" dirty="0" smtClean="0">
                <a:latin typeface="Sakkal Majalla" pitchFamily="2" charset="-78"/>
                <a:cs typeface="Sakkal Majalla" pitchFamily="2" charset="-78"/>
              </a:rPr>
              <a:t>، </a:t>
            </a:r>
            <a:r>
              <a:rPr lang="ar-EG" sz="1600" dirty="0">
                <a:latin typeface="Sakkal Majalla" pitchFamily="2" charset="-78"/>
                <a:cs typeface="Sakkal Majalla" pitchFamily="2" charset="-78"/>
              </a:rPr>
              <a:t>الافي حالات </a:t>
            </a:r>
            <a:r>
              <a:rPr lang="ar-EG" sz="1600" dirty="0" smtClean="0">
                <a:latin typeface="Sakkal Majalla" pitchFamily="2" charset="-78"/>
                <a:cs typeface="Sakkal Majalla" pitchFamily="2" charset="-78"/>
              </a:rPr>
              <a:t>خاصة. </a:t>
            </a:r>
            <a:endParaRPr lang="en-US" sz="1600" dirty="0">
              <a:latin typeface="Sakkal Majalla" pitchFamily="2" charset="-78"/>
              <a:cs typeface="Sakkal Majalla" pitchFamily="2" charset="-78"/>
            </a:endParaRPr>
          </a:p>
        </p:txBody>
      </p:sp>
      <p:sp>
        <p:nvSpPr>
          <p:cNvPr id="14" name="Rectangle 3"/>
          <p:cNvSpPr txBox="1">
            <a:spLocks noChangeArrowheads="1"/>
          </p:cNvSpPr>
          <p:nvPr/>
        </p:nvSpPr>
        <p:spPr>
          <a:xfrm>
            <a:off x="4343400" y="2659573"/>
            <a:ext cx="4389066" cy="2293428"/>
          </a:xfrm>
          <a:prstGeom prst="rect">
            <a:avLst/>
          </a:prstGeom>
        </p:spPr>
        <p:txBody>
          <a:bodyPr vert="horz" lIns="128016" tIns="64008" rIns="128016" bIns="64008" rtlCol="0">
            <a:noAutofit/>
          </a:bodyPr>
          <a:lstStyle/>
          <a:p>
            <a:pPr marL="0" marR="0" lvl="0" indent="0" algn="r" defTabSz="1280160" rtl="0" eaLnBrk="1" fontAlgn="auto" latinLnBrk="0" hangingPunct="1">
              <a:lnSpc>
                <a:spcPct val="80000"/>
              </a:lnSpc>
              <a:spcBef>
                <a:spcPct val="20000"/>
              </a:spcBef>
              <a:spcAft>
                <a:spcPts val="0"/>
              </a:spcAft>
              <a:buClrTx/>
              <a:buSzTx/>
              <a:buFont typeface="Arial" pitchFamily="34" charset="0"/>
              <a:buNone/>
              <a:tabLst/>
              <a:defRPr/>
            </a:pPr>
            <a:r>
              <a:rPr kumimoji="0" lang="ar-EG" sz="1600" i="0" u="none" strike="noStrike" kern="1200" cap="none" spc="0" normalizeH="0" baseline="0" noProof="0" dirty="0" smtClean="0">
                <a:ln>
                  <a:noFill/>
                </a:ln>
                <a:effectLst/>
                <a:uLnTx/>
                <a:uFillTx/>
                <a:latin typeface="Sakkal Majalla" pitchFamily="2" charset="-78"/>
                <a:cs typeface="Sakkal Majalla" pitchFamily="2" charset="-78"/>
              </a:rPr>
              <a:t>هي الصالة التي تحتضن افراد الاسرة معظم ساعات النهار، و يجب ان تاخذ هذه الغرفة الاتجاه الشمالي الشرقي، و يخضع فرش هذه الغرفة لمتطلبات الاسرة و هوايات افرادها.</a:t>
            </a:r>
            <a:endParaRPr kumimoji="0" lang="en-US" sz="1600" i="0" u="none" strike="noStrike" kern="1200" cap="none" spc="0" normalizeH="0" baseline="0" noProof="0" dirty="0" smtClean="0">
              <a:ln>
                <a:noFill/>
              </a:ln>
              <a:effectLst/>
              <a:uLnTx/>
              <a:uFillTx/>
              <a:latin typeface="Sakkal Majalla" pitchFamily="2" charset="-78"/>
              <a:cs typeface="Sakkal Majalla" pitchFamily="2" charset="-78"/>
            </a:endParaRPr>
          </a:p>
          <a:p>
            <a:pPr marL="0" marR="0" lvl="0" indent="0" algn="r" defTabSz="1280160" rtl="0" eaLnBrk="1" fontAlgn="auto" latinLnBrk="0" hangingPunct="1">
              <a:lnSpc>
                <a:spcPct val="80000"/>
              </a:lnSpc>
              <a:spcBef>
                <a:spcPct val="20000"/>
              </a:spcBef>
              <a:spcAft>
                <a:spcPts val="0"/>
              </a:spcAft>
              <a:buClrTx/>
              <a:buSzTx/>
              <a:buFont typeface="Arial" pitchFamily="34" charset="0"/>
              <a:buNone/>
              <a:tabLst/>
              <a:defRPr/>
            </a:pPr>
            <a:r>
              <a:rPr kumimoji="0" lang="ar-EG" sz="1600" i="0" u="none" strike="noStrike" kern="1200" cap="none" spc="0" normalizeH="0" baseline="0" noProof="0" dirty="0" smtClean="0">
                <a:ln>
                  <a:noFill/>
                </a:ln>
                <a:effectLst/>
                <a:uLnTx/>
                <a:uFillTx/>
                <a:latin typeface="Sakkal Majalla" pitchFamily="2" charset="-78"/>
                <a:cs typeface="Sakkal Majalla" pitchFamily="2" charset="-78"/>
              </a:rPr>
              <a:t>التاثيث الداخلي صالة المعيشة: - غالبا ا تستخدم صالة المعيشة لاستقبال الضيوف خاصة في الوحدات السكنية الصغيرة نسبيا التي تحتوي على غرف نوم فقط الى جانب حجرة المعيشة وفي هذه الحالة يفضل اضافة وظيفة اخرى مهمة في اغراض التصميم الداخلي الى غرفة المعيشة و هو غرض التخزين, </a:t>
            </a:r>
            <a:endParaRPr kumimoji="0" lang="en-US" sz="1600" i="0" u="none" strike="noStrike" kern="1200" cap="none" spc="0" normalizeH="0" baseline="0" noProof="0" dirty="0" smtClean="0">
              <a:ln>
                <a:noFill/>
              </a:ln>
              <a:effectLst/>
              <a:uLnTx/>
              <a:uFillTx/>
              <a:latin typeface="Sakkal Majalla" pitchFamily="2" charset="-78"/>
              <a:cs typeface="Sakkal Majalla" pitchFamily="2" charset="-78"/>
            </a:endParaRPr>
          </a:p>
          <a:p>
            <a:pPr marL="0" marR="0" lvl="0" indent="0" algn="r" defTabSz="1280160" rtl="0" eaLnBrk="1" fontAlgn="auto" latinLnBrk="0" hangingPunct="1">
              <a:lnSpc>
                <a:spcPct val="80000"/>
              </a:lnSpc>
              <a:spcBef>
                <a:spcPct val="20000"/>
              </a:spcBef>
              <a:spcAft>
                <a:spcPts val="0"/>
              </a:spcAft>
              <a:buClrTx/>
              <a:buSzTx/>
              <a:buFont typeface="Arial" pitchFamily="34" charset="0"/>
              <a:buNone/>
              <a:tabLst/>
              <a:defRPr/>
            </a:pPr>
            <a:endParaRPr kumimoji="0" lang="ar-EG" sz="1600" i="0" u="none" strike="noStrike" kern="1200" cap="none" spc="0" normalizeH="0" baseline="0" noProof="0" dirty="0" smtClean="0">
              <a:ln>
                <a:noFill/>
              </a:ln>
              <a:effectLst/>
              <a:uLnTx/>
              <a:uFillTx/>
              <a:latin typeface="Sakkal Majalla" pitchFamily="2" charset="-78"/>
              <a:cs typeface="Sakkal Majalla" pitchFamily="2" charset="-78"/>
            </a:endParaRPr>
          </a:p>
          <a:p>
            <a:pPr marL="0" marR="0" lvl="0" indent="0" algn="r" defTabSz="1280160" rtl="0" eaLnBrk="1" fontAlgn="auto" latinLnBrk="0" hangingPunct="1">
              <a:lnSpc>
                <a:spcPct val="80000"/>
              </a:lnSpc>
              <a:spcBef>
                <a:spcPct val="20000"/>
              </a:spcBef>
              <a:spcAft>
                <a:spcPts val="0"/>
              </a:spcAft>
              <a:buClrTx/>
              <a:buSzTx/>
              <a:buFont typeface="Arial" pitchFamily="34" charset="0"/>
              <a:buNone/>
              <a:tabLst/>
              <a:defRPr/>
            </a:pPr>
            <a:r>
              <a:rPr kumimoji="0" lang="ar-EG" sz="1600" i="0" u="none" strike="noStrike" kern="1200" cap="none" spc="0" normalizeH="0" baseline="0" noProof="0" dirty="0" smtClean="0">
                <a:ln>
                  <a:noFill/>
                </a:ln>
                <a:effectLst/>
                <a:uLnTx/>
                <a:uFillTx/>
                <a:latin typeface="Sakkal Majalla" pitchFamily="2" charset="-78"/>
                <a:cs typeface="Sakkal Majalla" pitchFamily="2" charset="-78"/>
              </a:rPr>
              <a:t>- حيث ان معظم النشاط في غرفة المعيشة موجه الى مشاهدة التلفزيون فانه يمكن استخدام (قطعة) اثاث واحدة مع عدم شغل مساحة كبيرة في الغرفة و ذلك باستخدام وحدات حائط ذات ارتفاعات حرة</a:t>
            </a:r>
            <a:r>
              <a:rPr kumimoji="0" lang="en-GB" sz="1600" i="0" u="none" strike="noStrike" kern="1200" cap="none" spc="0" normalizeH="0" baseline="0" noProof="0" dirty="0" smtClean="0">
                <a:ln>
                  <a:noFill/>
                </a:ln>
                <a:effectLst/>
                <a:uLnTx/>
                <a:uFillTx/>
                <a:latin typeface="Sakkal Majalla" pitchFamily="2" charset="-78"/>
                <a:cs typeface="Sakkal Majalla" pitchFamily="2" charset="-78"/>
              </a:rPr>
              <a:t> </a:t>
            </a:r>
          </a:p>
        </p:txBody>
      </p:sp>
      <p:pic>
        <p:nvPicPr>
          <p:cNvPr id="15" name="Picture 5" descr="interior-design"/>
          <p:cNvPicPr>
            <a:picLocks noChangeAspect="1" noChangeArrowheads="1"/>
          </p:cNvPicPr>
          <p:nvPr/>
        </p:nvPicPr>
        <p:blipFill>
          <a:blip r:embed="rId3" cstate="print"/>
          <a:srcRect/>
          <a:stretch>
            <a:fillRect/>
          </a:stretch>
        </p:blipFill>
        <p:spPr bwMode="auto">
          <a:xfrm>
            <a:off x="685801" y="804447"/>
            <a:ext cx="2016224" cy="20597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3" descr="C:\Documents and Settings\USER\Desktop\السكنى\17.jpg"/>
          <p:cNvPicPr>
            <a:picLocks noChangeAspect="1" noChangeArrowheads="1"/>
          </p:cNvPicPr>
          <p:nvPr/>
        </p:nvPicPr>
        <p:blipFill>
          <a:blip r:embed="rId4" cstate="print"/>
          <a:srcRect l="5812" b="10303"/>
          <a:stretch>
            <a:fillRect/>
          </a:stretch>
        </p:blipFill>
        <p:spPr bwMode="auto">
          <a:xfrm>
            <a:off x="533400" y="3014246"/>
            <a:ext cx="2376264" cy="18331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Rectangle 2"/>
          <p:cNvSpPr txBox="1">
            <a:spLocks noChangeArrowheads="1"/>
          </p:cNvSpPr>
          <p:nvPr/>
        </p:nvSpPr>
        <p:spPr>
          <a:xfrm>
            <a:off x="6842718" y="5334001"/>
            <a:ext cx="1920282" cy="570935"/>
          </a:xfrm>
          <a:prstGeom prst="rect">
            <a:avLst/>
          </a:prstGeom>
        </p:spPr>
        <p:txBody>
          <a:bodyPr vert="horz" lIns="128016" tIns="64008" rIns="128016" bIns="64008" rtlCol="0" anchor="ctr">
            <a:normAutofit/>
          </a:bodyPr>
          <a:lstStyle/>
          <a:p>
            <a:pPr marL="0" marR="0" lvl="0" indent="0" algn="r" defTabSz="1280160" rtl="0" eaLnBrk="1" fontAlgn="auto" latinLnBrk="0" hangingPunct="1">
              <a:lnSpc>
                <a:spcPct val="100000"/>
              </a:lnSpc>
              <a:spcBef>
                <a:spcPct val="0"/>
              </a:spcBef>
              <a:spcAft>
                <a:spcPts val="0"/>
              </a:spcAft>
              <a:buClrTx/>
              <a:buSzTx/>
              <a:buFontTx/>
              <a:buNone/>
              <a:tabLst/>
              <a:defRPr/>
            </a:pPr>
            <a:r>
              <a:rPr kumimoji="0" lang="ar-SA" sz="2400" b="1" u="none"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ا</a:t>
            </a:r>
            <a:r>
              <a:rPr kumimoji="0" lang="ar-SA" sz="2400" b="1"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لمطابخ</a:t>
            </a:r>
            <a:endParaRPr kumimoji="0" lang="en-GB" sz="2400" b="1"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endParaRPr>
          </a:p>
        </p:txBody>
      </p:sp>
      <p:sp>
        <p:nvSpPr>
          <p:cNvPr id="19" name="Rectangle 3"/>
          <p:cNvSpPr txBox="1">
            <a:spLocks noChangeArrowheads="1"/>
          </p:cNvSpPr>
          <p:nvPr/>
        </p:nvSpPr>
        <p:spPr>
          <a:xfrm>
            <a:off x="2133600" y="5867400"/>
            <a:ext cx="6781800" cy="1804757"/>
          </a:xfrm>
          <a:prstGeom prst="rect">
            <a:avLst/>
          </a:prstGeom>
        </p:spPr>
        <p:txBody>
          <a:bodyPr vert="horz" lIns="128016" tIns="64008" rIns="128016" bIns="64008" rtlCol="0">
            <a:noAutofit/>
          </a:bodyPr>
          <a:lstStyle/>
          <a:p>
            <a:pPr marL="480060" lvl="0" indent="-480060" algn="r" rtl="1">
              <a:lnSpc>
                <a:spcPct val="80000"/>
              </a:lnSpc>
              <a:spcBef>
                <a:spcPct val="20000"/>
              </a:spcBef>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توجة المطبخ إلى الشمال الشرقي أو إلى الشمال الغربي ومن المطبخ يجب أن أمكن الحصول على رؤية شبك </a:t>
            </a:r>
            <a:endPar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lvl="0" indent="-480060" algn="r" rtl="1">
              <a:lnSpc>
                <a:spcPct val="80000"/>
              </a:lnSpc>
              <a:spcBef>
                <a:spcPct val="20000"/>
              </a:spcBef>
              <a:defRPr/>
            </a:pP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ا</a:t>
            </a: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لحديقة وباب المدخل وملاعب الأطفال</a:t>
            </a:r>
            <a: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a:t>
            </a:r>
          </a:p>
          <a:p>
            <a:pPr marL="480060" lvl="0" indent="-480060" algn="r" rtl="1">
              <a:lnSpc>
                <a:spcPct val="80000"/>
              </a:lnSpc>
              <a:spcBef>
                <a:spcPct val="20000"/>
              </a:spcBef>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ويجب أن يكون الحد الأدنى لمساحة المطابخ 5متر مربع,و يجب أن يكون على اتصال جيد بغرفة الطعام وأماكن الخدمة </a:t>
            </a:r>
            <a:endPar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lvl="0" indent="-480060" algn="r" rtl="1">
              <a:lnSpc>
                <a:spcPct val="80000"/>
              </a:lnSpc>
              <a:spcBef>
                <a:spcPct val="20000"/>
              </a:spcBef>
              <a:defRPr/>
            </a:pPr>
            <a:r>
              <a:rPr kumimoji="0" lang="ar-SA"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وخاصة مغسل الثياب والحمام ودورة المياه والغرف الأخرى المجهزة بالغاز والماء</a:t>
            </a:r>
            <a:r>
              <a:rPr kumimoji="0" lang="ar-EG"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 </a:t>
            </a:r>
            <a: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
            </a:r>
            <a:b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br>
            <a:endParaRPr lang="en-US" sz="1600" dirty="0" smtClean="0">
              <a:latin typeface="Sakkal Majalla" pitchFamily="2" charset="-78"/>
              <a:cs typeface="Sakkal Majalla" pitchFamily="2" charset="-78"/>
            </a:endParaRPr>
          </a:p>
          <a:p>
            <a:pPr marL="480060" lvl="0" indent="-480060" algn="r" rtl="1">
              <a:lnSpc>
                <a:spcPct val="80000"/>
              </a:lnSpc>
              <a:spcBef>
                <a:spcPct val="20000"/>
              </a:spcBef>
              <a:defRPr/>
            </a:pPr>
            <a: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
            </a:r>
            <a:b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br>
            <a: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
            </a:r>
            <a:br>
              <a:rPr kumimoji="0" lang="en-US"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br>
            <a:endParaRPr kumimoji="0" lang="en-GB" sz="1600" b="0" i="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p:txBody>
      </p:sp>
      <p:pic>
        <p:nvPicPr>
          <p:cNvPr id="20" name="Picture 19" descr="donkitchen1"/>
          <p:cNvPicPr>
            <a:picLocks noChangeAspect="1" noChangeArrowheads="1"/>
          </p:cNvPicPr>
          <p:nvPr/>
        </p:nvPicPr>
        <p:blipFill>
          <a:blip r:embed="rId5" cstate="print"/>
          <a:srcRect/>
          <a:stretch>
            <a:fillRect/>
          </a:stretch>
        </p:blipFill>
        <p:spPr bwMode="auto">
          <a:xfrm>
            <a:off x="457200" y="6858001"/>
            <a:ext cx="2849964" cy="2314531"/>
          </a:xfrm>
          <a:prstGeom prst="rect">
            <a:avLst/>
          </a:prstGeom>
          <a:ln>
            <a:noFill/>
          </a:ln>
          <a:effectLst>
            <a:softEdge rad="112500"/>
          </a:effectLst>
        </p:spPr>
      </p:pic>
      <p:pic>
        <p:nvPicPr>
          <p:cNvPr id="21" name="Picture 2"/>
          <p:cNvPicPr>
            <a:picLocks noChangeAspect="1" noChangeArrowheads="1"/>
          </p:cNvPicPr>
          <p:nvPr/>
        </p:nvPicPr>
        <p:blipFill>
          <a:blip r:embed="rId6" cstate="print">
            <a:clrChange>
              <a:clrFrom>
                <a:srgbClr val="FFFFFF"/>
              </a:clrFrom>
              <a:clrTo>
                <a:srgbClr val="FFFFFF">
                  <a:alpha val="0"/>
                </a:srgbClr>
              </a:clrTo>
            </a:clrChange>
          </a:blip>
          <a:srcRect b="12250"/>
          <a:stretch>
            <a:fillRect/>
          </a:stretch>
        </p:blipFill>
        <p:spPr bwMode="auto">
          <a:xfrm>
            <a:off x="457200" y="9719847"/>
            <a:ext cx="1598934" cy="1628771"/>
          </a:xfrm>
          <a:prstGeom prst="rect">
            <a:avLst/>
          </a:prstGeom>
          <a:noFill/>
          <a:ln w="9525">
            <a:noFill/>
            <a:miter lim="800000"/>
            <a:headEnd/>
            <a:tailEnd/>
          </a:ln>
          <a:effectLst/>
        </p:spPr>
      </p:pic>
      <p:pic>
        <p:nvPicPr>
          <p:cNvPr id="22" name="Picture 3"/>
          <p:cNvPicPr>
            <a:picLocks noChangeAspect="1" noChangeArrowheads="1"/>
          </p:cNvPicPr>
          <p:nvPr/>
        </p:nvPicPr>
        <p:blipFill>
          <a:blip r:embed="rId7" cstate="print">
            <a:clrChange>
              <a:clrFrom>
                <a:srgbClr val="FFFFFF"/>
              </a:clrFrom>
              <a:clrTo>
                <a:srgbClr val="FFFFFF">
                  <a:alpha val="0"/>
                </a:srgbClr>
              </a:clrTo>
            </a:clrChange>
          </a:blip>
          <a:srcRect b="23261"/>
          <a:stretch>
            <a:fillRect/>
          </a:stretch>
        </p:blipFill>
        <p:spPr bwMode="auto">
          <a:xfrm>
            <a:off x="2286001" y="9872247"/>
            <a:ext cx="1493487" cy="1425596"/>
          </a:xfrm>
          <a:prstGeom prst="rect">
            <a:avLst/>
          </a:prstGeom>
          <a:noFill/>
          <a:ln w="9525">
            <a:noFill/>
            <a:miter lim="800000"/>
            <a:headEnd/>
            <a:tailEnd/>
          </a:ln>
          <a:effectLst/>
        </p:spPr>
      </p:pic>
      <p:pic>
        <p:nvPicPr>
          <p:cNvPr id="25" name="Picture 3"/>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4267201" y="7738647"/>
            <a:ext cx="4143404" cy="1800037"/>
          </a:xfrm>
          <a:prstGeom prst="rect">
            <a:avLst/>
          </a:prstGeom>
          <a:noFill/>
          <a:ln w="9525">
            <a:noFill/>
            <a:miter lim="800000"/>
            <a:headEnd/>
            <a:tailEnd/>
          </a:ln>
          <a:effectLst/>
        </p:spPr>
      </p:pic>
      <p:pic>
        <p:nvPicPr>
          <p:cNvPr id="26"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114801" y="9948445"/>
            <a:ext cx="4459844" cy="1928827"/>
          </a:xfrm>
          <a:prstGeom prst="rect">
            <a:avLst/>
          </a:prstGeom>
          <a:noFill/>
          <a:ln w="9525">
            <a:noFill/>
            <a:miter lim="800000"/>
            <a:headEnd/>
            <a:tailEnd/>
          </a:ln>
          <a:effectLst/>
        </p:spPr>
      </p:pic>
      <p:sp>
        <p:nvSpPr>
          <p:cNvPr id="24" name="TextBox 23"/>
          <p:cNvSpPr txBox="1"/>
          <p:nvPr/>
        </p:nvSpPr>
        <p:spPr>
          <a:xfrm>
            <a:off x="3352800" y="609602"/>
            <a:ext cx="2209800" cy="437043"/>
          </a:xfrm>
          <a:prstGeom prst="rect">
            <a:avLst/>
          </a:prstGeom>
          <a:noFill/>
        </p:spPr>
        <p:txBody>
          <a:bodyPr wrap="square" rtlCol="1">
            <a:spAutoFit/>
          </a:bodyPr>
          <a:lstStyle/>
          <a:p>
            <a:pPr lvl="0" algn="r" rtl="1">
              <a:lnSpc>
                <a:spcPct val="80000"/>
              </a:lnSpc>
              <a:spcBef>
                <a:spcPct val="20000"/>
              </a:spcBef>
              <a:defRPr/>
            </a:pPr>
            <a:r>
              <a:rPr lang="ar-EG" sz="2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أماكن الغرف:</a:t>
            </a:r>
            <a:r>
              <a:rPr lang="ar-EG" sz="2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a:t>
            </a:r>
            <a:endParaRPr lang="ar-SA" sz="2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29" name="TextBox 28"/>
          <p:cNvSpPr txBox="1"/>
          <p:nvPr/>
        </p:nvSpPr>
        <p:spPr>
          <a:xfrm>
            <a:off x="6858000" y="4267200"/>
            <a:ext cx="1828800" cy="400110"/>
          </a:xfrm>
          <a:prstGeom prst="rect">
            <a:avLst/>
          </a:prstGeom>
          <a:noFill/>
        </p:spPr>
        <p:txBody>
          <a:bodyPr wrap="square" rtlCol="1">
            <a:spAutoFit/>
          </a:bodyPr>
          <a:lstStyle/>
          <a:p>
            <a:pPr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ركن الضيافة:</a:t>
            </a:r>
            <a:endParaRPr lang="ar-EG" sz="20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30" name="TextBox 29"/>
          <p:cNvSpPr txBox="1"/>
          <p:nvPr/>
        </p:nvSpPr>
        <p:spPr>
          <a:xfrm>
            <a:off x="6858000" y="2286000"/>
            <a:ext cx="1828800" cy="400110"/>
          </a:xfrm>
          <a:prstGeom prst="rect">
            <a:avLst/>
          </a:prstGeom>
          <a:noFill/>
        </p:spPr>
        <p:txBody>
          <a:bodyPr wrap="square" rtlCol="1">
            <a:spAutoFit/>
          </a:bodyPr>
          <a:lstStyle/>
          <a:p>
            <a:pPr algn="r" rtl="1"/>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صالات ال</a:t>
            </a:r>
            <a:r>
              <a:rPr lang="ar-SA"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معي</a:t>
            </a:r>
            <a:r>
              <a:rPr lang="ar-EG" sz="20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شة</a:t>
            </a:r>
            <a:endParaRPr lang="ar-EG" sz="20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31" name="Rounded Rectangle 30"/>
          <p:cNvSpPr/>
          <p:nvPr/>
        </p:nvSpPr>
        <p:spPr>
          <a:xfrm>
            <a:off x="762000" y="5029200"/>
            <a:ext cx="2057400" cy="533400"/>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rtl="1"/>
            <a:r>
              <a:rPr lang="ar-EG" sz="1600" b="1" dirty="0" smtClean="0">
                <a:effectLst>
                  <a:outerShdw blurRad="38100" dist="38100" dir="2700000" algn="tl">
                    <a:srgbClr val="000000">
                      <a:alpha val="43137"/>
                    </a:srgbClr>
                  </a:outerShdw>
                </a:effectLst>
                <a:latin typeface="Sakkal Majalla" pitchFamily="2" charset="-78"/>
                <a:cs typeface="Sakkal Majalla" pitchFamily="2" charset="-78"/>
              </a:rPr>
              <a:t>نماذج فرش صالات المعيشه </a:t>
            </a:r>
            <a:endParaRPr lang="ar-EG" sz="1600" b="1" dirty="0">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32" name="Rounded Rectangle 31"/>
          <p:cNvSpPr/>
          <p:nvPr/>
        </p:nvSpPr>
        <p:spPr>
          <a:xfrm>
            <a:off x="990600" y="11582400"/>
            <a:ext cx="2057400" cy="533400"/>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EG" sz="1600" b="1" dirty="0" smtClean="0">
                <a:ln w="6350">
                  <a:noFill/>
                </a:ln>
                <a:effectLst>
                  <a:outerShdw blurRad="38100" dist="38100" dir="2700000" algn="tl">
                    <a:srgbClr val="000000">
                      <a:alpha val="43137"/>
                    </a:srgbClr>
                  </a:outerShdw>
                </a:effectLst>
                <a:latin typeface="Sakkal Majalla" pitchFamily="2" charset="-78"/>
                <a:cs typeface="Sakkal Majalla" pitchFamily="2" charset="-78"/>
              </a:rPr>
              <a:t>الابعاد المناسبة للمطابخ بالمبانى السكنية</a:t>
            </a:r>
            <a:endParaRPr lang="ar-EG" sz="1200" b="1"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dissolve">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dissolve">
                                      <p:cBhvr>
                                        <p:cTn id="17" dur="500"/>
                                        <p:tgtEl>
                                          <p:spTgt spid="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
                                            <p:txEl>
                                              <p:pRg st="2" end="2"/>
                                            </p:txEl>
                                          </p:spTgt>
                                        </p:tgtEl>
                                        <p:attrNameLst>
                                          <p:attrName>style.visibility</p:attrName>
                                        </p:attrNameLst>
                                      </p:cBhvr>
                                      <p:to>
                                        <p:strVal val="visible"/>
                                      </p:to>
                                    </p:set>
                                    <p:animEffect transition="in" filter="dissolve">
                                      <p:cBhvr>
                                        <p:cTn id="22" dur="500"/>
                                        <p:tgtEl>
                                          <p:spTgt spid="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
                                            <p:txEl>
                                              <p:pRg st="3" end="3"/>
                                            </p:txEl>
                                          </p:spTgt>
                                        </p:tgtEl>
                                        <p:attrNameLst>
                                          <p:attrName>style.visibility</p:attrName>
                                        </p:attrNameLst>
                                      </p:cBhvr>
                                      <p:to>
                                        <p:strVal val="visible"/>
                                      </p:to>
                                    </p:set>
                                    <p:animEffect transition="in" filter="dissolve">
                                      <p:cBhvr>
                                        <p:cTn id="27" dur="500"/>
                                        <p:tgtEl>
                                          <p:spTgt spid="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9">
                                            <p:txEl>
                                              <p:pRg st="4" end="4"/>
                                            </p:txEl>
                                          </p:spTgt>
                                        </p:tgtEl>
                                        <p:attrNameLst>
                                          <p:attrName>style.visibility</p:attrName>
                                        </p:attrNameLst>
                                      </p:cBhvr>
                                      <p:to>
                                        <p:strVal val="visible"/>
                                      </p:to>
                                    </p:set>
                                    <p:animEffect transition="in" filter="dissolve">
                                      <p:cBhvr>
                                        <p:cTn id="32" dur="50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76200"/>
            <a:ext cx="9693263" cy="12801600"/>
          </a:xfrm>
          <a:prstGeom prst="rect">
            <a:avLst/>
          </a:prstGeom>
          <a:ln>
            <a:solidFill>
              <a:schemeClr val="tx1"/>
            </a:solidFill>
          </a:ln>
          <a:effectLst>
            <a:glow rad="63500">
              <a:schemeClr val="tx1">
                <a:alpha val="40000"/>
              </a:schemeClr>
            </a:glow>
          </a:effectLst>
        </p:spPr>
      </p:pic>
      <p:sp>
        <p:nvSpPr>
          <p:cNvPr id="4" name="Rectangle 3"/>
          <p:cNvSpPr/>
          <p:nvPr/>
        </p:nvSpPr>
        <p:spPr>
          <a:xfrm>
            <a:off x="4343400" y="1219201"/>
            <a:ext cx="4953000" cy="3785652"/>
          </a:xfrm>
          <a:prstGeom prst="rect">
            <a:avLst/>
          </a:prstGeom>
        </p:spPr>
        <p:txBody>
          <a:bodyPr wrap="square">
            <a:spAutoFit/>
          </a:bodyPr>
          <a:lstStyle/>
          <a:p>
            <a:pPr marL="480060" indent="-480060" algn="r" rtl="1">
              <a:spcBef>
                <a:spcPct val="20000"/>
              </a:spcBef>
              <a:defRPr/>
            </a:pPr>
            <a:r>
              <a:rPr lang="en-US" sz="1600" dirty="0" smtClean="0">
                <a:latin typeface="Sakkal Majalla" pitchFamily="2" charset="-78"/>
                <a:cs typeface="Sakkal Majalla" pitchFamily="2" charset="-78"/>
              </a:rPr>
              <a:t>: </a:t>
            </a:r>
            <a:br>
              <a:rPr lang="en-US" sz="1600" dirty="0" smtClean="0">
                <a:latin typeface="Sakkal Majalla" pitchFamily="2" charset="-78"/>
                <a:cs typeface="Sakkal Majalla" pitchFamily="2" charset="-78"/>
              </a:rPr>
            </a:br>
            <a:r>
              <a:rPr lang="en-US" sz="1600" dirty="0" smtClean="0">
                <a:latin typeface="Sakkal Majalla" pitchFamily="2" charset="-78"/>
                <a:cs typeface="Sakkal Majalla" pitchFamily="2" charset="-78"/>
              </a:rPr>
              <a:t>1- </a:t>
            </a:r>
            <a:r>
              <a:rPr lang="ar-SA" sz="1600" dirty="0" smtClean="0">
                <a:latin typeface="Sakkal Majalla" pitchFamily="2" charset="-78"/>
                <a:cs typeface="Sakkal Majalla" pitchFamily="2" charset="-78"/>
              </a:rPr>
              <a:t>حوض الغسيل</a:t>
            </a:r>
            <a:r>
              <a:rPr lang="en-US" sz="1600" dirty="0" smtClean="0">
                <a:latin typeface="Sakkal Majalla" pitchFamily="2" charset="-78"/>
                <a:cs typeface="Sakkal Majalla" pitchFamily="2" charset="-78"/>
              </a:rPr>
              <a:t> </a:t>
            </a:r>
            <a:br>
              <a:rPr lang="en-US" sz="1600" dirty="0" smtClean="0">
                <a:latin typeface="Sakkal Majalla" pitchFamily="2" charset="-78"/>
                <a:cs typeface="Sakkal Majalla" pitchFamily="2" charset="-78"/>
              </a:rPr>
            </a:br>
            <a:r>
              <a:rPr lang="en-US" sz="1600" dirty="0" smtClean="0">
                <a:latin typeface="Sakkal Majalla" pitchFamily="2" charset="-78"/>
                <a:cs typeface="Sakkal Majalla" pitchFamily="2" charset="-78"/>
              </a:rPr>
              <a:t>2- </a:t>
            </a:r>
            <a:r>
              <a:rPr lang="ar-SA" sz="1600" dirty="0" smtClean="0">
                <a:latin typeface="Sakkal Majalla" pitchFamily="2" charset="-78"/>
                <a:cs typeface="Sakkal Majalla" pitchFamily="2" charset="-78"/>
              </a:rPr>
              <a:t>الثلاجة</a:t>
            </a:r>
            <a:r>
              <a:rPr lang="en-US" sz="1600" dirty="0" smtClean="0">
                <a:latin typeface="Sakkal Majalla" pitchFamily="2" charset="-78"/>
                <a:cs typeface="Sakkal Majalla" pitchFamily="2" charset="-78"/>
              </a:rPr>
              <a:t> </a:t>
            </a:r>
            <a:br>
              <a:rPr lang="en-US" sz="1600" dirty="0" smtClean="0">
                <a:latin typeface="Sakkal Majalla" pitchFamily="2" charset="-78"/>
                <a:cs typeface="Sakkal Majalla" pitchFamily="2" charset="-78"/>
              </a:rPr>
            </a:br>
            <a:r>
              <a:rPr lang="en-US" sz="1600" dirty="0" smtClean="0">
                <a:latin typeface="Sakkal Majalla" pitchFamily="2" charset="-78"/>
                <a:cs typeface="Sakkal Majalla" pitchFamily="2" charset="-78"/>
              </a:rPr>
              <a:t>3- </a:t>
            </a:r>
            <a:r>
              <a:rPr lang="ar-SA" sz="1600" dirty="0" smtClean="0">
                <a:latin typeface="Sakkal Majalla" pitchFamily="2" charset="-78"/>
                <a:cs typeface="Sakkal Majalla" pitchFamily="2" charset="-78"/>
              </a:rPr>
              <a:t>الموقد</a:t>
            </a:r>
            <a:r>
              <a:rPr lang="en-US" sz="1600" dirty="0" smtClean="0">
                <a:latin typeface="Sakkal Majalla" pitchFamily="2" charset="-78"/>
                <a:cs typeface="Sakkal Majalla" pitchFamily="2" charset="-78"/>
              </a:rPr>
              <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و هذه المحطات هي ما يشكل رؤوس المثلث الثلاثة بحيث تقاس أضلاع المثلث من مركز كل من</a:t>
            </a:r>
            <a:r>
              <a:rPr lang="en-US" sz="1600" dirty="0" smtClean="0">
                <a:latin typeface="Sakkal Majalla" pitchFamily="2" charset="-78"/>
                <a:cs typeface="Sakkal Majalla" pitchFamily="2" charset="-78"/>
              </a:rPr>
              <a:t> </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حوض الغسيل , الثلاجة</a:t>
            </a:r>
            <a:r>
              <a:rPr lang="en-US" sz="1600" dirty="0" smtClean="0">
                <a:latin typeface="Sakkal Majalla" pitchFamily="2" charset="-78"/>
                <a:cs typeface="Sakkal Majalla" pitchFamily="2" charset="-78"/>
              </a:rPr>
              <a:t> , </a:t>
            </a:r>
            <a:r>
              <a:rPr lang="ar-SA" sz="1600" dirty="0" smtClean="0">
                <a:latin typeface="Sakkal Majalla" pitchFamily="2" charset="-78"/>
                <a:cs typeface="Sakkal Majalla" pitchFamily="2" charset="-78"/>
              </a:rPr>
              <a:t>الموقد</a:t>
            </a:r>
            <a:r>
              <a:rPr lang="en-US" sz="1600" dirty="0" smtClean="0">
                <a:latin typeface="Sakkal Majalla" pitchFamily="2" charset="-78"/>
                <a:cs typeface="Sakkal Majalla" pitchFamily="2" charset="-78"/>
              </a:rPr>
              <a:t>.</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بحيث تكون الثلاجة في أقرب مكان للباب، فلا يضطر من يريد استخدامها للمرور إلى داخل المطبخ،</a:t>
            </a:r>
            <a:r>
              <a:rPr lang="en-US" sz="1600" dirty="0" smtClean="0">
                <a:latin typeface="Sakkal Majalla" pitchFamily="2" charset="-78"/>
                <a:cs typeface="Sakkal Majalla" pitchFamily="2" charset="-78"/>
              </a:rPr>
              <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ويكون الحوض في أقرب مكان للإضاءة أو الشباك، أما الموقد ففي أقرب مكان لمصدر التهوية</a:t>
            </a:r>
            <a:r>
              <a:rPr lang="en-US" sz="1600" dirty="0" smtClean="0">
                <a:latin typeface="Sakkal Majalla" pitchFamily="2" charset="-78"/>
                <a:cs typeface="Sakkal Majalla" pitchFamily="2" charset="-78"/>
              </a:rPr>
              <a:t>.</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و لأفضل النتائج يفضل أن يتراوح محيط المثلث من ( 4-8 متر ) و كل ضلع للمثلث يجب أن لا يقل طوله</a:t>
            </a:r>
            <a:r>
              <a:rPr lang="en-US" sz="1600" dirty="0" smtClean="0">
                <a:latin typeface="Sakkal Majalla" pitchFamily="2" charset="-78"/>
                <a:cs typeface="Sakkal Majalla" pitchFamily="2" charset="-78"/>
              </a:rPr>
              <a:t/>
            </a:r>
            <a:br>
              <a:rPr lang="en-US" sz="1600" dirty="0" smtClean="0">
                <a:latin typeface="Sakkal Majalla" pitchFamily="2" charset="-78"/>
                <a:cs typeface="Sakkal Majalla" pitchFamily="2" charset="-78"/>
              </a:rPr>
            </a:br>
            <a:r>
              <a:rPr lang="ar-SA" sz="1600" dirty="0" smtClean="0">
                <a:latin typeface="Sakkal Majalla" pitchFamily="2" charset="-78"/>
                <a:cs typeface="Sakkal Majalla" pitchFamily="2" charset="-78"/>
              </a:rPr>
              <a:t>عن ( 1,25 متر) و لا يزيد عن (2.75متر</a:t>
            </a:r>
            <a:r>
              <a:rPr lang="en-US" sz="1600" dirty="0" smtClean="0">
                <a:latin typeface="Sakkal Majalla" pitchFamily="2" charset="-78"/>
                <a:cs typeface="Sakkal Majalla" pitchFamily="2" charset="-78"/>
              </a:rPr>
              <a:t>(</a:t>
            </a:r>
            <a:br>
              <a:rPr lang="en-US" sz="1600" dirty="0" smtClean="0">
                <a:latin typeface="Sakkal Majalla" pitchFamily="2" charset="-78"/>
                <a:cs typeface="Sakkal Majalla" pitchFamily="2" charset="-78"/>
              </a:rPr>
            </a:br>
            <a:endParaRPr lang="ar-EG" sz="1600" dirty="0" smtClean="0">
              <a:latin typeface="Sakkal Majalla" pitchFamily="2" charset="-78"/>
              <a:cs typeface="Sakkal Majalla" pitchFamily="2" charset="-78"/>
            </a:endParaRPr>
          </a:p>
        </p:txBody>
      </p:sp>
      <p:pic>
        <p:nvPicPr>
          <p:cNvPr id="5" name="Picture 4" descr="http://images.meredith.com/bhg/images/03/a_12762871.jpg"/>
          <p:cNvPicPr/>
          <p:nvPr/>
        </p:nvPicPr>
        <p:blipFill>
          <a:blip r:embed="rId3" cstate="print"/>
          <a:srcRect/>
          <a:stretch>
            <a:fillRect/>
          </a:stretch>
        </p:blipFill>
        <p:spPr bwMode="auto">
          <a:xfrm>
            <a:off x="381000" y="1676400"/>
            <a:ext cx="3429000" cy="2895600"/>
          </a:xfrm>
          <a:prstGeom prst="rect">
            <a:avLst/>
          </a:prstGeom>
          <a:noFill/>
          <a:ln w="9525">
            <a:noFill/>
            <a:miter lim="800000"/>
            <a:headEnd/>
            <a:tailEnd/>
          </a:ln>
        </p:spPr>
      </p:pic>
      <p:sp>
        <p:nvSpPr>
          <p:cNvPr id="6" name="Rectangle 5"/>
          <p:cNvSpPr/>
          <p:nvPr/>
        </p:nvSpPr>
        <p:spPr>
          <a:xfrm>
            <a:off x="4038600" y="4800601"/>
            <a:ext cx="4724400" cy="830997"/>
          </a:xfrm>
          <a:prstGeom prst="rect">
            <a:avLst/>
          </a:prstGeom>
        </p:spPr>
        <p:txBody>
          <a:bodyPr wrap="square">
            <a:spAutoFit/>
          </a:bodyPr>
          <a:lstStyle/>
          <a:p>
            <a:pPr algn="r" rtl="1"/>
            <a:r>
              <a:rPr lang="ar-SA" sz="1600" dirty="0" smtClean="0">
                <a:latin typeface="Sakkal Majalla" pitchFamily="2" charset="-78"/>
                <a:cs typeface="Sakkal Majalla" pitchFamily="2" charset="-78"/>
              </a:rPr>
              <a:t>بالنسبة لتصميم المطبخ هناك خمسة تصميمات أساسية يمكن اعتماد أحدها على أساس معطيات كل حالة و حسب جغرافية المطبخ و مساحته</a:t>
            </a:r>
            <a:r>
              <a:rPr lang="en-US" sz="1600" dirty="0" smtClean="0">
                <a:latin typeface="Sakkal Majalla" pitchFamily="2" charset="-78"/>
                <a:cs typeface="Sakkal Majalla" pitchFamily="2" charset="-78"/>
              </a:rPr>
              <a:t> …</a:t>
            </a:r>
            <a:br>
              <a:rPr lang="en-US" sz="1600" dirty="0" smtClean="0">
                <a:latin typeface="Sakkal Majalla" pitchFamily="2" charset="-78"/>
                <a:cs typeface="Sakkal Majalla" pitchFamily="2" charset="-78"/>
              </a:rPr>
            </a:br>
            <a:endParaRPr lang="ar-EG" sz="1600" dirty="0">
              <a:latin typeface="Sakkal Majalla" pitchFamily="2" charset="-78"/>
              <a:cs typeface="Sakkal Majalla" pitchFamily="2" charset="-78"/>
            </a:endParaRPr>
          </a:p>
        </p:txBody>
      </p:sp>
      <p:pic>
        <p:nvPicPr>
          <p:cNvPr id="7" name="Picture 6" descr="http://homestore.com/images/Home_Improvement/remodeling/sunset/kitchens/KitchenPlan10b.gif"/>
          <p:cNvPicPr/>
          <p:nvPr/>
        </p:nvPicPr>
        <p:blipFill>
          <a:blip r:embed="rId4" cstate="print">
            <a:clrChange>
              <a:clrFrom>
                <a:srgbClr val="FFFFFF"/>
              </a:clrFrom>
              <a:clrTo>
                <a:srgbClr val="FFFFFF">
                  <a:alpha val="0"/>
                </a:srgbClr>
              </a:clrTo>
            </a:clrChange>
          </a:blip>
          <a:srcRect/>
          <a:stretch>
            <a:fillRect/>
          </a:stretch>
        </p:blipFill>
        <p:spPr bwMode="auto">
          <a:xfrm>
            <a:off x="685801" y="5257801"/>
            <a:ext cx="2809875" cy="1123951"/>
          </a:xfrm>
          <a:prstGeom prst="rect">
            <a:avLst/>
          </a:prstGeom>
          <a:noFill/>
          <a:ln w="9525">
            <a:noFill/>
            <a:miter lim="800000"/>
            <a:headEnd/>
            <a:tailEnd/>
          </a:ln>
        </p:spPr>
      </p:pic>
      <p:sp>
        <p:nvSpPr>
          <p:cNvPr id="8" name="Rectangle 7"/>
          <p:cNvSpPr/>
          <p:nvPr/>
        </p:nvSpPr>
        <p:spPr>
          <a:xfrm>
            <a:off x="3962400" y="5638801"/>
            <a:ext cx="4800600" cy="830997"/>
          </a:xfrm>
          <a:prstGeom prst="rect">
            <a:avLst/>
          </a:prstGeom>
          <a:ln>
            <a:solidFill>
              <a:schemeClr val="tx1"/>
            </a:solidFill>
          </a:ln>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r" rtl="1"/>
            <a:r>
              <a:rPr lang="ar-SA" sz="1600" dirty="0" smtClean="0">
                <a:latin typeface="Sakkal Majalla" pitchFamily="2" charset="-78"/>
                <a:cs typeface="Sakkal Majalla" pitchFamily="2" charset="-78"/>
              </a:rPr>
              <a:t>اعتماد الخط المستقيم في المطابخ التي لا يتجاوز عرضها( 1,60م ) بحيث يكون الأثاث موزعاً كله على جدار واحد و بالتالي لن يحتاج لمثلث عمل لصغر حجمه عادة</a:t>
            </a:r>
            <a:r>
              <a:rPr lang="en-US" sz="1600" dirty="0" smtClean="0">
                <a:latin typeface="Sakkal Majalla" pitchFamily="2" charset="-78"/>
                <a:cs typeface="Sakkal Majalla" pitchFamily="2" charset="-78"/>
              </a:rPr>
              <a:t> .</a:t>
            </a:r>
            <a:endParaRPr lang="ar-EG" sz="1600" dirty="0" smtClean="0">
              <a:latin typeface="Sakkal Majalla" pitchFamily="2" charset="-78"/>
              <a:cs typeface="Sakkal Majalla" pitchFamily="2" charset="-78"/>
            </a:endParaRPr>
          </a:p>
        </p:txBody>
      </p:sp>
      <p:sp>
        <p:nvSpPr>
          <p:cNvPr id="9" name="Rectangle 8"/>
          <p:cNvSpPr/>
          <p:nvPr/>
        </p:nvSpPr>
        <p:spPr>
          <a:xfrm>
            <a:off x="4953000" y="9227405"/>
            <a:ext cx="3886200" cy="830997"/>
          </a:xfrm>
          <a:prstGeom prst="rect">
            <a:avLst/>
          </a:prstGeom>
          <a:ln>
            <a:solidFill>
              <a:schemeClr val="tx1"/>
            </a:solidFill>
          </a:ln>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r" rtl="1"/>
            <a:r>
              <a:rPr lang="en-US" sz="1600" dirty="0" smtClean="0">
                <a:latin typeface="Sakkal Majalla" pitchFamily="2" charset="-78"/>
                <a:cs typeface="Sakkal Majalla" pitchFamily="2" charset="-78"/>
              </a:rPr>
              <a:t>2- </a:t>
            </a:r>
            <a:r>
              <a:rPr lang="ar-SA" sz="1600" dirty="0" smtClean="0">
                <a:latin typeface="Sakkal Majalla" pitchFamily="2" charset="-78"/>
                <a:cs typeface="Sakkal Majalla" pitchFamily="2" charset="-78"/>
              </a:rPr>
              <a:t>توزيع الموجودات على خطين مستقيمين متوازيين و هو حل مرغوب في المطابخ المستطيلة الشكل على أن لا يقل عرضها عن (2.40م</a:t>
            </a:r>
            <a:r>
              <a:rPr lang="en-US" sz="1600" dirty="0" smtClean="0">
                <a:latin typeface="Sakkal Majalla" pitchFamily="2" charset="-78"/>
                <a:cs typeface="Sakkal Majalla" pitchFamily="2" charset="-78"/>
              </a:rPr>
              <a:t>) .</a:t>
            </a:r>
            <a:endParaRPr lang="ar-EG" sz="1600" dirty="0" smtClean="0">
              <a:latin typeface="Sakkal Majalla" pitchFamily="2" charset="-78"/>
              <a:cs typeface="Sakkal Majalla" pitchFamily="2" charset="-78"/>
            </a:endParaRPr>
          </a:p>
        </p:txBody>
      </p:sp>
      <p:pic>
        <p:nvPicPr>
          <p:cNvPr id="10" name="Picture 9" descr="http://homestore.com/images/Home_Improvement/remodeling/sunset/kitchens/KitchenPlan10c.gif"/>
          <p:cNvPicPr/>
          <p:nvPr/>
        </p:nvPicPr>
        <p:blipFill>
          <a:blip r:embed="rId5" cstate="print">
            <a:clrChange>
              <a:clrFrom>
                <a:srgbClr val="FFFFFF"/>
              </a:clrFrom>
              <a:clrTo>
                <a:srgbClr val="FFFFFF">
                  <a:alpha val="0"/>
                </a:srgbClr>
              </a:clrTo>
            </a:clrChange>
          </a:blip>
          <a:srcRect/>
          <a:stretch>
            <a:fillRect/>
          </a:stretch>
        </p:blipFill>
        <p:spPr bwMode="auto">
          <a:xfrm>
            <a:off x="5867401" y="7010401"/>
            <a:ext cx="1857375" cy="1885951"/>
          </a:xfrm>
          <a:prstGeom prst="rect">
            <a:avLst/>
          </a:prstGeom>
          <a:noFill/>
          <a:ln w="9525">
            <a:noFill/>
            <a:miter lim="800000"/>
            <a:headEnd/>
            <a:tailEnd/>
          </a:ln>
        </p:spPr>
      </p:pic>
      <p:sp>
        <p:nvSpPr>
          <p:cNvPr id="11" name="Rectangle 10"/>
          <p:cNvSpPr/>
          <p:nvPr/>
        </p:nvSpPr>
        <p:spPr>
          <a:xfrm>
            <a:off x="0" y="9067801"/>
            <a:ext cx="4800600" cy="1107996"/>
          </a:xfrm>
          <a:prstGeom prst="rect">
            <a:avLst/>
          </a:prstGeom>
          <a:ln>
            <a:solidFill>
              <a:schemeClr val="tx1"/>
            </a:solidFill>
          </a:ln>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r" rtl="1"/>
            <a:r>
              <a:rPr lang="en-US" sz="1600" dirty="0" smtClean="0">
                <a:latin typeface="Sakkal Majalla" pitchFamily="2" charset="-78"/>
                <a:cs typeface="Sakkal Majalla" pitchFamily="2" charset="-78"/>
              </a:rPr>
              <a:t>3- </a:t>
            </a:r>
            <a:r>
              <a:rPr lang="ar-SA" sz="1600" dirty="0" smtClean="0">
                <a:latin typeface="Sakkal Majalla" pitchFamily="2" charset="-78"/>
                <a:cs typeface="Sakkal Majalla" pitchFamily="2" charset="-78"/>
              </a:rPr>
              <a:t>اعتماد تصميم على شكل حرف</a:t>
            </a:r>
            <a:r>
              <a:rPr lang="en-US" sz="1600" dirty="0" smtClean="0">
                <a:latin typeface="Sakkal Majalla" pitchFamily="2" charset="-78"/>
                <a:cs typeface="Sakkal Majalla" pitchFamily="2" charset="-78"/>
              </a:rPr>
              <a:t> "L" </a:t>
            </a:r>
            <a:r>
              <a:rPr lang="ar-SA" sz="1600" dirty="0" smtClean="0">
                <a:latin typeface="Sakkal Majalla" pitchFamily="2" charset="-78"/>
                <a:cs typeface="Sakkal Majalla" pitchFamily="2" charset="-78"/>
              </a:rPr>
              <a:t>و هذا التصميم مناسب للمطابخ المربعة أو المستطيلة فيتم توزيع الأثاث على جدارين يشكلان زاوية ….. و هذا أكثرها استخداماً لمرونة الحركة فيها</a:t>
            </a:r>
            <a:r>
              <a:rPr lang="en-US" sz="1600" dirty="0" smtClean="0">
                <a:latin typeface="Sakkal Majalla" pitchFamily="2" charset="-78"/>
                <a:cs typeface="Sakkal Majalla" pitchFamily="2" charset="-78"/>
              </a:rPr>
              <a:t> .</a:t>
            </a:r>
            <a:br>
              <a:rPr lang="en-US" sz="1600" dirty="0" smtClean="0">
                <a:latin typeface="Sakkal Majalla" pitchFamily="2" charset="-78"/>
                <a:cs typeface="Sakkal Majalla" pitchFamily="2" charset="-78"/>
              </a:rPr>
            </a:br>
            <a:endParaRPr lang="ar-EG" sz="1600" dirty="0" smtClean="0">
              <a:latin typeface="Sakkal Majalla" pitchFamily="2" charset="-78"/>
              <a:cs typeface="Sakkal Majalla" pitchFamily="2" charset="-78"/>
            </a:endParaRPr>
          </a:p>
        </p:txBody>
      </p:sp>
      <p:pic>
        <p:nvPicPr>
          <p:cNvPr id="12" name="Picture 11" descr="http://homestore.com/images/Home_Improvement/remodeling/sunset/kitchens/KitchenPlan10d.gif"/>
          <p:cNvPicPr/>
          <p:nvPr/>
        </p:nvPicPr>
        <p:blipFill>
          <a:blip r:embed="rId6" cstate="print"/>
          <a:srcRect/>
          <a:stretch>
            <a:fillRect/>
          </a:stretch>
        </p:blipFill>
        <p:spPr bwMode="auto">
          <a:xfrm>
            <a:off x="1371601" y="7086601"/>
            <a:ext cx="2047875" cy="1819275"/>
          </a:xfrm>
          <a:prstGeom prst="rect">
            <a:avLst/>
          </a:prstGeom>
          <a:noFill/>
          <a:ln w="9525">
            <a:noFill/>
            <a:miter lim="800000"/>
            <a:headEnd/>
            <a:tailEnd/>
          </a:ln>
        </p:spPr>
      </p:pic>
      <p:sp>
        <p:nvSpPr>
          <p:cNvPr id="13" name="Rectangle 12"/>
          <p:cNvSpPr/>
          <p:nvPr/>
        </p:nvSpPr>
        <p:spPr>
          <a:xfrm>
            <a:off x="3733800" y="10820401"/>
            <a:ext cx="4800600" cy="1107996"/>
          </a:xfrm>
          <a:prstGeom prst="rect">
            <a:avLst/>
          </a:prstGeom>
          <a:ln>
            <a:solidFill>
              <a:schemeClr val="tx1"/>
            </a:solidFill>
          </a:ln>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r" rtl="1"/>
            <a:r>
              <a:rPr lang="en-US" sz="1600" dirty="0" smtClean="0">
                <a:latin typeface="Sakkal Majalla" pitchFamily="2" charset="-78"/>
                <a:cs typeface="Sakkal Majalla" pitchFamily="2" charset="-78"/>
              </a:rPr>
              <a:t>4- </a:t>
            </a:r>
            <a:r>
              <a:rPr lang="ar-SA" sz="1600" dirty="0" smtClean="0">
                <a:latin typeface="Sakkal Majalla" pitchFamily="2" charset="-78"/>
                <a:cs typeface="Sakkal Majalla" pitchFamily="2" charset="-78"/>
              </a:rPr>
              <a:t>يمكن توزيع الأثاث في المطبخ على ثلاث جدران من المطبخ على شكل حرف</a:t>
            </a:r>
            <a:r>
              <a:rPr lang="en-US" sz="1600" dirty="0" smtClean="0">
                <a:latin typeface="Sakkal Majalla" pitchFamily="2" charset="-78"/>
                <a:cs typeface="Sakkal Majalla" pitchFamily="2" charset="-78"/>
              </a:rPr>
              <a:t> "U" </a:t>
            </a:r>
            <a:r>
              <a:rPr lang="ar-SA" sz="1600" dirty="0" smtClean="0">
                <a:latin typeface="Sakkal Majalla" pitchFamily="2" charset="-78"/>
                <a:cs typeface="Sakkal Majalla" pitchFamily="2" charset="-78"/>
              </a:rPr>
              <a:t>و هذا الحل يسمح بتقريب منطقة مثلث العمل , لكن هذا التصميم لا يناسب المطابخ التي تقل مساحتها عن عشرة أمتار مربعة وهذا التصميم ممتاز لمن يريد أن يفتح شباك من المطبخ للصالة المجاورة</a:t>
            </a:r>
            <a:r>
              <a:rPr lang="en-US" sz="1600" dirty="0" smtClean="0">
                <a:latin typeface="Sakkal Majalla" pitchFamily="2" charset="-78"/>
                <a:cs typeface="Sakkal Majalla" pitchFamily="2" charset="-78"/>
              </a:rPr>
              <a:t> .</a:t>
            </a:r>
            <a:endParaRPr lang="ar-EG" sz="1600" dirty="0">
              <a:latin typeface="Sakkal Majalla" pitchFamily="2" charset="-78"/>
              <a:cs typeface="Sakkal Majalla" pitchFamily="2" charset="-78"/>
            </a:endParaRPr>
          </a:p>
        </p:txBody>
      </p:sp>
      <p:pic>
        <p:nvPicPr>
          <p:cNvPr id="14" name="Picture 13" descr="http://homestore.com/images/Home_Improvement/remodeling/sunset/kitchens/KitchenPlan11a.gif"/>
          <p:cNvPicPr/>
          <p:nvPr/>
        </p:nvPicPr>
        <p:blipFill>
          <a:blip r:embed="rId7" cstate="print">
            <a:clrChange>
              <a:clrFrom>
                <a:srgbClr val="FFFFFF"/>
              </a:clrFrom>
              <a:clrTo>
                <a:srgbClr val="FFFFFF">
                  <a:alpha val="0"/>
                </a:srgbClr>
              </a:clrTo>
            </a:clrChange>
          </a:blip>
          <a:srcRect/>
          <a:stretch>
            <a:fillRect/>
          </a:stretch>
        </p:blipFill>
        <p:spPr bwMode="auto">
          <a:xfrm>
            <a:off x="990600" y="10439401"/>
            <a:ext cx="1771650" cy="1790700"/>
          </a:xfrm>
          <a:prstGeom prst="rect">
            <a:avLst/>
          </a:prstGeom>
          <a:noFill/>
          <a:ln w="9525">
            <a:noFill/>
            <a:miter lim="800000"/>
            <a:headEnd/>
            <a:tailEnd/>
          </a:ln>
        </p:spPr>
      </p:pic>
      <p:sp>
        <p:nvSpPr>
          <p:cNvPr id="18" name="Rounded Rectangle 17"/>
          <p:cNvSpPr/>
          <p:nvPr/>
        </p:nvSpPr>
        <p:spPr>
          <a:xfrm>
            <a:off x="2438400" y="762000"/>
            <a:ext cx="4114800" cy="685800"/>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20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المعروف أن في المطبخ ثلاث محطات عمل أساسية هي</a:t>
            </a:r>
            <a:r>
              <a:rPr lang="en-US" sz="20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a:t>
            </a:r>
            <a:endParaRPr lang="ar-EG" sz="20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rana Fathy\Desktop\data for design research 4th year\cover yyyy 22.jpg"/>
          <p:cNvPicPr>
            <a:picLocks noChangeAspect="1" noChangeArrowheads="1"/>
          </p:cNvPicPr>
          <p:nvPr/>
        </p:nvPicPr>
        <p:blipFill>
          <a:blip r:embed="rId2" cstate="print"/>
          <a:srcRect/>
          <a:stretch>
            <a:fillRect/>
          </a:stretch>
        </p:blipFill>
        <p:spPr bwMode="auto">
          <a:xfrm>
            <a:off x="-92062" y="0"/>
            <a:ext cx="9693263" cy="12801600"/>
          </a:xfrm>
          <a:prstGeom prst="rect">
            <a:avLst/>
          </a:prstGeom>
        </p:spPr>
      </p:pic>
      <p:sp>
        <p:nvSpPr>
          <p:cNvPr id="4" name="Rectangle 2"/>
          <p:cNvSpPr>
            <a:spLocks noGrp="1" noChangeArrowheads="1"/>
          </p:cNvSpPr>
          <p:nvPr>
            <p:ph type="title"/>
          </p:nvPr>
        </p:nvSpPr>
        <p:spPr>
          <a:xfrm>
            <a:off x="1143000" y="2819400"/>
            <a:ext cx="5410200" cy="838200"/>
          </a:xfrm>
        </p:spPr>
        <p:txBody>
          <a:bodyPr>
            <a:noAutofit/>
          </a:bodyPr>
          <a:lstStyle/>
          <a:p>
            <a:pPr algn="r"/>
            <a:r>
              <a:rPr lang="ar-SA"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علاقة المطبخ بباقى عناصر </a:t>
            </a:r>
            <a:r>
              <a:rPr lang="ar-SA"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a:t>
            </a:r>
            <a:r>
              <a:rPr lang="ar-EG" sz="24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سكن</a:t>
            </a:r>
            <a:endParaRPr lang="en-GB" sz="2400" b="1" u="sng"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5" name="Picture 4" descr="DEST1799"/>
          <p:cNvPicPr>
            <a:picLocks noChangeAspect="1" noChangeArrowheads="1"/>
          </p:cNvPicPr>
          <p:nvPr/>
        </p:nvPicPr>
        <p:blipFill>
          <a:blip r:embed="rId3" cstate="print"/>
          <a:srcRect l="3979" t="57611" r="50000" b="19899"/>
          <a:stretch>
            <a:fillRect/>
          </a:stretch>
        </p:blipFill>
        <p:spPr bwMode="auto">
          <a:xfrm>
            <a:off x="3276601" y="4523601"/>
            <a:ext cx="3286148" cy="2287403"/>
          </a:xfrm>
          <a:prstGeom prst="rect">
            <a:avLst/>
          </a:prstGeom>
          <a:noFill/>
        </p:spPr>
      </p:pic>
      <p:sp>
        <p:nvSpPr>
          <p:cNvPr id="6" name="Rectangle 2"/>
          <p:cNvSpPr txBox="1">
            <a:spLocks noChangeArrowheads="1"/>
          </p:cNvSpPr>
          <p:nvPr/>
        </p:nvSpPr>
        <p:spPr>
          <a:xfrm>
            <a:off x="2819401" y="3352801"/>
            <a:ext cx="6072230" cy="469892"/>
          </a:xfrm>
          <a:prstGeom prst="rect">
            <a:avLst/>
          </a:prstGeom>
        </p:spPr>
        <p:txBody>
          <a:bodyPr vert="horz" lIns="128016" tIns="64008" rIns="128016" bIns="64008" rtlCol="0" anchor="ctr">
            <a:normAutofit/>
          </a:bodyPr>
          <a:lstStyle/>
          <a:p>
            <a:pPr marL="0" marR="0" lvl="0" indent="0" algn="r" defTabSz="1280160" rtl="1" eaLnBrk="1" fontAlgn="auto" latinLnBrk="0" hangingPunct="1">
              <a:lnSpc>
                <a:spcPct val="100000"/>
              </a:lnSpc>
              <a:spcBef>
                <a:spcPct val="0"/>
              </a:spcBef>
              <a:spcAft>
                <a:spcPts val="0"/>
              </a:spcAft>
              <a:buClrTx/>
              <a:buSzTx/>
              <a:buFontTx/>
              <a:buNone/>
              <a:tabLst/>
              <a:defRPr/>
            </a:pPr>
            <a:r>
              <a:rPr kumimoji="0" lang="ar-SA" sz="18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غرف الطعام</a:t>
            </a:r>
            <a:r>
              <a:rPr kumimoji="0" lang="ar-EG" sz="18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rPr>
              <a:t>:- </a:t>
            </a:r>
            <a:endParaRPr kumimoji="0" lang="en-GB" sz="1800" b="1" i="0" u="sng" strike="noStrike" kern="1200" normalizeH="0" baseline="0" noProof="0"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Sakkal Majalla" pitchFamily="2" charset="-78"/>
              <a:ea typeface="+mj-ea"/>
              <a:cs typeface="Sakkal Majalla" pitchFamily="2" charset="-78"/>
            </a:endParaRPr>
          </a:p>
        </p:txBody>
      </p:sp>
      <p:sp>
        <p:nvSpPr>
          <p:cNvPr id="7" name="Rectangle 3"/>
          <p:cNvSpPr txBox="1">
            <a:spLocks noChangeArrowheads="1"/>
          </p:cNvSpPr>
          <p:nvPr/>
        </p:nvSpPr>
        <p:spPr>
          <a:xfrm>
            <a:off x="4038600" y="4191000"/>
            <a:ext cx="4953000" cy="1787624"/>
          </a:xfrm>
          <a:prstGeom prst="rect">
            <a:avLst/>
          </a:prstGeom>
        </p:spPr>
        <p:txBody>
          <a:bodyPr vert="horz" lIns="128016" tIns="64008" rIns="128016" bIns="64008" rtlCol="0">
            <a:noAutofit/>
          </a:bodyPr>
          <a:lstStyle/>
          <a:p>
            <a:pPr marL="480060" marR="0" lvl="0" indent="-480060" algn="r" defTabSz="1280160" rtl="1" eaLnBrk="1" fontAlgn="auto" latinLnBrk="0" hangingPunct="1">
              <a:lnSpc>
                <a:spcPct val="80000"/>
              </a:lnSpc>
              <a:spcBef>
                <a:spcPct val="20000"/>
              </a:spcBef>
              <a:spcAft>
                <a:spcPts val="0"/>
              </a:spcAft>
              <a:buClrTx/>
              <a:buSzTx/>
              <a:tabLst/>
              <a:defRPr/>
            </a:pPr>
            <a:r>
              <a:rPr kumimoji="0" lang="en-US"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           </a:t>
            </a:r>
            <a:endParaRPr kumimoji="0" lang="ar-EG"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lang="ar-EG" sz="1600" dirty="0" smtClean="0">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kumimoji="0" lang="ar-SA" sz="1600" b="0" u="sng"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lvl="0" indent="-480060" algn="r">
              <a:lnSpc>
                <a:spcPct val="80000"/>
              </a:lnSpc>
              <a:spcBef>
                <a:spcPct val="20000"/>
              </a:spcBef>
            </a:pPr>
            <a:r>
              <a:rPr lang="en-US" sz="1600" dirty="0" smtClean="0">
                <a:latin typeface="Sakkal Majalla" pitchFamily="2" charset="-78"/>
                <a:cs typeface="Sakkal Majalla" pitchFamily="2" charset="-78"/>
              </a:rPr>
              <a:t>     </a:t>
            </a:r>
            <a:r>
              <a:rPr lang="ar-SA" sz="1600" dirty="0" smtClean="0">
                <a:latin typeface="Sakkal Majalla" pitchFamily="2" charset="-78"/>
                <a:cs typeface="Sakkal Majalla" pitchFamily="2" charset="-78"/>
              </a:rPr>
              <a:t>يفضل </a:t>
            </a:r>
            <a:r>
              <a:rPr lang="ar-SA" sz="1600" dirty="0">
                <a:latin typeface="Sakkal Majalla" pitchFamily="2" charset="-78"/>
                <a:cs typeface="Sakkal Majalla" pitchFamily="2" charset="-78"/>
              </a:rPr>
              <a:t>أن يكون الأتجاه في وجبة الأفطار نحو </a:t>
            </a:r>
            <a:r>
              <a:rPr lang="ar-SA" sz="1600" dirty="0" smtClean="0">
                <a:latin typeface="Sakkal Majalla" pitchFamily="2" charset="-78"/>
                <a:cs typeface="Sakkal Majalla" pitchFamily="2" charset="-78"/>
              </a:rPr>
              <a:t>الشرق</a:t>
            </a:r>
            <a:r>
              <a:rPr lang="en-US" sz="1600" dirty="0" smtClean="0">
                <a:latin typeface="Sakkal Majalla" pitchFamily="2" charset="-78"/>
                <a:cs typeface="Sakkal Majalla" pitchFamily="2" charset="-78"/>
              </a:rPr>
              <a:t>     </a:t>
            </a:r>
          </a:p>
          <a:p>
            <a:pPr marL="480060" lvl="0" indent="-480060" algn="r" rtl="1">
              <a:lnSpc>
                <a:spcPct val="80000"/>
              </a:lnSpc>
              <a:spcBef>
                <a:spcPct val="20000"/>
              </a:spcBef>
            </a:pPr>
            <a:r>
              <a:rPr lang="ar-SA" sz="1600" dirty="0" smtClean="0">
                <a:latin typeface="Sakkal Majalla" pitchFamily="2" charset="-78"/>
                <a:cs typeface="Sakkal Majalla" pitchFamily="2" charset="-78"/>
              </a:rPr>
              <a:t>أما </a:t>
            </a:r>
            <a:r>
              <a:rPr lang="ar-SA" sz="1600" dirty="0">
                <a:latin typeface="Sakkal Majalla" pitchFamily="2" charset="-78"/>
                <a:cs typeface="Sakkal Majalla" pitchFamily="2" charset="-78"/>
              </a:rPr>
              <a:t>في الوجبات الأخرى أن يكون </a:t>
            </a:r>
            <a:r>
              <a:rPr lang="ar-SA" sz="1600" dirty="0" smtClean="0">
                <a:latin typeface="Sakkal Majalla" pitchFamily="2" charset="-78"/>
                <a:cs typeface="Sakkal Majalla" pitchFamily="2" charset="-78"/>
              </a:rPr>
              <a:t>ناحية</a:t>
            </a:r>
            <a:r>
              <a:rPr lang="en-US" sz="1600" dirty="0" smtClean="0">
                <a:latin typeface="Sakkal Majalla" pitchFamily="2" charset="-78"/>
                <a:cs typeface="Sakkal Majalla" pitchFamily="2" charset="-78"/>
              </a:rPr>
              <a:t> </a:t>
            </a:r>
            <a:r>
              <a:rPr lang="ar-EG" sz="1600" dirty="0" smtClean="0">
                <a:latin typeface="Sakkal Majalla" pitchFamily="2" charset="-78"/>
                <a:cs typeface="Sakkal Majalla" pitchFamily="2" charset="-78"/>
              </a:rPr>
              <a:t>الغرب .</a:t>
            </a:r>
            <a:r>
              <a:rPr lang="en-US" sz="1600" dirty="0" smtClean="0">
                <a:latin typeface="Sakkal Majalla" pitchFamily="2" charset="-78"/>
                <a:cs typeface="Sakkal Majalla" pitchFamily="2" charset="-78"/>
              </a:rPr>
              <a:t> </a:t>
            </a:r>
            <a:endParaRPr lang="en-US" sz="1600" dirty="0">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kumimoji="0" lang="ar-EG"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endParaRPr lang="ar-EG" sz="1600" dirty="0" smtClean="0">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SA"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تكون غرفة الطعام مختصرة الى الحد الأدنى لتأدية وظيفتها فقط </a:t>
            </a:r>
            <a:endParaRPr kumimoji="0" lang="ar-EG"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SA"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و يمكن</a:t>
            </a:r>
            <a:r>
              <a:rPr kumimoji="0" lang="ar-EG" sz="1600" b="0" u="none" strike="noStrike" kern="1200" cap="none" spc="0" normalizeH="0" noProof="0" dirty="0" smtClean="0">
                <a:ln>
                  <a:noFill/>
                </a:ln>
                <a:solidFill>
                  <a:schemeClr val="tx1"/>
                </a:solidFill>
                <a:effectLst/>
                <a:uLnTx/>
                <a:uFillTx/>
                <a:latin typeface="Sakkal Majalla" pitchFamily="2" charset="-78"/>
                <a:cs typeface="Sakkal Majalla" pitchFamily="2" charset="-78"/>
              </a:rPr>
              <a:t> </a:t>
            </a:r>
            <a:r>
              <a:rPr kumimoji="0" lang="ar-SA"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أن يكتفى لها</a:t>
            </a:r>
            <a:endParaRPr kumimoji="0" lang="ar-EG"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a:p>
            <a:pPr marL="480060" marR="0" lvl="0" indent="-480060" algn="r" defTabSz="1280160" rtl="1" eaLnBrk="1" fontAlgn="auto" latinLnBrk="0" hangingPunct="1">
              <a:lnSpc>
                <a:spcPct val="80000"/>
              </a:lnSpc>
              <a:spcBef>
                <a:spcPct val="20000"/>
              </a:spcBef>
              <a:spcAft>
                <a:spcPts val="0"/>
              </a:spcAft>
              <a:buClrTx/>
              <a:buSzTx/>
              <a:tabLst/>
              <a:defRPr/>
            </a:pPr>
            <a:r>
              <a:rPr kumimoji="0" lang="ar-SA"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بركن في غرفة أو تلحق بصالة المدخل أو غرفة المعيشة</a:t>
            </a:r>
            <a:r>
              <a:rPr kumimoji="0" lang="ar-EG"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rPr>
              <a:t>.</a:t>
            </a:r>
            <a:endParaRPr kumimoji="0" lang="en-GB" sz="1600" b="0" u="none" strike="noStrike" kern="1200" cap="none" spc="0" normalizeH="0" baseline="0" noProof="0" dirty="0" smtClean="0">
              <a:ln>
                <a:noFill/>
              </a:ln>
              <a:solidFill>
                <a:schemeClr val="tx1"/>
              </a:solidFill>
              <a:effectLst/>
              <a:uLnTx/>
              <a:uFillTx/>
              <a:latin typeface="Sakkal Majalla" pitchFamily="2" charset="-78"/>
              <a:cs typeface="Sakkal Majalla" pitchFamily="2" charset="-78"/>
            </a:endParaRPr>
          </a:p>
        </p:txBody>
      </p:sp>
      <p:pic>
        <p:nvPicPr>
          <p:cNvPr id="9"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1001" y="3914001"/>
            <a:ext cx="4167182" cy="25003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57200" y="7162800"/>
            <a:ext cx="4000528" cy="2167043"/>
          </a:xfrm>
          <a:prstGeom prst="rect">
            <a:avLst/>
          </a:prstGeom>
          <a:noFill/>
          <a:ln w="9525">
            <a:noFill/>
            <a:miter lim="800000"/>
            <a:headEnd/>
            <a:tailEnd/>
          </a:ln>
          <a:effectLst/>
        </p:spPr>
      </p:pic>
      <p:pic>
        <p:nvPicPr>
          <p:cNvPr id="12" name="Picture 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38201" y="9677400"/>
            <a:ext cx="3571899" cy="1859115"/>
          </a:xfrm>
          <a:prstGeom prst="rect">
            <a:avLst/>
          </a:prstGeom>
          <a:noFill/>
          <a:ln w="9525">
            <a:noFill/>
            <a:miter lim="800000"/>
            <a:headEnd/>
            <a:tailEnd/>
          </a:ln>
          <a:effectLst/>
        </p:spPr>
      </p:pic>
      <p:sp>
        <p:nvSpPr>
          <p:cNvPr id="13" name="TextBox 12"/>
          <p:cNvSpPr txBox="1"/>
          <p:nvPr/>
        </p:nvSpPr>
        <p:spPr>
          <a:xfrm>
            <a:off x="1828800" y="11582400"/>
            <a:ext cx="1795482" cy="523220"/>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rtl="1"/>
            <a:r>
              <a:rPr lang="ar-EG" sz="14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غرفة الطعام  يجب ان تكون ع اتصال مباشر بالمطبخ</a:t>
            </a:r>
            <a:endParaRPr lang="ar-EG" sz="14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4" name="TextBox 13"/>
          <p:cNvSpPr txBox="1"/>
          <p:nvPr/>
        </p:nvSpPr>
        <p:spPr>
          <a:xfrm>
            <a:off x="6172200" y="11686402"/>
            <a:ext cx="2095480" cy="461665"/>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r" rtl="1"/>
            <a:r>
              <a:rPr lang="ar-EG" sz="12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اسكتش لتوضيح العلاقة الوظيفية لغرف الطعام والمطبخ وغرف المعيشة</a:t>
            </a:r>
            <a:endParaRPr lang="ar-EG" sz="12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15" name="Picture 5"/>
          <p:cNvPicPr>
            <a:picLocks noChangeAspect="1" noChangeArrowheads="1"/>
          </p:cNvPicPr>
          <p:nvPr/>
        </p:nvPicPr>
        <p:blipFill>
          <a:blip r:embed="rId7" cstate="print">
            <a:clrChange>
              <a:clrFrom>
                <a:srgbClr val="FFFFFF"/>
              </a:clrFrom>
              <a:clrTo>
                <a:srgbClr val="FFFFFF">
                  <a:alpha val="0"/>
                </a:srgbClr>
              </a:clrTo>
            </a:clrChange>
            <a:lum bright="-40000"/>
          </a:blip>
          <a:srcRect t="3225" b="26882"/>
          <a:stretch>
            <a:fillRect/>
          </a:stretch>
        </p:blipFill>
        <p:spPr bwMode="auto">
          <a:xfrm>
            <a:off x="6324601" y="10010002"/>
            <a:ext cx="1932655" cy="1571636"/>
          </a:xfrm>
          <a:prstGeom prst="rect">
            <a:avLst/>
          </a:prstGeom>
          <a:noFill/>
          <a:ln w="9525">
            <a:noFill/>
            <a:miter lim="800000"/>
            <a:headEnd/>
            <a:tailEnd/>
          </a:ln>
          <a:effectLst/>
        </p:spPr>
      </p:pic>
      <p:pic>
        <p:nvPicPr>
          <p:cNvPr id="16" name="Picture 6"/>
          <p:cNvPicPr>
            <a:picLocks noChangeAspect="1" noChangeArrowheads="1"/>
          </p:cNvPicPr>
          <p:nvPr/>
        </p:nvPicPr>
        <p:blipFill>
          <a:blip r:embed="rId8" cstate="print">
            <a:clrChange>
              <a:clrFrom>
                <a:srgbClr val="FFFFFF"/>
              </a:clrFrom>
              <a:clrTo>
                <a:srgbClr val="FFFFFF">
                  <a:alpha val="0"/>
                </a:srgbClr>
              </a:clrTo>
            </a:clrChange>
            <a:lum bright="-40000" contrast="40000"/>
          </a:blip>
          <a:srcRect l="12857" t="7585" r="1429" b="5182"/>
          <a:stretch>
            <a:fillRect/>
          </a:stretch>
        </p:blipFill>
        <p:spPr bwMode="auto">
          <a:xfrm>
            <a:off x="5410201" y="7266801"/>
            <a:ext cx="3211604" cy="1846672"/>
          </a:xfrm>
          <a:prstGeom prst="rect">
            <a:avLst/>
          </a:prstGeom>
          <a:noFill/>
          <a:ln w="9525">
            <a:noFill/>
            <a:miter lim="800000"/>
            <a:headEnd/>
            <a:tailEnd/>
          </a:ln>
          <a:effectLst/>
        </p:spPr>
      </p:pic>
      <p:sp>
        <p:nvSpPr>
          <p:cNvPr id="17" name="TextBox 16"/>
          <p:cNvSpPr txBox="1"/>
          <p:nvPr/>
        </p:nvSpPr>
        <p:spPr>
          <a:xfrm>
            <a:off x="5943600" y="9296400"/>
            <a:ext cx="2476480" cy="338554"/>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ar-EG" sz="1600" b="1" dirty="0" smtClean="0">
                <a:ln w="12700">
                  <a:solidFill>
                    <a:sysClr val="windowText" lastClr="000000"/>
                  </a:solidFill>
                  <a:prstDash val="solid"/>
                </a:ln>
                <a:solidFill>
                  <a:schemeClr val="bg2">
                    <a:tint val="85000"/>
                    <a:satMod val="155000"/>
                  </a:schemeClr>
                </a:solidFill>
                <a:effectLst>
                  <a:glow rad="63500">
                    <a:schemeClr val="tx1">
                      <a:alpha val="40000"/>
                    </a:schemeClr>
                  </a:glow>
                  <a:outerShdw blurRad="41275" dist="20320" dir="1800000" algn="tl" rotWithShape="0">
                    <a:srgbClr val="000000">
                      <a:alpha val="40000"/>
                    </a:srgbClr>
                  </a:outerShdw>
                </a:effectLst>
                <a:latin typeface="Sakkal Majalla" pitchFamily="2" charset="-78"/>
                <a:cs typeface="Sakkal Majalla" pitchFamily="2" charset="-78"/>
              </a:rPr>
              <a:t>الابعاد المناسبة لغرفة الطعام</a:t>
            </a:r>
            <a:endParaRPr lang="ar-EG" sz="1600" b="1" dirty="0">
              <a:ln w="12700">
                <a:solidFill>
                  <a:sysClr val="windowText" lastClr="000000"/>
                </a:solidFill>
                <a:prstDash val="solid"/>
              </a:ln>
              <a:solidFill>
                <a:schemeClr val="bg2">
                  <a:tint val="85000"/>
                  <a:satMod val="155000"/>
                </a:schemeClr>
              </a:solidFill>
              <a:effectLst>
                <a:glow rad="63500">
                  <a:schemeClr val="tx1">
                    <a:alpha val="40000"/>
                  </a:schemeClr>
                </a:glow>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20" name="Rounded Rectangle 19"/>
          <p:cNvSpPr/>
          <p:nvPr/>
        </p:nvSpPr>
        <p:spPr>
          <a:xfrm>
            <a:off x="1066800" y="6629400"/>
            <a:ext cx="2743200" cy="533400"/>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EG" sz="1600" dirty="0" smtClean="0">
                <a:ln w="6350">
                  <a:noFill/>
                </a:ln>
                <a:latin typeface="Sakkal Majalla" pitchFamily="2" charset="-78"/>
                <a:cs typeface="Sakkal Majalla" pitchFamily="2" charset="-78"/>
              </a:rPr>
              <a:t>اسكتش لتوضيح العلاقة الوظيفية  للمطبخ وعناصر المسكن الاخرى</a:t>
            </a:r>
            <a:endParaRPr lang="ar-EG" sz="1600" dirty="0">
              <a:latin typeface="Sakkal Majalla" pitchFamily="2" charset="-78"/>
              <a:cs typeface="Sakkal Majalla" pitchFamily="2" charset="-78"/>
            </a:endParaRPr>
          </a:p>
        </p:txBody>
      </p:sp>
      <p:sp>
        <p:nvSpPr>
          <p:cNvPr id="23" name="Rectangle 22"/>
          <p:cNvSpPr/>
          <p:nvPr/>
        </p:nvSpPr>
        <p:spPr>
          <a:xfrm>
            <a:off x="3657600" y="1392704"/>
            <a:ext cx="4800600" cy="969496"/>
          </a:xfrm>
          <a:prstGeom prst="rect">
            <a:avLst/>
          </a:prstGeom>
          <a:effectLst>
            <a:glow rad="63500">
              <a:schemeClr val="tx1">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r" rtl="1"/>
            <a:r>
              <a:rPr lang="en-US" sz="1600" dirty="0" smtClean="0">
                <a:latin typeface="Sakkal Majalla" pitchFamily="2" charset="-78"/>
                <a:cs typeface="Sakkal Majalla" pitchFamily="2" charset="-78"/>
              </a:rPr>
              <a:t>5- </a:t>
            </a:r>
            <a:r>
              <a:rPr lang="ar-SA" sz="1600" dirty="0" smtClean="0">
                <a:latin typeface="Sakkal Majalla" pitchFamily="2" charset="-78"/>
                <a:cs typeface="Sakkal Majalla" pitchFamily="2" charset="-78"/>
              </a:rPr>
              <a:t>و أخيراً المطبخ الجزيرة هو حل للمطبخ الذي تزيد مساحته عن 15 متراً مربعاً</a:t>
            </a:r>
            <a:r>
              <a:rPr lang="en-US" sz="1600" dirty="0" smtClean="0">
                <a:latin typeface="Sakkal Majalla" pitchFamily="2" charset="-78"/>
                <a:cs typeface="Sakkal Majalla" pitchFamily="2" charset="-78"/>
              </a:rPr>
              <a:t> , </a:t>
            </a:r>
            <a:r>
              <a:rPr lang="ar-SA" sz="1600" dirty="0" smtClean="0">
                <a:latin typeface="Sakkal Majalla" pitchFamily="2" charset="-78"/>
                <a:cs typeface="Sakkal Majalla" pitchFamily="2" charset="-78"/>
              </a:rPr>
              <a:t>و فيه يتم تجميع الأثاث وسط المطبخ فيبدوا أشبه بجزيرة و غالباً يستخدم هذا النوع في مطابخ المطاعم و الفنادق</a:t>
            </a:r>
            <a:r>
              <a:rPr lang="en-US" sz="1600" dirty="0" smtClean="0">
                <a:latin typeface="Sakkal Majalla" pitchFamily="2" charset="-78"/>
                <a:cs typeface="Sakkal Majalla" pitchFamily="2" charset="-78"/>
              </a:rPr>
              <a:t> </a:t>
            </a:r>
            <a:r>
              <a:rPr lang="en-US" dirty="0" smtClean="0">
                <a:latin typeface="Sakkal Majalla" pitchFamily="2" charset="-78"/>
                <a:cs typeface="Sakkal Majalla" pitchFamily="2" charset="-78"/>
              </a:rPr>
              <a:t>.</a:t>
            </a:r>
            <a:endParaRPr lang="ar-EG" dirty="0">
              <a:latin typeface="Sakkal Majalla" pitchFamily="2" charset="-78"/>
              <a:cs typeface="Sakkal Majalla" pitchFamily="2" charset="-78"/>
            </a:endParaRPr>
          </a:p>
        </p:txBody>
      </p:sp>
      <p:pic>
        <p:nvPicPr>
          <p:cNvPr id="24" name="Picture 23" descr="http://homestore.com/images/Home_Improvement/remodeling/sunset/kitchens/KitchenPlan11c.gif"/>
          <p:cNvPicPr/>
          <p:nvPr/>
        </p:nvPicPr>
        <p:blipFill>
          <a:blip r:embed="rId9" cstate="print"/>
          <a:srcRect/>
          <a:stretch>
            <a:fillRect/>
          </a:stretch>
        </p:blipFill>
        <p:spPr bwMode="auto">
          <a:xfrm>
            <a:off x="990600" y="1066800"/>
            <a:ext cx="1790700" cy="1905000"/>
          </a:xfrm>
          <a:prstGeom prst="rect">
            <a:avLst/>
          </a:prstGeom>
          <a:noFill/>
          <a:ln w="9525">
            <a:noFill/>
            <a:miter lim="800000"/>
            <a:headEnd/>
            <a:tailEnd/>
          </a:ln>
        </p:spPr>
      </p:pic>
      <p:sp>
        <p:nvSpPr>
          <p:cNvPr id="25" name="TextBox 24"/>
          <p:cNvSpPr txBox="1"/>
          <p:nvPr/>
        </p:nvSpPr>
        <p:spPr>
          <a:xfrm>
            <a:off x="6019800" y="4572000"/>
            <a:ext cx="2819400" cy="313932"/>
          </a:xfrm>
          <a:prstGeom prst="rect">
            <a:avLst/>
          </a:prstGeom>
          <a:noFill/>
        </p:spPr>
        <p:txBody>
          <a:bodyPr wrap="square" rtlCol="1">
            <a:spAutoFit/>
          </a:bodyPr>
          <a:lstStyle/>
          <a:p>
            <a:pPr marL="480060" lvl="0" indent="-480060" algn="r">
              <a:lnSpc>
                <a:spcPct val="80000"/>
              </a:lnSpc>
              <a:spcBef>
                <a:spcPct val="20000"/>
              </a:spcBef>
              <a:defRPr/>
            </a:pPr>
            <a:r>
              <a:rPr lang="ar-SA" sz="1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أختيار أماكن غرف الطعام</a:t>
            </a:r>
            <a:endParaRPr lang="ar-SA" sz="1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26" name="TextBox 25"/>
          <p:cNvSpPr txBox="1"/>
          <p:nvPr/>
        </p:nvSpPr>
        <p:spPr>
          <a:xfrm>
            <a:off x="8001000" y="5410202"/>
            <a:ext cx="990600" cy="646331"/>
          </a:xfrm>
          <a:prstGeom prst="rect">
            <a:avLst/>
          </a:prstGeom>
          <a:noFill/>
        </p:spPr>
        <p:txBody>
          <a:bodyPr wrap="square" rtlCol="1">
            <a:spAutoFit/>
          </a:bodyPr>
          <a:lstStyle/>
          <a:p>
            <a:pPr lvl="0"/>
            <a:r>
              <a:rPr lang="ar-SA" sz="1800" b="1" u="sng"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الأتساع</a:t>
            </a:r>
            <a:r>
              <a:rPr lang="ar-SA" sz="1800" b="1" dirty="0" smtClean="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 </a:t>
            </a:r>
          </a:p>
          <a:p>
            <a:endParaRPr lang="ar-EG" sz="1800" b="1" dirty="0">
              <a:ln w="12700">
                <a:solidFill>
                  <a:sysClr val="windowText" lastClr="00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27" name="TextBox 26"/>
          <p:cNvSpPr txBox="1"/>
          <p:nvPr/>
        </p:nvSpPr>
        <p:spPr>
          <a:xfrm>
            <a:off x="4495800" y="3733802"/>
            <a:ext cx="4419600" cy="584775"/>
          </a:xfrm>
          <a:prstGeom prst="rect">
            <a:avLst/>
          </a:prstGeom>
          <a:noFill/>
        </p:spPr>
        <p:txBody>
          <a:bodyPr wrap="square" rtlCol="1">
            <a:spAutoFit/>
          </a:bodyPr>
          <a:lstStyle/>
          <a:p>
            <a:pPr algn="r" rtl="1"/>
            <a:r>
              <a:rPr lang="ar-SA" sz="1600" dirty="0" smtClean="0">
                <a:latin typeface="Sakkal Majalla" pitchFamily="2" charset="-78"/>
                <a:cs typeface="Sakkal Majalla" pitchFamily="2" charset="-78"/>
              </a:rPr>
              <a:t>تكون غرف الطعام على أتصال مباشر بالمطبخ أو الأوفيس ليس من الضروري أن تكون هناك علاقة مباشرة بينها و بين باقي أجزاء المسكن</a:t>
            </a:r>
            <a:endParaRPr lang="ar-EG" sz="1600" dirty="0">
              <a:latin typeface="Sakkal Majalla" pitchFamily="2" charset="-78"/>
              <a:cs typeface="Sakkal Majalla" pitchFamily="2" charset="-78"/>
            </a:endParaRPr>
          </a:p>
        </p:txBody>
      </p:sp>
      <p:sp>
        <p:nvSpPr>
          <p:cNvPr id="30" name="TextBox 29"/>
          <p:cNvSpPr txBox="1"/>
          <p:nvPr/>
        </p:nvSpPr>
        <p:spPr>
          <a:xfrm>
            <a:off x="1295400" y="9372600"/>
            <a:ext cx="2476480" cy="338554"/>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ar-EG" sz="1600" b="1" dirty="0" smtClean="0">
                <a:ln w="12700">
                  <a:solidFill>
                    <a:sysClr val="windowText" lastClr="000000"/>
                  </a:solidFill>
                  <a:prstDash val="solid"/>
                </a:ln>
                <a:solidFill>
                  <a:schemeClr val="bg2">
                    <a:tint val="85000"/>
                    <a:satMod val="155000"/>
                  </a:schemeClr>
                </a:solidFill>
                <a:effectLst>
                  <a:glow rad="63500">
                    <a:schemeClr val="tx1">
                      <a:alpha val="40000"/>
                    </a:schemeClr>
                  </a:glow>
                  <a:outerShdw blurRad="41275" dist="20320" dir="1800000" algn="tl" rotWithShape="0">
                    <a:srgbClr val="000000">
                      <a:alpha val="40000"/>
                    </a:srgbClr>
                  </a:outerShdw>
                </a:effectLst>
                <a:latin typeface="Sakkal Majalla" pitchFamily="2" charset="-78"/>
                <a:cs typeface="Sakkal Majalla" pitchFamily="2" charset="-78"/>
              </a:rPr>
              <a:t>الابعاد الطاولة  لغرفة الطعام</a:t>
            </a:r>
            <a:endParaRPr lang="ar-EG" sz="1600" b="1" dirty="0">
              <a:ln w="12700">
                <a:solidFill>
                  <a:sysClr val="windowText" lastClr="000000"/>
                </a:solidFill>
                <a:prstDash val="solid"/>
              </a:ln>
              <a:solidFill>
                <a:schemeClr val="bg2">
                  <a:tint val="85000"/>
                  <a:satMod val="155000"/>
                </a:schemeClr>
              </a:solidFill>
              <a:effectLst>
                <a:glow rad="63500">
                  <a:schemeClr val="tx1">
                    <a:alpha val="40000"/>
                  </a:schemeClr>
                </a:glow>
                <a:outerShdw blurRad="41275" dist="20320" dir="1800000" algn="tl" rotWithShape="0">
                  <a:srgbClr val="000000">
                    <a:alpha val="40000"/>
                  </a:srgbClr>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dissolve">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dissolve">
                                      <p:cBhvr>
                                        <p:cTn id="20" dur="500"/>
                                        <p:tgtEl>
                                          <p:spTgt spid="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dissolve">
                                      <p:cBhvr>
                                        <p:cTn id="25" dur="500"/>
                                        <p:tgtEl>
                                          <p:spTgt spid="7">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7">
                                            <p:txEl>
                                              <p:pRg st="7" end="7"/>
                                            </p:txEl>
                                          </p:spTgt>
                                        </p:tgtEl>
                                        <p:attrNameLst>
                                          <p:attrName>style.visibility</p:attrName>
                                        </p:attrNameLst>
                                      </p:cBhvr>
                                      <p:to>
                                        <p:strVal val="visible"/>
                                      </p:to>
                                    </p:set>
                                    <p:animEffect transition="in" filter="dissolve">
                                      <p:cBhvr>
                                        <p:cTn id="30" dur="500"/>
                                        <p:tgtEl>
                                          <p:spTgt spid="7">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animEffect transition="in" filter="dissolve">
                                      <p:cBhvr>
                                        <p:cTn id="35" dur="500"/>
                                        <p:tgtEl>
                                          <p:spTgt spid="7">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
                                            <p:txEl>
                                              <p:pRg st="9" end="9"/>
                                            </p:txEl>
                                          </p:spTgt>
                                        </p:tgtEl>
                                        <p:attrNameLst>
                                          <p:attrName>style.visibility</p:attrName>
                                        </p:attrNameLst>
                                      </p:cBhvr>
                                      <p:to>
                                        <p:strVal val="visible"/>
                                      </p:to>
                                    </p:set>
                                    <p:animEffect transition="in" filter="dissolve">
                                      <p:cBhvr>
                                        <p:cTn id="40"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1057</TotalTime>
  <Words>6463</Words>
  <Application>Microsoft Office PowerPoint</Application>
  <PresentationFormat>A3 Paper (297x420 mm)</PresentationFormat>
  <Paragraphs>612</Paragraphs>
  <Slides>34</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34</vt:i4>
      </vt:variant>
    </vt:vector>
  </HeadingPairs>
  <TitlesOfParts>
    <vt:vector size="47" baseType="lpstr">
      <vt:lpstr>宋体</vt:lpstr>
      <vt:lpstr>宋体</vt:lpstr>
      <vt:lpstr>Algerian</vt:lpstr>
      <vt:lpstr>Andalus</vt:lpstr>
      <vt:lpstr>Arial</vt:lpstr>
      <vt:lpstr>baghdad6</vt:lpstr>
      <vt:lpstr>Calibri</vt:lpstr>
      <vt:lpstr>Sakkal Majalla</vt:lpstr>
      <vt:lpstr>Simplified Arabic</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الاسس التصميمية للمبانى السكنية</vt:lpstr>
      <vt:lpstr>PowerPoint Presentation</vt:lpstr>
      <vt:lpstr>PowerPoint Presentation</vt:lpstr>
      <vt:lpstr>علاقة المطبخ بباقى عناصر المسكن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rana Fathy</dc:creator>
  <cp:lastModifiedBy>NASSER</cp:lastModifiedBy>
  <cp:revision>146</cp:revision>
  <dcterms:created xsi:type="dcterms:W3CDTF">2006-08-16T00:00:00Z</dcterms:created>
  <dcterms:modified xsi:type="dcterms:W3CDTF">2014-09-29T23:24:22Z</dcterms:modified>
</cp:coreProperties>
</file>