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1" r:id="rId1"/>
  </p:sldMasterIdLst>
  <p:sldIdLst>
    <p:sldId id="256" r:id="rId2"/>
    <p:sldId id="257" r:id="rId3"/>
    <p:sldId id="277" r:id="rId4"/>
    <p:sldId id="258" r:id="rId5"/>
    <p:sldId id="259" r:id="rId6"/>
    <p:sldId id="278" r:id="rId7"/>
    <p:sldId id="279" r:id="rId8"/>
    <p:sldId id="260" r:id="rId9"/>
    <p:sldId id="261" r:id="rId10"/>
    <p:sldId id="262" r:id="rId11"/>
    <p:sldId id="281" r:id="rId12"/>
    <p:sldId id="282" r:id="rId13"/>
    <p:sldId id="289" r:id="rId14"/>
    <p:sldId id="283" r:id="rId15"/>
    <p:sldId id="290" r:id="rId16"/>
    <p:sldId id="284" r:id="rId17"/>
    <p:sldId id="291" r:id="rId18"/>
    <p:sldId id="285" r:id="rId19"/>
    <p:sldId id="292" r:id="rId20"/>
    <p:sldId id="286" r:id="rId21"/>
    <p:sldId id="293" r:id="rId22"/>
    <p:sldId id="287" r:id="rId23"/>
    <p:sldId id="294" r:id="rId24"/>
    <p:sldId id="295" r:id="rId25"/>
    <p:sldId id="288" r:id="rId26"/>
    <p:sldId id="296" r:id="rId27"/>
    <p:sldId id="263" r:id="rId28"/>
    <p:sldId id="272" r:id="rId29"/>
    <p:sldId id="264" r:id="rId30"/>
    <p:sldId id="265" r:id="rId31"/>
    <p:sldId id="266" r:id="rId32"/>
    <p:sldId id="267" r:id="rId33"/>
    <p:sldId id="269" r:id="rId34"/>
    <p:sldId id="270" r:id="rId35"/>
    <p:sldId id="271" r:id="rId36"/>
    <p:sldId id="280" r:id="rId37"/>
    <p:sldId id="273" r:id="rId38"/>
    <p:sldId id="274" r:id="rId39"/>
    <p:sldId id="275" r:id="rId40"/>
    <p:sldId id="276" r:id="rId41"/>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02" autoAdjust="0"/>
    <p:restoredTop sz="94645" autoAdjust="0"/>
  </p:normalViewPr>
  <p:slideViewPr>
    <p:cSldViewPr>
      <p:cViewPr varScale="1">
        <p:scale>
          <a:sx n="70" d="100"/>
          <a:sy n="70" d="100"/>
        </p:scale>
        <p:origin x="51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5842" name="Group 2"/>
          <p:cNvGrpSpPr>
            <a:grpSpLocks/>
          </p:cNvGrpSpPr>
          <p:nvPr/>
        </p:nvGrpSpPr>
        <p:grpSpPr bwMode="auto">
          <a:xfrm>
            <a:off x="0" y="0"/>
            <a:ext cx="5867400" cy="6858000"/>
            <a:chOff x="0" y="0"/>
            <a:chExt cx="3696" cy="4320"/>
          </a:xfrm>
        </p:grpSpPr>
        <p:sp>
          <p:nvSpPr>
            <p:cNvPr id="35843" name="Rectangle 3"/>
            <p:cNvSpPr>
              <a:spLocks noChangeArrowheads="1"/>
            </p:cNvSpPr>
            <p:nvPr/>
          </p:nvSpPr>
          <p:spPr bwMode="auto">
            <a:xfrm>
              <a:off x="0" y="0"/>
              <a:ext cx="2880" cy="432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rtl="0"/>
              <a:endParaRPr kumimoji="1" lang="en-US" altLang="en-US" sz="2400">
                <a:latin typeface="Times New Roman" panose="02020603050405020304" pitchFamily="18" charset="0"/>
              </a:endParaRPr>
            </a:p>
          </p:txBody>
        </p:sp>
        <p:sp>
          <p:nvSpPr>
            <p:cNvPr id="35844" name="AutoShape 4"/>
            <p:cNvSpPr>
              <a:spLocks noChangeArrowheads="1"/>
            </p:cNvSpPr>
            <p:nvPr/>
          </p:nvSpPr>
          <p:spPr bwMode="white">
            <a:xfrm>
              <a:off x="432" y="624"/>
              <a:ext cx="3264" cy="1200"/>
            </a:xfrm>
            <a:prstGeom prst="roundRect">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rtl="0"/>
              <a:endParaRPr kumimoji="1" lang="en-US" altLang="en-US" sz="2400">
                <a:latin typeface="Times New Roman" panose="02020603050405020304" pitchFamily="18" charset="0"/>
              </a:endParaRPr>
            </a:p>
          </p:txBody>
        </p:sp>
      </p:grpSp>
      <p:grpSp>
        <p:nvGrpSpPr>
          <p:cNvPr id="35845" name="Group 5"/>
          <p:cNvGrpSpPr>
            <a:grpSpLocks/>
          </p:cNvGrpSpPr>
          <p:nvPr/>
        </p:nvGrpSpPr>
        <p:grpSpPr bwMode="auto">
          <a:xfrm>
            <a:off x="3632200" y="4889500"/>
            <a:ext cx="4876800" cy="319088"/>
            <a:chOff x="2288" y="3080"/>
            <a:chExt cx="3072" cy="201"/>
          </a:xfrm>
        </p:grpSpPr>
        <p:sp>
          <p:nvSpPr>
            <p:cNvPr id="35846" name="AutoShape 6"/>
            <p:cNvSpPr>
              <a:spLocks noChangeArrowheads="1"/>
            </p:cNvSpPr>
            <p:nvPr/>
          </p:nvSpPr>
          <p:spPr bwMode="auto">
            <a:xfrm flipH="1">
              <a:off x="2288" y="3080"/>
              <a:ext cx="2914" cy="200"/>
            </a:xfrm>
            <a:prstGeom prst="roundRect">
              <a:avLst>
                <a:gd name="adj" fmla="val 0"/>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847" name="AutoShape 7"/>
            <p:cNvSpPr>
              <a:spLocks noChangeArrowheads="1"/>
            </p:cNvSpPr>
            <p:nvPr/>
          </p:nvSpPr>
          <p:spPr bwMode="auto">
            <a:xfrm>
              <a:off x="5196" y="3080"/>
              <a:ext cx="164" cy="201"/>
            </a:xfrm>
            <a:prstGeom prst="flowChartDelay">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5848" name="Rectangle 8"/>
          <p:cNvSpPr>
            <a:spLocks noGrp="1" noChangeArrowheads="1"/>
          </p:cNvSpPr>
          <p:nvPr>
            <p:ph type="subTitle" idx="1"/>
          </p:nvPr>
        </p:nvSpPr>
        <p:spPr>
          <a:xfrm>
            <a:off x="4673600" y="2927350"/>
            <a:ext cx="4013200" cy="1822450"/>
          </a:xfrm>
        </p:spPr>
        <p:txBody>
          <a:bodyPr anchor="b"/>
          <a:lstStyle>
            <a:lvl1pPr marL="0" indent="0">
              <a:buFont typeface="Wingdings" panose="05000000000000000000" pitchFamily="2" charset="2"/>
              <a:buNone/>
              <a:defRPr>
                <a:solidFill>
                  <a:schemeClr val="tx2"/>
                </a:solidFill>
              </a:defRPr>
            </a:lvl1pPr>
          </a:lstStyle>
          <a:p>
            <a:pPr lvl="0"/>
            <a:r>
              <a:rPr lang="en-US" altLang="en-US" noProof="0" smtClean="0"/>
              <a:t>Click to edit Master subtitle style</a:t>
            </a:r>
          </a:p>
        </p:txBody>
      </p:sp>
      <p:sp>
        <p:nvSpPr>
          <p:cNvPr id="35849" name="Rectangle 9"/>
          <p:cNvSpPr>
            <a:spLocks noGrp="1" noChangeArrowheads="1"/>
          </p:cNvSpPr>
          <p:nvPr>
            <p:ph type="dt" sz="quarter" idx="2"/>
          </p:nvPr>
        </p:nvSpPr>
        <p:spPr/>
        <p:txBody>
          <a:bodyPr/>
          <a:lstStyle>
            <a:lvl1pPr>
              <a:defRPr>
                <a:solidFill>
                  <a:schemeClr val="bg1"/>
                </a:solidFill>
              </a:defRPr>
            </a:lvl1pPr>
          </a:lstStyle>
          <a:p>
            <a:endParaRPr lang="en-US" altLang="en-US"/>
          </a:p>
        </p:txBody>
      </p:sp>
      <p:sp>
        <p:nvSpPr>
          <p:cNvPr id="35850" name="Rectangle 10"/>
          <p:cNvSpPr>
            <a:spLocks noGrp="1" noChangeArrowheads="1"/>
          </p:cNvSpPr>
          <p:nvPr>
            <p:ph type="ftr" sz="quarter" idx="3"/>
          </p:nvPr>
        </p:nvSpPr>
        <p:spPr/>
        <p:txBody>
          <a:bodyPr/>
          <a:lstStyle>
            <a:lvl1pPr algn="r">
              <a:defRPr/>
            </a:lvl1pPr>
          </a:lstStyle>
          <a:p>
            <a:endParaRPr lang="en-US" altLang="en-US"/>
          </a:p>
        </p:txBody>
      </p:sp>
      <p:sp>
        <p:nvSpPr>
          <p:cNvPr id="35851" name="Rectangle 11"/>
          <p:cNvSpPr>
            <a:spLocks noGrp="1" noChangeArrowheads="1"/>
          </p:cNvSpPr>
          <p:nvPr>
            <p:ph type="sldNum" sz="quarter" idx="4"/>
          </p:nvPr>
        </p:nvSpPr>
        <p:spPr>
          <a:xfrm>
            <a:off x="76200" y="6248400"/>
            <a:ext cx="587375" cy="488950"/>
          </a:xfrm>
        </p:spPr>
        <p:txBody>
          <a:bodyPr anchorCtr="0"/>
          <a:lstStyle>
            <a:lvl1pPr>
              <a:defRPr/>
            </a:lvl1pPr>
          </a:lstStyle>
          <a:p>
            <a:fld id="{637A7DAA-1F4D-4135-8EFC-EEC404D88126}" type="slidenum">
              <a:rPr lang="ar-SA" altLang="en-US"/>
              <a:pPr/>
              <a:t>‹#›</a:t>
            </a:fld>
            <a:endParaRPr lang="en-US" altLang="en-US"/>
          </a:p>
        </p:txBody>
      </p:sp>
      <p:sp>
        <p:nvSpPr>
          <p:cNvPr id="35852"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pPr lvl="0"/>
            <a:r>
              <a:rPr lang="en-US" altLang="en-US" noProof="0" smtClean="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2DC7263-6451-4310-9536-382B79D7ED2F}" type="slidenum">
              <a:rPr lang="ar-SA" altLang="en-US"/>
              <a:pPr/>
              <a:t>‹#›</a:t>
            </a:fld>
            <a:endParaRPr lang="en-US" altLang="en-US"/>
          </a:p>
        </p:txBody>
      </p:sp>
    </p:spTree>
    <p:extLst>
      <p:ext uri="{BB962C8B-B14F-4D97-AF65-F5344CB8AC3E}">
        <p14:creationId xmlns:p14="http://schemas.microsoft.com/office/powerpoint/2010/main" val="2546388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6F9D1FE-4BC1-48C9-A6A5-5A2F54E6FDE0}" type="slidenum">
              <a:rPr lang="ar-SA" altLang="en-US"/>
              <a:pPr/>
              <a:t>‹#›</a:t>
            </a:fld>
            <a:endParaRPr lang="en-US" altLang="en-US"/>
          </a:p>
        </p:txBody>
      </p:sp>
    </p:spTree>
    <p:extLst>
      <p:ext uri="{BB962C8B-B14F-4D97-AF65-F5344CB8AC3E}">
        <p14:creationId xmlns:p14="http://schemas.microsoft.com/office/powerpoint/2010/main" val="2407535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D88C2FD9-26AB-4DF3-A1C8-5BBAB70B7944}" type="slidenum">
              <a:rPr lang="ar-SA" altLang="en-US"/>
              <a:pPr/>
              <a:t>‹#›</a:t>
            </a:fld>
            <a:endParaRPr lang="en-US" altLang="en-US"/>
          </a:p>
        </p:txBody>
      </p:sp>
    </p:spTree>
    <p:extLst>
      <p:ext uri="{BB962C8B-B14F-4D97-AF65-F5344CB8AC3E}">
        <p14:creationId xmlns:p14="http://schemas.microsoft.com/office/powerpoint/2010/main" val="188236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97F61A79-D00F-4626-8A70-344FF57E769E}" type="slidenum">
              <a:rPr lang="ar-SA" altLang="en-US"/>
              <a:pPr/>
              <a:t>‹#›</a:t>
            </a:fld>
            <a:endParaRPr lang="en-US" altLang="en-US"/>
          </a:p>
        </p:txBody>
      </p:sp>
    </p:spTree>
    <p:extLst>
      <p:ext uri="{BB962C8B-B14F-4D97-AF65-F5344CB8AC3E}">
        <p14:creationId xmlns:p14="http://schemas.microsoft.com/office/powerpoint/2010/main" val="101545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F771B56B-B15A-44E7-A874-21B77F3A5D4E}" type="slidenum">
              <a:rPr lang="ar-SA" altLang="en-US"/>
              <a:pPr/>
              <a:t>‹#›</a:t>
            </a:fld>
            <a:endParaRPr lang="en-US" altLang="en-US"/>
          </a:p>
        </p:txBody>
      </p:sp>
    </p:spTree>
    <p:extLst>
      <p:ext uri="{BB962C8B-B14F-4D97-AF65-F5344CB8AC3E}">
        <p14:creationId xmlns:p14="http://schemas.microsoft.com/office/powerpoint/2010/main" val="319056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38A86B4B-EAFB-4AC4-9CF0-D9C8F126118A}" type="slidenum">
              <a:rPr lang="ar-SA" altLang="en-US"/>
              <a:pPr/>
              <a:t>‹#›</a:t>
            </a:fld>
            <a:endParaRPr lang="en-US" altLang="en-US"/>
          </a:p>
        </p:txBody>
      </p:sp>
    </p:spTree>
    <p:extLst>
      <p:ext uri="{BB962C8B-B14F-4D97-AF65-F5344CB8AC3E}">
        <p14:creationId xmlns:p14="http://schemas.microsoft.com/office/powerpoint/2010/main" val="430421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866E0D70-59D4-4AC2-96AE-9F3B042B2072}" type="slidenum">
              <a:rPr lang="ar-SA" altLang="en-US"/>
              <a:pPr/>
              <a:t>‹#›</a:t>
            </a:fld>
            <a:endParaRPr lang="en-US" altLang="en-US"/>
          </a:p>
        </p:txBody>
      </p:sp>
    </p:spTree>
    <p:extLst>
      <p:ext uri="{BB962C8B-B14F-4D97-AF65-F5344CB8AC3E}">
        <p14:creationId xmlns:p14="http://schemas.microsoft.com/office/powerpoint/2010/main" val="2525697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3FF4F291-1F55-4802-B765-918FF5320B42}" type="slidenum">
              <a:rPr lang="ar-SA" altLang="en-US"/>
              <a:pPr/>
              <a:t>‹#›</a:t>
            </a:fld>
            <a:endParaRPr lang="en-US" altLang="en-US"/>
          </a:p>
        </p:txBody>
      </p:sp>
    </p:spTree>
    <p:extLst>
      <p:ext uri="{BB962C8B-B14F-4D97-AF65-F5344CB8AC3E}">
        <p14:creationId xmlns:p14="http://schemas.microsoft.com/office/powerpoint/2010/main" val="2609746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7C371C69-3D10-4010-84A2-93A81D1D260E}" type="slidenum">
              <a:rPr lang="ar-SA" altLang="en-US"/>
              <a:pPr/>
              <a:t>‹#›</a:t>
            </a:fld>
            <a:endParaRPr lang="en-US" altLang="en-US"/>
          </a:p>
        </p:txBody>
      </p:sp>
    </p:spTree>
    <p:extLst>
      <p:ext uri="{BB962C8B-B14F-4D97-AF65-F5344CB8AC3E}">
        <p14:creationId xmlns:p14="http://schemas.microsoft.com/office/powerpoint/2010/main" val="599698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A9751730-29CA-4E27-B28F-07185B4DE221}" type="slidenum">
              <a:rPr lang="ar-SA" altLang="en-US"/>
              <a:pPr/>
              <a:t>‹#›</a:t>
            </a:fld>
            <a:endParaRPr lang="en-US" altLang="en-US"/>
          </a:p>
        </p:txBody>
      </p:sp>
    </p:spTree>
    <p:extLst>
      <p:ext uri="{BB962C8B-B14F-4D97-AF65-F5344CB8AC3E}">
        <p14:creationId xmlns:p14="http://schemas.microsoft.com/office/powerpoint/2010/main" val="2947873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4818" name="Group 2"/>
          <p:cNvGrpSpPr>
            <a:grpSpLocks/>
          </p:cNvGrpSpPr>
          <p:nvPr/>
        </p:nvGrpSpPr>
        <p:grpSpPr bwMode="auto">
          <a:xfrm>
            <a:off x="0" y="0"/>
            <a:ext cx="7620000" cy="6858000"/>
            <a:chOff x="0" y="0"/>
            <a:chExt cx="4800" cy="4320"/>
          </a:xfrm>
        </p:grpSpPr>
        <p:grpSp>
          <p:nvGrpSpPr>
            <p:cNvPr id="34819" name="Group 3"/>
            <p:cNvGrpSpPr>
              <a:grpSpLocks/>
            </p:cNvGrpSpPr>
            <p:nvPr userDrawn="1"/>
          </p:nvGrpSpPr>
          <p:grpSpPr bwMode="auto">
            <a:xfrm>
              <a:off x="0" y="0"/>
              <a:ext cx="2016" cy="4320"/>
              <a:chOff x="0" y="0"/>
              <a:chExt cx="2016" cy="4320"/>
            </a:xfrm>
          </p:grpSpPr>
          <p:sp>
            <p:nvSpPr>
              <p:cNvPr id="34820" name="Rectangle 4"/>
              <p:cNvSpPr>
                <a:spLocks noChangeArrowheads="1"/>
              </p:cNvSpPr>
              <p:nvPr userDrawn="1"/>
            </p:nvSpPr>
            <p:spPr bwMode="auto">
              <a:xfrm>
                <a:off x="0" y="0"/>
                <a:ext cx="480" cy="432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1" name="Freeform 5"/>
              <p:cNvSpPr>
                <a:spLocks/>
              </p:cNvSpPr>
              <p:nvPr userDrawn="1"/>
            </p:nvSpPr>
            <p:spPr bwMode="auto">
              <a:xfrm>
                <a:off x="288" y="0"/>
                <a:ext cx="1728" cy="735"/>
              </a:xfrm>
              <a:custGeom>
                <a:avLst/>
                <a:gdLst>
                  <a:gd name="T0" fmla="*/ 1728 w 1728"/>
                  <a:gd name="T1" fmla="*/ 0 h 735"/>
                  <a:gd name="T2" fmla="*/ 1728 w 1728"/>
                  <a:gd name="T3" fmla="*/ 480 h 735"/>
                  <a:gd name="T4" fmla="*/ 380 w 1728"/>
                  <a:gd name="T5" fmla="*/ 482 h 735"/>
                  <a:gd name="T6" fmla="*/ 354 w 1728"/>
                  <a:gd name="T7" fmla="*/ 480 h 735"/>
                  <a:gd name="T8" fmla="*/ 308 w 1728"/>
                  <a:gd name="T9" fmla="*/ 489 h 735"/>
                  <a:gd name="T10" fmla="*/ 246 w 1728"/>
                  <a:gd name="T11" fmla="*/ 531 h 735"/>
                  <a:gd name="T12" fmla="*/ 206 w 1728"/>
                  <a:gd name="T13" fmla="*/ 597 h 735"/>
                  <a:gd name="T14" fmla="*/ 192 w 1728"/>
                  <a:gd name="T15" fmla="*/ 666 h 735"/>
                  <a:gd name="T16" fmla="*/ 192 w 1728"/>
                  <a:gd name="T17" fmla="*/ 735 h 735"/>
                  <a:gd name="T18" fmla="*/ 0 w 1728"/>
                  <a:gd name="T19" fmla="*/ 735 h 735"/>
                  <a:gd name="T20" fmla="*/ 0 w 1728"/>
                  <a:gd name="T21" fmla="*/ 480 h 735"/>
                  <a:gd name="T22" fmla="*/ 0 w 1728"/>
                  <a:gd name="T23" fmla="*/ 0 h 735"/>
                  <a:gd name="T24" fmla="*/ 1728 w 1728"/>
                  <a:gd name="T25"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34822" name="Group 6"/>
            <p:cNvGrpSpPr>
              <a:grpSpLocks/>
            </p:cNvGrpSpPr>
            <p:nvPr/>
          </p:nvGrpSpPr>
          <p:grpSpPr bwMode="auto">
            <a:xfrm>
              <a:off x="144" y="1248"/>
              <a:ext cx="4656" cy="201"/>
              <a:chOff x="144" y="1248"/>
              <a:chExt cx="4656" cy="201"/>
            </a:xfrm>
          </p:grpSpPr>
          <p:sp>
            <p:nvSpPr>
              <p:cNvPr id="34823" name="AutoShape 7"/>
              <p:cNvSpPr>
                <a:spLocks noChangeArrowheads="1"/>
              </p:cNvSpPr>
              <p:nvPr/>
            </p:nvSpPr>
            <p:spPr bwMode="auto">
              <a:xfrm>
                <a:off x="384" y="1248"/>
                <a:ext cx="4416" cy="200"/>
              </a:xfrm>
              <a:prstGeom prst="roundRect">
                <a:avLst>
                  <a:gd name="adj" fmla="val 0"/>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4" name="AutoShape 8"/>
              <p:cNvSpPr>
                <a:spLocks noChangeArrowheads="1"/>
              </p:cNvSpPr>
              <p:nvPr/>
            </p:nvSpPr>
            <p:spPr bwMode="auto">
              <a:xfrm flipH="1">
                <a:off x="144" y="1248"/>
                <a:ext cx="248" cy="201"/>
              </a:xfrm>
              <a:prstGeom prst="flowChartDelay">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34825" name="AutoShape 9"/>
          <p:cNvSpPr>
            <a:spLocks noGrp="1" noChangeArrowheads="1"/>
          </p:cNvSpPr>
          <p:nvPr>
            <p:ph type="title"/>
          </p:nvPr>
        </p:nvSpPr>
        <p:spPr bwMode="auto">
          <a:xfrm>
            <a:off x="762000" y="762000"/>
            <a:ext cx="7924800" cy="1143000"/>
          </a:xfrm>
          <a:prstGeom prst="roundRect">
            <a:avLst>
              <a:gd name="adj" fmla="val 21667"/>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34826" name="Rectangle 10"/>
          <p:cNvSpPr>
            <a:spLocks noGrp="1" noChangeArrowheads="1"/>
          </p:cNvSpPr>
          <p:nvPr>
            <p:ph type="body" idx="1"/>
          </p:nvPr>
        </p:nvSpPr>
        <p:spPr bwMode="auto">
          <a:xfrm>
            <a:off x="838200" y="2362200"/>
            <a:ext cx="7693025" cy="372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4827" name="Rectangle 11"/>
          <p:cNvSpPr>
            <a:spLocks noGrp="1" noChangeArrowheads="1"/>
          </p:cNvSpPr>
          <p:nvPr>
            <p:ph type="dt" sz="half" idx="2"/>
          </p:nvPr>
        </p:nvSpPr>
        <p:spPr bwMode="auto">
          <a:xfrm>
            <a:off x="2438400" y="6248400"/>
            <a:ext cx="2130425"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rtl="0">
              <a:defRPr sz="1400"/>
            </a:lvl1pPr>
          </a:lstStyle>
          <a:p>
            <a:endParaRPr lang="en-US" altLang="en-US"/>
          </a:p>
        </p:txBody>
      </p:sp>
      <p:sp>
        <p:nvSpPr>
          <p:cNvPr id="34828" name="Rectangle 12"/>
          <p:cNvSpPr>
            <a:spLocks noGrp="1" noChangeArrowheads="1"/>
          </p:cNvSpPr>
          <p:nvPr>
            <p:ph type="ftr" sz="quarter" idx="3"/>
          </p:nvPr>
        </p:nvSpPr>
        <p:spPr bwMode="auto">
          <a:xfrm>
            <a:off x="5791200" y="6248400"/>
            <a:ext cx="2897188"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rtl="0">
              <a:defRPr sz="1400"/>
            </a:lvl1pPr>
          </a:lstStyle>
          <a:p>
            <a:endParaRPr lang="en-US" altLang="en-US"/>
          </a:p>
        </p:txBody>
      </p:sp>
      <p:sp>
        <p:nvSpPr>
          <p:cNvPr id="34829" name="Rectangle 13"/>
          <p:cNvSpPr>
            <a:spLocks noGrp="1" noChangeArrowheads="1"/>
          </p:cNvSpPr>
          <p:nvPr>
            <p:ph type="sldNum" sz="quarter" idx="4"/>
          </p:nvPr>
        </p:nvSpPr>
        <p:spPr bwMode="auto">
          <a:xfrm>
            <a:off x="84138" y="6242050"/>
            <a:ext cx="587375"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lgn="l" rtl="0">
              <a:defRPr sz="2600" b="1">
                <a:solidFill>
                  <a:schemeClr val="bg1"/>
                </a:solidFill>
              </a:defRPr>
            </a:lvl1pPr>
          </a:lstStyle>
          <a:p>
            <a:fld id="{707643F2-A020-46E9-AEE4-541355B84E57}" type="slidenum">
              <a:rPr lang="ar-SA"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1" fontAlgn="base">
        <a:lnSpc>
          <a:spcPct val="90000"/>
        </a:lnSpc>
        <a:spcBef>
          <a:spcPct val="0"/>
        </a:spcBef>
        <a:spcAft>
          <a:spcPct val="0"/>
        </a:spcAft>
        <a:defRPr sz="3600" b="1" kern="1200">
          <a:solidFill>
            <a:schemeClr val="tx2"/>
          </a:solidFill>
          <a:latin typeface="+mj-lt"/>
          <a:ea typeface="+mj-ea"/>
          <a:cs typeface="+mj-cs"/>
        </a:defRPr>
      </a:lvl1pPr>
      <a:lvl2pPr algn="l" rtl="1" fontAlgn="base">
        <a:lnSpc>
          <a:spcPct val="90000"/>
        </a:lnSpc>
        <a:spcBef>
          <a:spcPct val="0"/>
        </a:spcBef>
        <a:spcAft>
          <a:spcPct val="0"/>
        </a:spcAft>
        <a:defRPr sz="3600" b="1">
          <a:solidFill>
            <a:schemeClr val="tx2"/>
          </a:solidFill>
          <a:latin typeface="Arial" panose="020B0604020202020204" pitchFamily="34" charset="0"/>
          <a:cs typeface="Arial" panose="020B0604020202020204" pitchFamily="34" charset="0"/>
        </a:defRPr>
      </a:lvl2pPr>
      <a:lvl3pPr algn="l" rtl="1" fontAlgn="base">
        <a:lnSpc>
          <a:spcPct val="90000"/>
        </a:lnSpc>
        <a:spcBef>
          <a:spcPct val="0"/>
        </a:spcBef>
        <a:spcAft>
          <a:spcPct val="0"/>
        </a:spcAft>
        <a:defRPr sz="3600" b="1">
          <a:solidFill>
            <a:schemeClr val="tx2"/>
          </a:solidFill>
          <a:latin typeface="Arial" panose="020B0604020202020204" pitchFamily="34" charset="0"/>
          <a:cs typeface="Arial" panose="020B0604020202020204" pitchFamily="34" charset="0"/>
        </a:defRPr>
      </a:lvl3pPr>
      <a:lvl4pPr algn="l" rtl="1" fontAlgn="base">
        <a:lnSpc>
          <a:spcPct val="90000"/>
        </a:lnSpc>
        <a:spcBef>
          <a:spcPct val="0"/>
        </a:spcBef>
        <a:spcAft>
          <a:spcPct val="0"/>
        </a:spcAft>
        <a:defRPr sz="3600" b="1">
          <a:solidFill>
            <a:schemeClr val="tx2"/>
          </a:solidFill>
          <a:latin typeface="Arial" panose="020B0604020202020204" pitchFamily="34" charset="0"/>
          <a:cs typeface="Arial" panose="020B0604020202020204" pitchFamily="34" charset="0"/>
        </a:defRPr>
      </a:lvl4pPr>
      <a:lvl5pPr algn="l" rtl="1" fontAlgn="base">
        <a:lnSpc>
          <a:spcPct val="90000"/>
        </a:lnSpc>
        <a:spcBef>
          <a:spcPct val="0"/>
        </a:spcBef>
        <a:spcAft>
          <a:spcPct val="0"/>
        </a:spcAft>
        <a:defRPr sz="3600" b="1">
          <a:solidFill>
            <a:schemeClr val="tx2"/>
          </a:solidFill>
          <a:latin typeface="Arial" panose="020B0604020202020204" pitchFamily="34" charset="0"/>
          <a:cs typeface="Arial" panose="020B0604020202020204" pitchFamily="34" charset="0"/>
        </a:defRPr>
      </a:lvl5pPr>
      <a:lvl6pPr marL="457200" algn="l" rtl="1" fontAlgn="base">
        <a:lnSpc>
          <a:spcPct val="90000"/>
        </a:lnSpc>
        <a:spcBef>
          <a:spcPct val="0"/>
        </a:spcBef>
        <a:spcAft>
          <a:spcPct val="0"/>
        </a:spcAft>
        <a:defRPr sz="3600" b="1">
          <a:solidFill>
            <a:schemeClr val="tx2"/>
          </a:solidFill>
          <a:latin typeface="Arial" panose="020B0604020202020204" pitchFamily="34" charset="0"/>
          <a:cs typeface="Arial" panose="020B0604020202020204" pitchFamily="34" charset="0"/>
        </a:defRPr>
      </a:lvl6pPr>
      <a:lvl7pPr marL="914400" algn="l" rtl="1" fontAlgn="base">
        <a:lnSpc>
          <a:spcPct val="90000"/>
        </a:lnSpc>
        <a:spcBef>
          <a:spcPct val="0"/>
        </a:spcBef>
        <a:spcAft>
          <a:spcPct val="0"/>
        </a:spcAft>
        <a:defRPr sz="3600" b="1">
          <a:solidFill>
            <a:schemeClr val="tx2"/>
          </a:solidFill>
          <a:latin typeface="Arial" panose="020B0604020202020204" pitchFamily="34" charset="0"/>
          <a:cs typeface="Arial" panose="020B0604020202020204" pitchFamily="34" charset="0"/>
        </a:defRPr>
      </a:lvl7pPr>
      <a:lvl8pPr marL="1371600" algn="l" rtl="1" fontAlgn="base">
        <a:lnSpc>
          <a:spcPct val="90000"/>
        </a:lnSpc>
        <a:spcBef>
          <a:spcPct val="0"/>
        </a:spcBef>
        <a:spcAft>
          <a:spcPct val="0"/>
        </a:spcAft>
        <a:defRPr sz="3600" b="1">
          <a:solidFill>
            <a:schemeClr val="tx2"/>
          </a:solidFill>
          <a:latin typeface="Arial" panose="020B0604020202020204" pitchFamily="34" charset="0"/>
          <a:cs typeface="Arial" panose="020B0604020202020204" pitchFamily="34" charset="0"/>
        </a:defRPr>
      </a:lvl8pPr>
      <a:lvl9pPr marL="1828800" algn="l" rtl="1" fontAlgn="base">
        <a:lnSpc>
          <a:spcPct val="90000"/>
        </a:lnSpc>
        <a:spcBef>
          <a:spcPct val="0"/>
        </a:spcBef>
        <a:spcAft>
          <a:spcPct val="0"/>
        </a:spcAft>
        <a:defRPr sz="3600" b="1">
          <a:solidFill>
            <a:schemeClr val="tx2"/>
          </a:solidFill>
          <a:latin typeface="Arial" panose="020B0604020202020204" pitchFamily="34" charset="0"/>
          <a:cs typeface="Arial" panose="020B0604020202020204" pitchFamily="34" charset="0"/>
        </a:defRPr>
      </a:lvl9pPr>
    </p:titleStyle>
    <p:bodyStyle>
      <a:lvl1pPr marL="342900" indent="-342900" algn="r" rtl="1" fontAlgn="base">
        <a:spcBef>
          <a:spcPct val="20000"/>
        </a:spcBef>
        <a:spcAft>
          <a:spcPct val="0"/>
        </a:spcAft>
        <a:buClr>
          <a:schemeClr val="tx1"/>
        </a:buClr>
        <a:buSzPct val="75000"/>
        <a:buFont typeface="Wingdings" panose="05000000000000000000" pitchFamily="2" charset="2"/>
        <a:buChar char="l"/>
        <a:defRPr sz="2800" kern="1200">
          <a:solidFill>
            <a:schemeClr val="tx1"/>
          </a:solidFill>
          <a:latin typeface="+mn-lt"/>
          <a:ea typeface="+mn-ea"/>
          <a:cs typeface="+mn-cs"/>
        </a:defRPr>
      </a:lvl1pPr>
      <a:lvl2pPr marL="742950" indent="-285750" algn="r" rtl="1" fontAlgn="base">
        <a:spcBef>
          <a:spcPct val="20000"/>
        </a:spcBef>
        <a:spcAft>
          <a:spcPct val="0"/>
        </a:spcAft>
        <a:buClr>
          <a:schemeClr val="tx1"/>
        </a:buClr>
        <a:buSzPct val="75000"/>
        <a:buChar char="–"/>
        <a:defRPr sz="2400" kern="1200">
          <a:solidFill>
            <a:schemeClr val="tx1"/>
          </a:solidFill>
          <a:latin typeface="+mn-lt"/>
          <a:ea typeface="+mn-ea"/>
          <a:cs typeface="+mn-cs"/>
        </a:defRPr>
      </a:lvl2pPr>
      <a:lvl3pPr marL="1143000" indent="-228600" algn="r" rtl="1" fontAlgn="base">
        <a:spcBef>
          <a:spcPct val="20000"/>
        </a:spcBef>
        <a:spcAft>
          <a:spcPct val="0"/>
        </a:spcAft>
        <a:buClr>
          <a:schemeClr val="tx1"/>
        </a:buClr>
        <a:buSzPct val="75000"/>
        <a:buFont typeface="Wingdings" panose="05000000000000000000" pitchFamily="2" charset="2"/>
        <a:buChar char="l"/>
        <a:defRPr sz="2000" kern="1200">
          <a:solidFill>
            <a:schemeClr val="tx1"/>
          </a:solidFill>
          <a:latin typeface="+mn-lt"/>
          <a:ea typeface="+mn-ea"/>
          <a:cs typeface="+mn-cs"/>
        </a:defRPr>
      </a:lvl3pPr>
      <a:lvl4pPr marL="1600200" indent="-228600" algn="r" rtl="1" fontAlgn="base">
        <a:spcBef>
          <a:spcPct val="20000"/>
        </a:spcBef>
        <a:spcAft>
          <a:spcPct val="0"/>
        </a:spcAft>
        <a:buClr>
          <a:schemeClr val="tx1"/>
        </a:buClr>
        <a:buSzPct val="80000"/>
        <a:buChar char="–"/>
        <a:defRPr kern="1200">
          <a:solidFill>
            <a:schemeClr val="tx1"/>
          </a:solidFill>
          <a:latin typeface="+mn-lt"/>
          <a:ea typeface="+mn-ea"/>
          <a:cs typeface="+mn-cs"/>
        </a:defRPr>
      </a:lvl4pPr>
      <a:lvl5pPr marL="2057400" indent="-228600" algn="r" rtl="1" fontAlgn="base">
        <a:spcBef>
          <a:spcPct val="20000"/>
        </a:spcBef>
        <a:spcAft>
          <a:spcPct val="0"/>
        </a:spcAft>
        <a:buClr>
          <a:schemeClr val="tx1"/>
        </a:buClr>
        <a:buSzPct val="65000"/>
        <a:buFont typeface="Wingdings" panose="05000000000000000000" pitchFamily="2" charset="2"/>
        <a:buChar char="l"/>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index.php%3fmodule=pnEncyclopedia&amp;func=display_term&amp;id=6314&amp;vid=14"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index.php%3fmodule=pnEncyclopedia&amp;func=display_term&amp;id=5309&amp;vid=1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2"/>
          <p:cNvSpPr>
            <a:spLocks noGrp="1" noChangeArrowheads="1"/>
          </p:cNvSpPr>
          <p:nvPr>
            <p:ph type="ctrTitle"/>
          </p:nvPr>
        </p:nvSpPr>
        <p:spPr/>
        <p:txBody>
          <a:bodyPr/>
          <a:lstStyle/>
          <a:p>
            <a:r>
              <a:rPr lang="ar-EG" altLang="en-US"/>
              <a:t>العزل المائى لحمامات السباحة</a:t>
            </a:r>
            <a:endParaRPr lang="en-US"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flipH="1">
            <a:off x="838200" y="825500"/>
            <a:ext cx="68263" cy="261938"/>
          </a:xfrm>
        </p:spPr>
        <p:txBody>
          <a:bodyPr/>
          <a:lstStyle/>
          <a:p>
            <a:endParaRPr lang="en-US" altLang="en-US" sz="3200"/>
          </a:p>
        </p:txBody>
      </p:sp>
      <p:sp>
        <p:nvSpPr>
          <p:cNvPr id="8195" name="Rectangle 3"/>
          <p:cNvSpPr>
            <a:spLocks noGrp="1" noChangeArrowheads="1"/>
          </p:cNvSpPr>
          <p:nvPr>
            <p:ph type="body" idx="1"/>
          </p:nvPr>
        </p:nvSpPr>
        <p:spPr>
          <a:xfrm>
            <a:off x="381000" y="1981200"/>
            <a:ext cx="8382000" cy="4876800"/>
          </a:xfrm>
        </p:spPr>
        <p:txBody>
          <a:bodyPr/>
          <a:lstStyle/>
          <a:p>
            <a:pPr>
              <a:lnSpc>
                <a:spcPct val="80000"/>
              </a:lnSpc>
            </a:pPr>
            <a:endParaRPr lang="ar-EG" altLang="en-US" sz="2400" b="1"/>
          </a:p>
          <a:p>
            <a:pPr>
              <a:lnSpc>
                <a:spcPct val="80000"/>
              </a:lnSpc>
            </a:pPr>
            <a:r>
              <a:rPr lang="ar-SA" altLang="en-US" sz="2400" b="1"/>
              <a:t>فإن العزل الإيجابي هو الأفضل دائماً و أبداً، نظراً لأنه يمثل</a:t>
            </a:r>
            <a:r>
              <a:rPr lang="en-US" altLang="en-US" sz="2400" b="1"/>
              <a:t> </a:t>
            </a:r>
            <a:br>
              <a:rPr lang="en-US" altLang="en-US" sz="2400" b="1"/>
            </a:br>
            <a:r>
              <a:rPr lang="en-US" altLang="en-US" sz="2400" b="1"/>
              <a:t/>
            </a:r>
            <a:br>
              <a:rPr lang="en-US" altLang="en-US" sz="2400" b="1"/>
            </a:br>
            <a:r>
              <a:rPr lang="en-US" altLang="en-US" sz="2400" b="1"/>
              <a:t>* </a:t>
            </a:r>
            <a:r>
              <a:rPr lang="ar-SA" altLang="en-US" sz="2400" b="1"/>
              <a:t>عزلاً وقائياً : نتوقع عن طريقه المشاكل المحتملة لتسرب المياه ، و نقوم بإيجاد الحل لها قبل أن تحدث</a:t>
            </a:r>
            <a:r>
              <a:rPr lang="en-US" altLang="en-US" sz="2400" b="1"/>
              <a:t> .</a:t>
            </a:r>
            <a:br>
              <a:rPr lang="en-US" altLang="en-US" sz="2400" b="1"/>
            </a:br>
            <a:endParaRPr lang="en-US" altLang="en-US" sz="2400" b="1"/>
          </a:p>
          <a:p>
            <a:pPr>
              <a:lnSpc>
                <a:spcPct val="80000"/>
              </a:lnSpc>
            </a:pPr>
            <a:r>
              <a:rPr lang="en-US" altLang="en-US" sz="2400" b="1"/>
              <a:t>*</a:t>
            </a:r>
            <a:r>
              <a:rPr lang="ar-SA" altLang="en-US" sz="2400" b="1"/>
              <a:t>حمايةً للعناصر الإنشائية: تقيها من التلف و الصدأ</a:t>
            </a:r>
            <a:r>
              <a:rPr lang="en-US" altLang="en-US" sz="2400" b="1"/>
              <a:t>.</a:t>
            </a:r>
            <a:br>
              <a:rPr lang="en-US" altLang="en-US" sz="2400" b="1"/>
            </a:br>
            <a:endParaRPr lang="en-US" altLang="en-US" sz="2400" b="1"/>
          </a:p>
          <a:p>
            <a:pPr>
              <a:lnSpc>
                <a:spcPct val="80000"/>
              </a:lnSpc>
            </a:pPr>
            <a:r>
              <a:rPr lang="en-US" altLang="en-US" sz="2400" b="1"/>
              <a:t>* </a:t>
            </a:r>
            <a:r>
              <a:rPr lang="ar-SA" altLang="en-US" sz="2400" b="1"/>
              <a:t>الأسهل والأرخص: كونه يمثل حلاً وقائياً</a:t>
            </a:r>
            <a:r>
              <a:rPr lang="ar-EG" altLang="en-US" sz="2400" b="1"/>
              <a:t>.</a:t>
            </a:r>
          </a:p>
          <a:p>
            <a:pPr>
              <a:lnSpc>
                <a:spcPct val="80000"/>
              </a:lnSpc>
            </a:pPr>
            <a:endParaRPr lang="ar-EG" altLang="en-US" sz="2400" b="1"/>
          </a:p>
          <a:p>
            <a:pPr>
              <a:lnSpc>
                <a:spcPct val="80000"/>
              </a:lnSpc>
            </a:pPr>
            <a:r>
              <a:rPr lang="ar-SA" altLang="en-US" sz="2400" b="1"/>
              <a:t>أما العزل السلبي ، فصحيح انه يمنع تلف طبقة الطينة و الدهان ، و لكنه لا يستطيع أن يمنع تآكل و تلف و تهتك العناصر الإنشائية المعزولة ، وربما خروجها عن الاستثمار</a:t>
            </a:r>
            <a:r>
              <a:rPr lang="en-US" altLang="en-US" sz="2400" b="1"/>
              <a:t> .</a:t>
            </a:r>
            <a:br>
              <a:rPr lang="en-US" altLang="en-US" sz="2400" b="1"/>
            </a:br>
            <a:r>
              <a:rPr lang="en-US" altLang="en-US" sz="2400" b="1"/>
              <a:t/>
            </a:r>
            <a:br>
              <a:rPr lang="en-US" altLang="en-US" sz="2400" b="1"/>
            </a:br>
            <a:r>
              <a:rPr lang="ar-SA" altLang="en-US" sz="2400" b="1"/>
              <a:t>ل</a:t>
            </a:r>
            <a:r>
              <a:rPr lang="ar-EG" altLang="en-US" sz="2400" b="1"/>
              <a:t>ذ</a:t>
            </a:r>
            <a:r>
              <a:rPr lang="ar-SA" altLang="en-US" sz="2400" b="1"/>
              <a:t>لك لا نلجأ إلى العزل السلبي إلا في الحالات الاضطرارية جداً</a:t>
            </a:r>
            <a:endParaRPr lang="en-US" altLang="en-US" sz="2400" b="1"/>
          </a:p>
          <a:p>
            <a:pPr>
              <a:lnSpc>
                <a:spcPct val="80000"/>
              </a:lnSpc>
            </a:pPr>
            <a:endParaRPr lang="en-US" altLang="en-US" sz="24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AutoShape 2"/>
          <p:cNvSpPr>
            <a:spLocks noGrp="1" noChangeArrowheads="1"/>
          </p:cNvSpPr>
          <p:nvPr>
            <p:ph type="title"/>
          </p:nvPr>
        </p:nvSpPr>
        <p:spPr/>
        <p:txBody>
          <a:bodyPr/>
          <a:lstStyle/>
          <a:p>
            <a:r>
              <a:rPr lang="ar-EG" altLang="en-US"/>
              <a:t>الانواع العامة لمواد العزل</a:t>
            </a:r>
            <a:endParaRPr lang="en-US" altLang="en-US"/>
          </a:p>
        </p:txBody>
      </p:sp>
      <p:sp>
        <p:nvSpPr>
          <p:cNvPr id="47107" name="Rectangle 3"/>
          <p:cNvSpPr>
            <a:spLocks noGrp="1" noChangeArrowheads="1"/>
          </p:cNvSpPr>
          <p:nvPr>
            <p:ph type="body" idx="1"/>
          </p:nvPr>
        </p:nvSpPr>
        <p:spPr>
          <a:xfrm>
            <a:off x="762000" y="2362200"/>
            <a:ext cx="7693025" cy="3724275"/>
          </a:xfrm>
        </p:spPr>
        <p:txBody>
          <a:bodyPr/>
          <a:lstStyle/>
          <a:p>
            <a:pPr>
              <a:lnSpc>
                <a:spcPct val="90000"/>
              </a:lnSpc>
            </a:pPr>
            <a:r>
              <a:rPr lang="en-US" altLang="en-US" sz="2000"/>
              <a:t>-1</a:t>
            </a:r>
            <a:r>
              <a:rPr lang="ar-EG" altLang="en-US" sz="2000"/>
              <a:t>المواد البيتومينيه</a:t>
            </a:r>
            <a:r>
              <a:rPr lang="en-US" altLang="en-US" sz="2000"/>
              <a:t>.</a:t>
            </a:r>
            <a:br>
              <a:rPr lang="en-US" altLang="en-US" sz="2000"/>
            </a:br>
            <a:r>
              <a:rPr lang="en-US" altLang="en-US" sz="2000"/>
              <a:t/>
            </a:r>
            <a:br>
              <a:rPr lang="en-US" altLang="en-US" sz="2000"/>
            </a:br>
            <a:r>
              <a:rPr lang="en-US" altLang="en-US" sz="2000"/>
              <a:t>2</a:t>
            </a:r>
            <a:r>
              <a:rPr lang="ar-EG" altLang="en-US" sz="2000"/>
              <a:t>-المواد الاكريليكيه</a:t>
            </a:r>
            <a:r>
              <a:rPr lang="en-US" altLang="en-US" sz="2000"/>
              <a:t>.</a:t>
            </a:r>
            <a:br>
              <a:rPr lang="en-US" altLang="en-US" sz="2000"/>
            </a:br>
            <a:r>
              <a:rPr lang="en-US" altLang="en-US" sz="2000"/>
              <a:t/>
            </a:r>
            <a:br>
              <a:rPr lang="en-US" altLang="en-US" sz="2000"/>
            </a:br>
            <a:r>
              <a:rPr lang="en-US" altLang="en-US" sz="2000"/>
              <a:t>-3</a:t>
            </a:r>
            <a:r>
              <a:rPr lang="ar-EG" altLang="en-US" sz="2000"/>
              <a:t>المواد الاسمنتيه</a:t>
            </a:r>
            <a:r>
              <a:rPr lang="en-US" altLang="en-US" sz="2000"/>
              <a:t>.</a:t>
            </a:r>
            <a:br>
              <a:rPr lang="en-US" altLang="en-US" sz="2000"/>
            </a:br>
            <a:r>
              <a:rPr lang="en-US" altLang="en-US" sz="2000"/>
              <a:t/>
            </a:r>
            <a:br>
              <a:rPr lang="en-US" altLang="en-US" sz="2000"/>
            </a:br>
            <a:r>
              <a:rPr lang="en-US" altLang="en-US" sz="2000"/>
              <a:t>-4</a:t>
            </a:r>
            <a:r>
              <a:rPr lang="ar-EG" altLang="en-US" sz="2000"/>
              <a:t>المواد الايبوكسيه</a:t>
            </a:r>
            <a:r>
              <a:rPr lang="en-US" altLang="en-US" sz="2000"/>
              <a:t>.</a:t>
            </a:r>
            <a:br>
              <a:rPr lang="en-US" altLang="en-US" sz="2000"/>
            </a:br>
            <a:r>
              <a:rPr lang="en-US" altLang="en-US" sz="2000"/>
              <a:t/>
            </a:r>
            <a:br>
              <a:rPr lang="en-US" altLang="en-US" sz="2000"/>
            </a:br>
            <a:r>
              <a:rPr lang="en-US" altLang="en-US" sz="2000"/>
              <a:t>-5</a:t>
            </a:r>
            <a:r>
              <a:rPr lang="ar-EG" altLang="en-US" sz="2000"/>
              <a:t>مضافات الخرسانه</a:t>
            </a:r>
            <a:r>
              <a:rPr lang="en-US" altLang="en-US" sz="2000"/>
              <a:t>.</a:t>
            </a:r>
            <a:br>
              <a:rPr lang="en-US" altLang="en-US" sz="2000"/>
            </a:br>
            <a:r>
              <a:rPr lang="en-US" altLang="en-US" sz="2000"/>
              <a:t/>
            </a:r>
            <a:br>
              <a:rPr lang="en-US" altLang="en-US" sz="2000"/>
            </a:br>
            <a:r>
              <a:rPr lang="en-US" altLang="en-US" sz="2000"/>
              <a:t>-6</a:t>
            </a:r>
            <a:r>
              <a:rPr lang="ar-EG" altLang="en-US" sz="2000"/>
              <a:t>مواد ملئ الفواصل</a:t>
            </a:r>
            <a:r>
              <a:rPr lang="en-US" altLang="en-US" sz="2000"/>
              <a:t>.</a:t>
            </a:r>
            <a:br>
              <a:rPr lang="en-US" altLang="en-US" sz="2000"/>
            </a:br>
            <a:r>
              <a:rPr lang="en-US" altLang="en-US" sz="2000"/>
              <a:t/>
            </a:r>
            <a:br>
              <a:rPr lang="en-US" altLang="en-US" sz="2000"/>
            </a:br>
            <a:endParaRPr lang="en-US" altLang="en-US" sz="20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AutoShape 2"/>
          <p:cNvSpPr>
            <a:spLocks noGrp="1" noChangeArrowheads="1"/>
          </p:cNvSpPr>
          <p:nvPr>
            <p:ph type="title"/>
          </p:nvPr>
        </p:nvSpPr>
        <p:spPr/>
        <p:txBody>
          <a:bodyPr/>
          <a:lstStyle/>
          <a:p>
            <a:r>
              <a:rPr lang="ar-EG" altLang="en-US"/>
              <a:t>بعض هذة الانواع </a:t>
            </a:r>
            <a:endParaRPr lang="en-US" altLang="en-US"/>
          </a:p>
        </p:txBody>
      </p:sp>
      <p:sp>
        <p:nvSpPr>
          <p:cNvPr id="48131" name="Rectangle 3"/>
          <p:cNvSpPr>
            <a:spLocks noGrp="1" noChangeArrowheads="1"/>
          </p:cNvSpPr>
          <p:nvPr>
            <p:ph type="body" idx="1"/>
          </p:nvPr>
        </p:nvSpPr>
        <p:spPr>
          <a:xfrm>
            <a:off x="685800" y="2286000"/>
            <a:ext cx="8305800" cy="4572000"/>
          </a:xfrm>
        </p:spPr>
        <p:txBody>
          <a:bodyPr/>
          <a:lstStyle/>
          <a:p>
            <a:pPr>
              <a:lnSpc>
                <a:spcPct val="80000"/>
              </a:lnSpc>
            </a:pPr>
            <a:r>
              <a:rPr lang="ar-EG" altLang="en-US" sz="1800"/>
              <a:t>1-</a:t>
            </a:r>
            <a:r>
              <a:rPr lang="ar-EG" altLang="en-US" sz="1800" b="1"/>
              <a:t>أم سي - فلوسيل</a:t>
            </a:r>
            <a:r>
              <a:rPr lang="en-US" altLang="en-US" sz="1800"/>
              <a:t/>
            </a:r>
            <a:br>
              <a:rPr lang="en-US" altLang="en-US" sz="1800"/>
            </a:br>
            <a:r>
              <a:rPr lang="ar-EG" altLang="en-US" sz="1800"/>
              <a:t>دهان من مركبين لمنع نفاذية الماء</a:t>
            </a:r>
            <a:r>
              <a:rPr lang="en-US" altLang="en-US" sz="1800"/>
              <a:t/>
            </a:r>
            <a:br>
              <a:rPr lang="en-US" altLang="en-US" sz="1800"/>
            </a:br>
            <a:r>
              <a:rPr lang="ar-EG" altLang="en-US" sz="1800" b="1"/>
              <a:t>الوصف</a:t>
            </a:r>
            <a:r>
              <a:rPr lang="en-US" altLang="en-US" sz="1800" b="1"/>
              <a:t> : </a:t>
            </a:r>
            <a:r>
              <a:rPr lang="en-US" altLang="en-US" sz="1800"/>
              <a:t/>
            </a:r>
            <a:br>
              <a:rPr lang="en-US" altLang="en-US" sz="1800"/>
            </a:br>
            <a:r>
              <a:rPr lang="ar-EG" altLang="en-US" sz="1800"/>
              <a:t>إم سي – فلوسيل عبارة عن مادة دهان ذو مركبين أساسها إسمنتي</a:t>
            </a:r>
            <a:r>
              <a:rPr lang="en-US" altLang="en-US" sz="1800"/>
              <a:t> </a:t>
            </a:r>
            <a:br>
              <a:rPr lang="en-US" altLang="en-US" sz="1800"/>
            </a:br>
            <a:r>
              <a:rPr lang="ar-EG" altLang="en-US" sz="1800"/>
              <a:t>مجالات استخدام فلوسيل</a:t>
            </a:r>
            <a:r>
              <a:rPr lang="en-US" altLang="en-US" sz="1800"/>
              <a:t> </a:t>
            </a:r>
            <a:br>
              <a:rPr lang="en-US" altLang="en-US" sz="1800"/>
            </a:br>
            <a:r>
              <a:rPr lang="en-US" altLang="en-US" sz="1800"/>
              <a:t>· </a:t>
            </a:r>
            <a:r>
              <a:rPr lang="ar-EG" altLang="en-US" sz="1800"/>
              <a:t>لعزل الأساسات و الأنفاق و القواعد</a:t>
            </a:r>
            <a:r>
              <a:rPr lang="en-US" altLang="en-US" sz="1800"/>
              <a:t> </a:t>
            </a:r>
            <a:br>
              <a:rPr lang="en-US" altLang="en-US" sz="1800"/>
            </a:br>
            <a:r>
              <a:rPr lang="en-US" altLang="en-US" sz="1800"/>
              <a:t>· </a:t>
            </a:r>
            <a:r>
              <a:rPr lang="ar-EG" altLang="en-US" sz="1800"/>
              <a:t>لعزل المنشآت المائية مثل خزانات المياه و حمامات السباحة و الصهاريج و الصرف الصحي بكافة أنواعه</a:t>
            </a:r>
            <a:r>
              <a:rPr lang="en-US" altLang="en-US" sz="1800"/>
              <a:t/>
            </a:r>
            <a:br>
              <a:rPr lang="en-US" altLang="en-US" sz="1800"/>
            </a:br>
            <a:r>
              <a:rPr lang="ar-EG" altLang="en-US" sz="1800" b="1"/>
              <a:t>ميزات استخدام فلوسيل</a:t>
            </a:r>
            <a:r>
              <a:rPr lang="en-US" altLang="en-US" sz="1800" b="1"/>
              <a:t> :</a:t>
            </a:r>
            <a:r>
              <a:rPr lang="en-US" altLang="en-US" sz="1800"/>
              <a:t/>
            </a:r>
            <a:br>
              <a:rPr lang="en-US" altLang="en-US" sz="1800"/>
            </a:br>
            <a:r>
              <a:rPr lang="en-US" altLang="en-US" sz="1800"/>
              <a:t>· </a:t>
            </a:r>
            <a:r>
              <a:rPr lang="ar-EG" altLang="en-US" sz="1800"/>
              <a:t>سهولة الاستخدام</a:t>
            </a:r>
            <a:r>
              <a:rPr lang="en-US" altLang="en-US" sz="1800"/>
              <a:t> </a:t>
            </a:r>
            <a:br>
              <a:rPr lang="en-US" altLang="en-US" sz="1800"/>
            </a:br>
            <a:r>
              <a:rPr lang="en-US" altLang="en-US" sz="1800"/>
              <a:t>· </a:t>
            </a:r>
            <a:r>
              <a:rPr lang="ar-EG" altLang="en-US" sz="1800"/>
              <a:t>منع نفاذية المياه بصورة مستمرة و دائمة</a:t>
            </a:r>
            <a:r>
              <a:rPr lang="en-US" altLang="en-US" sz="1800"/>
              <a:t> </a:t>
            </a:r>
            <a:br>
              <a:rPr lang="en-US" altLang="en-US" sz="1800"/>
            </a:br>
            <a:r>
              <a:rPr lang="en-US" altLang="en-US" sz="1800"/>
              <a:t>· </a:t>
            </a:r>
            <a:r>
              <a:rPr lang="ar-EG" altLang="en-US" sz="1800"/>
              <a:t>تصلح للاستخدام على الأسطح من الخترج و الداخل</a:t>
            </a:r>
            <a:r>
              <a:rPr lang="en-US" altLang="en-US" sz="1800"/>
              <a:t> </a:t>
            </a:r>
            <a:br>
              <a:rPr lang="en-US" altLang="en-US" sz="1800"/>
            </a:br>
            <a:r>
              <a:rPr lang="en-US" altLang="en-US" sz="1800"/>
              <a:t>· </a:t>
            </a:r>
            <a:r>
              <a:rPr lang="ar-EG" altLang="en-US" sz="1800"/>
              <a:t>تعطي لوناً و ملمس متجانس</a:t>
            </a:r>
            <a:r>
              <a:rPr lang="en-US" altLang="en-US" sz="1800"/>
              <a:t> </a:t>
            </a:r>
            <a:br>
              <a:rPr lang="en-US" altLang="en-US" sz="1800"/>
            </a:br>
            <a:r>
              <a:rPr lang="en-US" altLang="en-US" sz="1800"/>
              <a:t>· </a:t>
            </a:r>
            <a:r>
              <a:rPr lang="ar-EG" altLang="en-US" sz="1800"/>
              <a:t>تقلل من تكاليف الصيانة نظراً لأن فلوسيل يكون طبقة صلدة و قوية ذات مقاومة تماسك عالية مع الأسطح الخراسانية</a:t>
            </a:r>
            <a:r>
              <a:rPr lang="en-US" altLang="en-US" sz="1800"/>
              <a:t/>
            </a:r>
            <a:br>
              <a:rPr lang="en-US" altLang="en-US" sz="1800"/>
            </a:br>
            <a:r>
              <a:rPr lang="en-US" altLang="en-US" sz="1800"/>
              <a:t> </a:t>
            </a:r>
            <a:r>
              <a:rPr lang="ar-EG" altLang="en-US" sz="1800" b="1"/>
              <a:t>طريقة استخدام الفلوسيل</a:t>
            </a:r>
            <a:r>
              <a:rPr lang="en-US" altLang="en-US" sz="1800" b="1"/>
              <a:t>:</a:t>
            </a:r>
            <a:r>
              <a:rPr lang="en-US" altLang="en-US" sz="1800"/>
              <a:t/>
            </a:r>
            <a:br>
              <a:rPr lang="en-US" altLang="en-US" sz="1800"/>
            </a:br>
            <a:r>
              <a:rPr lang="ar-EG" altLang="en-US" sz="1800" b="1" u="sng"/>
              <a:t>أولاً_اعداد السطح</a:t>
            </a:r>
            <a:r>
              <a:rPr lang="en-US" altLang="en-US" sz="1800" b="1" u="sng"/>
              <a:t>:</a:t>
            </a:r>
            <a:r>
              <a:rPr lang="en-US" altLang="en-US" sz="1800"/>
              <a:t/>
            </a:r>
            <a:br>
              <a:rPr lang="en-US" altLang="en-US" sz="1800"/>
            </a:br>
            <a:r>
              <a:rPr lang="en-US" altLang="en-US" sz="1800"/>
              <a:t>· </a:t>
            </a:r>
            <a:r>
              <a:rPr lang="ar-EG" altLang="en-US" sz="1800"/>
              <a:t>تزال الاتربة و الزيوت و الشحوم والاجزاء التالفة و المفككة و كذالك اية اثار لمواد غريبة من على السطح ثم ينظف السطح بعد ذلك</a:t>
            </a:r>
            <a:r>
              <a:rPr lang="en-US" altLang="en-US" sz="1800"/>
              <a:t/>
            </a:r>
            <a:br>
              <a:rPr lang="en-US" altLang="en-US" sz="1800"/>
            </a:br>
            <a:r>
              <a:rPr lang="en-US" altLang="en-US" sz="1800"/>
              <a:t>· </a:t>
            </a:r>
            <a:r>
              <a:rPr lang="ar-EG" altLang="en-US" sz="1800"/>
              <a:t>يتم اصلاح مواضع الفراغات أو التعشيشات باستخدام مادة فلوبلاج</a:t>
            </a:r>
            <a:r>
              <a:rPr lang="en-US" altLang="en-US" sz="1800"/>
              <a:t> </a:t>
            </a:r>
            <a:br>
              <a:rPr lang="en-US" altLang="en-US" sz="1800"/>
            </a:br>
            <a:r>
              <a:rPr lang="en-US" altLang="en-US" sz="1800"/>
              <a:t>· </a:t>
            </a:r>
            <a:r>
              <a:rPr lang="ar-EG" altLang="en-US" sz="1800"/>
              <a:t>يبلل السطح بالماء قبل استخدام فلوسيل مع مراعة تبليل الخراسانات الكثيفة مرتين على الاقل و الايقل الزمن الفاصل بينهما عن 30 دقيقة</a:t>
            </a:r>
            <a:r>
              <a:rPr lang="en-US" altLang="en-US" sz="1800"/>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body" idx="1"/>
          </p:nvPr>
        </p:nvSpPr>
        <p:spPr>
          <a:xfrm>
            <a:off x="838200" y="2362200"/>
            <a:ext cx="7924800" cy="4343400"/>
          </a:xfrm>
        </p:spPr>
        <p:txBody>
          <a:bodyPr/>
          <a:lstStyle/>
          <a:p>
            <a:pPr>
              <a:lnSpc>
                <a:spcPct val="80000"/>
              </a:lnSpc>
              <a:buFont typeface="Wingdings" panose="05000000000000000000" pitchFamily="2" charset="2"/>
              <a:buNone/>
            </a:pPr>
            <a:r>
              <a:rPr lang="ar-EG" altLang="en-US" sz="1800" b="1" u="sng"/>
              <a:t>      ثانيا_الخلط</a:t>
            </a:r>
            <a:r>
              <a:rPr lang="en-US" altLang="en-US" sz="1800" b="1" u="sng"/>
              <a:t>:</a:t>
            </a:r>
            <a:r>
              <a:rPr lang="en-US" altLang="en-US" sz="1800"/>
              <a:t/>
            </a:r>
            <a:br>
              <a:rPr lang="en-US" altLang="en-US" sz="1800"/>
            </a:br>
            <a:r>
              <a:rPr lang="en-US" altLang="en-US" sz="1800"/>
              <a:t>· </a:t>
            </a:r>
            <a:r>
              <a:rPr lang="ar-EG" altLang="en-US" sz="1800"/>
              <a:t>يتم خلط مركبي إم سي – فلوسيل ميكانيكيا للحصول على خليط متجانس</a:t>
            </a:r>
            <a:r>
              <a:rPr lang="en-US" altLang="en-US" sz="1800"/>
              <a:t> </a:t>
            </a:r>
            <a:br>
              <a:rPr lang="en-US" altLang="en-US" sz="1800"/>
            </a:br>
            <a:r>
              <a:rPr lang="en-US" altLang="en-US" sz="1800"/>
              <a:t>· </a:t>
            </a:r>
            <a:r>
              <a:rPr lang="ar-EG" altLang="en-US" sz="1800"/>
              <a:t>في حالة الحصول على مونة إم سي –فلوسيل يتم تقليل نسبة المادة السائلة من البوليمر للحصول على القوام المطلوب</a:t>
            </a:r>
            <a:r>
              <a:rPr lang="en-US" altLang="en-US" sz="1800"/>
              <a:t> </a:t>
            </a:r>
            <a:br>
              <a:rPr lang="en-US" altLang="en-US" sz="1800"/>
            </a:br>
            <a:r>
              <a:rPr lang="ar-EG" altLang="en-US" sz="1800" b="1" u="sng"/>
              <a:t>ثالثا_ طريقة التنفيذ</a:t>
            </a:r>
            <a:r>
              <a:rPr lang="en-US" altLang="en-US" sz="1800" b="1" u="sng"/>
              <a:t>:</a:t>
            </a:r>
            <a:r>
              <a:rPr lang="en-US" altLang="en-US" sz="1800"/>
              <a:t/>
            </a:r>
            <a:br>
              <a:rPr lang="en-US" altLang="en-US" sz="1800"/>
            </a:br>
            <a:r>
              <a:rPr lang="en-US" altLang="en-US" sz="1800"/>
              <a:t>· </a:t>
            </a:r>
            <a:r>
              <a:rPr lang="ar-EG" altLang="en-US" sz="1800"/>
              <a:t>في حال استخدام الفرشاة يتم تنفيذ طبقة على السطح باستخدام الفرشاة بحيث يتم ملئ جميع الفراغات ثم يتم تحريك الفرشاة على السطح في اجاه واحد لضمان غلق جميع المسامات</a:t>
            </a:r>
            <a:r>
              <a:rPr lang="en-US" altLang="en-US" sz="1800"/>
              <a:t> </a:t>
            </a:r>
            <a:br>
              <a:rPr lang="en-US" altLang="en-US" sz="1800"/>
            </a:br>
            <a:r>
              <a:rPr lang="en-US" altLang="en-US" sz="1800"/>
              <a:t>· </a:t>
            </a:r>
            <a:r>
              <a:rPr lang="ar-EG" altLang="en-US" sz="1800"/>
              <a:t>يتم تنفيذ الطبقة الثانية من إم سي – فلوسيل بعد مرور 24 ساعة من عمل الطبقة الاولى مع مراعاة ترطيب السطح بالماء قبل عمل الطبقة الثانية</a:t>
            </a:r>
            <a:r>
              <a:rPr lang="en-US" altLang="en-US" sz="1800"/>
              <a:t> </a:t>
            </a:r>
            <a:br>
              <a:rPr lang="en-US" altLang="en-US" sz="1800"/>
            </a:br>
            <a:r>
              <a:rPr lang="en-US" altLang="en-US" sz="1800"/>
              <a:t>· </a:t>
            </a:r>
            <a:r>
              <a:rPr lang="ar-EG" altLang="en-US" sz="1800"/>
              <a:t>يتم تشطيب السطح بتخشينهباستخدام قطعة من الاسفنج لضمان تجانس السطح و تسوية و غلق أية مسام موجودة على السطح</a:t>
            </a:r>
            <a:r>
              <a:rPr lang="en-US" altLang="en-US" sz="1800"/>
              <a:t> </a:t>
            </a:r>
            <a:br>
              <a:rPr lang="en-US" altLang="en-US" sz="1800"/>
            </a:br>
            <a:r>
              <a:rPr lang="en-US" altLang="en-US" sz="1800"/>
              <a:t>· </a:t>
            </a:r>
            <a:r>
              <a:rPr lang="ar-EG" altLang="en-US" sz="1800"/>
              <a:t>يتم معالجة السطح بعد تصلبه بالرش المستمر بالماء و تعتمد المعالجة على درجة الحرارة على أن يراعى زيادة مدة المعاجة كلما ارتفعت درجة الحرارة</a:t>
            </a:r>
            <a:r>
              <a:rPr lang="en-US" altLang="en-US" sz="1800"/>
              <a:t> </a:t>
            </a:r>
            <a:br>
              <a:rPr lang="en-US" altLang="en-US" sz="1800"/>
            </a:br>
            <a:r>
              <a:rPr lang="ar-EG" altLang="en-US" sz="1800" b="1"/>
              <a:t>معدلات الاستخدام</a:t>
            </a:r>
            <a:r>
              <a:rPr lang="en-US" altLang="en-US" sz="1800" b="1"/>
              <a:t> :</a:t>
            </a:r>
            <a:r>
              <a:rPr lang="en-US" altLang="en-US" sz="1800"/>
              <a:t/>
            </a:r>
            <a:br>
              <a:rPr lang="en-US" altLang="en-US" sz="1800"/>
            </a:br>
            <a:r>
              <a:rPr lang="ar-EG" altLang="en-US" sz="1800"/>
              <a:t>تستخدم بمعدل 1.1 كغ /م2 أو 1.6 كغ / م2 حسب حالة السطح</a:t>
            </a:r>
            <a:r>
              <a:rPr lang="en-US" altLang="en-US" sz="1800"/>
              <a:t> </a:t>
            </a:r>
            <a:br>
              <a:rPr lang="en-US" altLang="en-US" sz="1800"/>
            </a:br>
            <a:r>
              <a:rPr lang="ar-EG" altLang="en-US" sz="1800"/>
              <a:t>الأوجه المطلوبة : وجهين</a:t>
            </a:r>
            <a:r>
              <a:rPr lang="en-US" altLang="en-US" sz="1800"/>
              <a:t/>
            </a:r>
            <a:br>
              <a:rPr lang="en-US" altLang="en-US" sz="1800"/>
            </a:br>
            <a:r>
              <a:rPr lang="ar-EG" altLang="en-US" sz="1800" b="1"/>
              <a:t>العبوات</a:t>
            </a:r>
            <a:r>
              <a:rPr lang="en-US" altLang="en-US" sz="1800" b="1"/>
              <a:t> :</a:t>
            </a:r>
            <a:r>
              <a:rPr lang="en-US" altLang="en-US" sz="1800"/>
              <a:t/>
            </a:r>
            <a:br>
              <a:rPr lang="en-US" altLang="en-US" sz="1800"/>
            </a:br>
            <a:r>
              <a:rPr lang="ar-EG" altLang="en-US" sz="1800"/>
              <a:t>يجهز في أكياس وزن 25 كغ من مادة فلوسيل + غالونات وزن 8 كغ من مادة البوليمر</a:t>
            </a:r>
            <a:r>
              <a:rPr lang="en-US" altLang="en-US" sz="1800"/>
              <a:t/>
            </a:r>
            <a:br>
              <a:rPr lang="en-US" altLang="en-US" sz="1800"/>
            </a:br>
            <a:r>
              <a:rPr lang="en-US" altLang="en-US" sz="1800"/>
              <a:t/>
            </a:r>
            <a:br>
              <a:rPr lang="en-US" altLang="en-US" sz="1800"/>
            </a:br>
            <a:endParaRPr lang="en-US" altLang="en-US" sz="18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body" idx="1"/>
          </p:nvPr>
        </p:nvSpPr>
        <p:spPr>
          <a:xfrm>
            <a:off x="990600" y="2286000"/>
            <a:ext cx="7924800" cy="4343400"/>
          </a:xfrm>
        </p:spPr>
        <p:txBody>
          <a:bodyPr/>
          <a:lstStyle/>
          <a:p>
            <a:pPr lvl="1">
              <a:lnSpc>
                <a:spcPct val="80000"/>
              </a:lnSpc>
            </a:pPr>
            <a:r>
              <a:rPr lang="ar-EG" altLang="en-US" sz="1800"/>
              <a:t>2-</a:t>
            </a:r>
            <a:r>
              <a:rPr lang="ar-EG" altLang="en-US" sz="1800" b="1"/>
              <a:t>واسكوبوند</a:t>
            </a:r>
            <a:r>
              <a:rPr lang="en-US" altLang="en-US" sz="1800" b="1"/>
              <a:t> WASCOBOND</a:t>
            </a:r>
            <a:r>
              <a:rPr lang="en-US" altLang="en-US" sz="1800"/>
              <a:t/>
            </a:r>
            <a:br>
              <a:rPr lang="en-US" altLang="en-US" sz="1800"/>
            </a:br>
            <a:r>
              <a:rPr lang="en-US" altLang="en-US" sz="1800" b="1"/>
              <a:t>SBR – </a:t>
            </a:r>
            <a:r>
              <a:rPr lang="ar-EG" altLang="en-US" sz="1800" b="1"/>
              <a:t>إس . بي . آر</a:t>
            </a:r>
            <a:r>
              <a:rPr lang="en-US" altLang="en-US" sz="1800"/>
              <a:t/>
            </a:r>
            <a:br>
              <a:rPr lang="en-US" altLang="en-US" sz="1800"/>
            </a:br>
            <a:r>
              <a:rPr lang="ar-EG" altLang="en-US" sz="1800"/>
              <a:t>مادة رابطة مقاومة للرطوبة تضاف للخلطات الاسمنية</a:t>
            </a:r>
            <a:r>
              <a:rPr lang="en-US" altLang="en-US" sz="1800"/>
              <a:t/>
            </a:r>
            <a:br>
              <a:rPr lang="en-US" altLang="en-US" sz="1800"/>
            </a:br>
            <a:r>
              <a:rPr lang="ar-EG" altLang="en-US" sz="1800" b="1"/>
              <a:t>الوصف</a:t>
            </a:r>
            <a:r>
              <a:rPr lang="en-US" altLang="en-US" sz="1800" b="1"/>
              <a:t> :</a:t>
            </a:r>
            <a:r>
              <a:rPr lang="en-US" altLang="en-US" sz="1800"/>
              <a:t/>
            </a:r>
            <a:br>
              <a:rPr lang="en-US" altLang="en-US" sz="1800"/>
            </a:br>
            <a:r>
              <a:rPr lang="ar-EG" altLang="en-US" sz="1800"/>
              <a:t>واسكوبوند مادة بوليميرية أساسها أستيرين بوتادين ربر تستخدم خصيصاً لتحسين خواص الخلطات الإسمنتية و زيادة مقاومتها للرطوبة و التآكل و زيادة الالتصاق</a:t>
            </a:r>
            <a:r>
              <a:rPr lang="en-US" altLang="en-US" sz="1800"/>
              <a:t> .</a:t>
            </a:r>
            <a:br>
              <a:rPr lang="en-US" altLang="en-US" sz="1800"/>
            </a:br>
            <a:r>
              <a:rPr lang="ar-EG" altLang="en-US" sz="1800" b="1"/>
              <a:t>مجالات الاستخدام</a:t>
            </a:r>
            <a:r>
              <a:rPr lang="en-US" altLang="en-US" sz="1800" b="1"/>
              <a:t> :</a:t>
            </a:r>
            <a:r>
              <a:rPr lang="en-US" altLang="en-US" sz="1800"/>
              <a:t/>
            </a:r>
            <a:br>
              <a:rPr lang="en-US" altLang="en-US" sz="1800"/>
            </a:br>
            <a:r>
              <a:rPr lang="en-US" altLang="en-US" sz="1800"/>
              <a:t>· </a:t>
            </a:r>
            <a:r>
              <a:rPr lang="ar-EG" altLang="en-US" sz="1800"/>
              <a:t>للأرضيات الإسمنتية لزيادة مقاومتها للتآكل</a:t>
            </a:r>
            <a:r>
              <a:rPr lang="en-US" altLang="en-US" sz="1800"/>
              <a:t> </a:t>
            </a:r>
            <a:br>
              <a:rPr lang="en-US" altLang="en-US" sz="1800"/>
            </a:br>
            <a:r>
              <a:rPr lang="en-US" altLang="en-US" sz="1800"/>
              <a:t>· </a:t>
            </a:r>
            <a:r>
              <a:rPr lang="ar-EG" altLang="en-US" sz="1800"/>
              <a:t>للزريقة الداخلية و الخارجية للدران البيتونية و القرميدية و طينة السيراميك</a:t>
            </a:r>
            <a:r>
              <a:rPr lang="en-US" altLang="en-US" sz="1800"/>
              <a:t> </a:t>
            </a:r>
            <a:br>
              <a:rPr lang="en-US" altLang="en-US" sz="1800"/>
            </a:br>
            <a:r>
              <a:rPr lang="en-US" altLang="en-US" sz="1800"/>
              <a:t>· </a:t>
            </a:r>
            <a:r>
              <a:rPr lang="ar-EG" altLang="en-US" sz="1800"/>
              <a:t>عزل خزانات و حمامات السباحة و آبار المصاعد و جدران الأقبية</a:t>
            </a:r>
            <a:r>
              <a:rPr lang="en-US" altLang="en-US" sz="1800"/>
              <a:t> </a:t>
            </a:r>
            <a:br>
              <a:rPr lang="en-US" altLang="en-US" sz="1800"/>
            </a:br>
            <a:r>
              <a:rPr lang="en-US" altLang="en-US" sz="1800"/>
              <a:t>· </a:t>
            </a:r>
            <a:r>
              <a:rPr lang="ar-EG" altLang="en-US" sz="1800"/>
              <a:t>معالجة التعشيشات و ترميم البيتون و الأرضيات و العناصر الإنشائية </a:t>
            </a:r>
            <a:r>
              <a:rPr lang="en-US" altLang="en-US" sz="1800"/>
              <a:t/>
            </a:r>
            <a:br>
              <a:rPr lang="en-US" altLang="en-US" sz="1800"/>
            </a:br>
            <a:r>
              <a:rPr lang="ar-EG" altLang="en-US" sz="1800" b="1"/>
              <a:t>المزايا</a:t>
            </a:r>
            <a:r>
              <a:rPr lang="en-US" altLang="en-US" sz="1800" b="1"/>
              <a:t> :</a:t>
            </a:r>
            <a:r>
              <a:rPr lang="en-US" altLang="en-US" sz="1800"/>
              <a:t/>
            </a:r>
            <a:br>
              <a:rPr lang="en-US" altLang="en-US" sz="1800"/>
            </a:br>
            <a:r>
              <a:rPr lang="ar-EG" altLang="en-US" sz="1800"/>
              <a:t>تضاف مادة واسكوبوند للخلطات الاسمنتية فتعمل على تحسين الخواص التالية</a:t>
            </a:r>
            <a:r>
              <a:rPr lang="en-US" altLang="en-US" sz="1800"/>
              <a:t> :</a:t>
            </a:r>
            <a:br>
              <a:rPr lang="en-US" altLang="en-US" sz="1800"/>
            </a:br>
            <a:r>
              <a:rPr lang="en-US" altLang="en-US" sz="1800"/>
              <a:t>1. </a:t>
            </a:r>
            <a:r>
              <a:rPr lang="ar-EG" altLang="en-US" sz="1800"/>
              <a:t>مقاومة الرطوبة</a:t>
            </a:r>
            <a:r>
              <a:rPr lang="en-US" altLang="en-US" sz="1800"/>
              <a:t> </a:t>
            </a:r>
            <a:br>
              <a:rPr lang="en-US" altLang="en-US" sz="1800"/>
            </a:br>
            <a:r>
              <a:rPr lang="en-US" altLang="en-US" sz="1800"/>
              <a:t>2. </a:t>
            </a:r>
            <a:r>
              <a:rPr lang="ar-EG" altLang="en-US" sz="1800"/>
              <a:t>مقاومة البري و الاحتكاك</a:t>
            </a:r>
            <a:r>
              <a:rPr lang="en-US" altLang="en-US" sz="1800"/>
              <a:t> </a:t>
            </a:r>
            <a:br>
              <a:rPr lang="en-US" altLang="en-US" sz="1800"/>
            </a:br>
            <a:r>
              <a:rPr lang="en-US" altLang="en-US" sz="1800"/>
              <a:t>3. </a:t>
            </a:r>
            <a:r>
              <a:rPr lang="ar-EG" altLang="en-US" sz="1800"/>
              <a:t>زيادة فترة عمر المنشآات المعالجة</a:t>
            </a:r>
            <a:r>
              <a:rPr lang="en-US" altLang="en-US" sz="1800"/>
              <a:t> </a:t>
            </a:r>
            <a:br>
              <a:rPr lang="en-US" altLang="en-US" sz="1800"/>
            </a:br>
            <a:r>
              <a:rPr lang="en-US" altLang="en-US" sz="1800"/>
              <a:t>4. </a:t>
            </a:r>
            <a:r>
              <a:rPr lang="ar-EG" altLang="en-US" sz="1800"/>
              <a:t>زيادة قوة الربط</a:t>
            </a:r>
            <a:r>
              <a:rPr lang="en-US" altLang="en-US" sz="1800"/>
              <a:t/>
            </a:r>
            <a:br>
              <a:rPr lang="en-US" altLang="en-US" sz="1800"/>
            </a:br>
            <a:r>
              <a:rPr lang="en-US" altLang="en-US" sz="1800"/>
              <a:t/>
            </a:r>
            <a:br>
              <a:rPr lang="en-US" altLang="en-US" sz="1800"/>
            </a:br>
            <a:r>
              <a:rPr lang="en-US" altLang="en-US" sz="1800"/>
              <a:t>)</a:t>
            </a:r>
            <a:r>
              <a:rPr lang="ar-EG" altLang="en-US" sz="1800"/>
              <a:t>مادة سيلوكونية عازلة بأساس مائي تستخدم لعزل الاسطح المسامية</a:t>
            </a:r>
            <a:r>
              <a:rPr lang="en-US" altLang="en-US" sz="1800"/>
              <a:t> )</a:t>
            </a:r>
            <a:br>
              <a:rPr lang="en-US" altLang="en-US" sz="1800"/>
            </a:br>
            <a:endParaRPr lang="en-US" altLang="en-US" sz="18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noChangeArrowheads="1"/>
          </p:cNvSpPr>
          <p:nvPr>
            <p:ph type="body" idx="1"/>
          </p:nvPr>
        </p:nvSpPr>
        <p:spPr>
          <a:xfrm>
            <a:off x="838200" y="2362200"/>
            <a:ext cx="8305800" cy="4800600"/>
          </a:xfrm>
        </p:spPr>
        <p:txBody>
          <a:bodyPr/>
          <a:lstStyle/>
          <a:p>
            <a:pPr>
              <a:lnSpc>
                <a:spcPct val="90000"/>
              </a:lnSpc>
            </a:pPr>
            <a:r>
              <a:rPr lang="ar-EG" altLang="en-US" sz="2400" b="1"/>
              <a:t>مجالات الاستخدام</a:t>
            </a:r>
            <a:r>
              <a:rPr lang="en-US" altLang="en-US" sz="2400" b="1"/>
              <a:t>:</a:t>
            </a:r>
            <a:r>
              <a:rPr lang="en-US" altLang="en-US" sz="2400"/>
              <a:t/>
            </a:r>
            <a:br>
              <a:rPr lang="en-US" altLang="en-US" sz="2400"/>
            </a:br>
            <a:r>
              <a:rPr lang="en-US" altLang="en-US" sz="2400"/>
              <a:t>· </a:t>
            </a:r>
            <a:r>
              <a:rPr lang="ar-EG" altLang="en-US" sz="2400"/>
              <a:t>عزل الاسطح المسامية كالواجهات الحجرية و الاسمنتية و البلوك و التيرولي</a:t>
            </a:r>
            <a:r>
              <a:rPr lang="en-US" altLang="en-US" sz="2400"/>
              <a:t/>
            </a:r>
            <a:br>
              <a:rPr lang="en-US" altLang="en-US" sz="2400"/>
            </a:br>
            <a:r>
              <a:rPr lang="en-US" altLang="en-US" sz="2400"/>
              <a:t>· </a:t>
            </a:r>
            <a:r>
              <a:rPr lang="ar-EG" altLang="en-US" sz="2400"/>
              <a:t>معالجة رشح المياه في الاساسات و الجدران أو لمنع حدوث هذه الظاهرة في البداية</a:t>
            </a:r>
            <a:r>
              <a:rPr lang="en-US" altLang="en-US" sz="2400"/>
              <a:t> </a:t>
            </a:r>
            <a:br>
              <a:rPr lang="en-US" altLang="en-US" sz="2400"/>
            </a:br>
            <a:r>
              <a:rPr lang="en-US" altLang="en-US" sz="2400"/>
              <a:t>· </a:t>
            </a:r>
            <a:r>
              <a:rPr lang="ar-EG" altLang="en-US" sz="2400"/>
              <a:t>تمزج مع الدهانات ذات الاساس المائي بنسبة 5%كي تصبح عازلة للرطوبة</a:t>
            </a:r>
            <a:r>
              <a:rPr lang="en-US" altLang="en-US" sz="2400"/>
              <a:t> </a:t>
            </a:r>
            <a:br>
              <a:rPr lang="en-US" altLang="en-US" sz="2400"/>
            </a:br>
            <a:r>
              <a:rPr lang="ar-EG" altLang="en-US" sz="2400"/>
              <a:t>المميزات</a:t>
            </a:r>
            <a:r>
              <a:rPr lang="en-US" altLang="en-US" sz="2400"/>
              <a:t>:</a:t>
            </a:r>
            <a:br>
              <a:rPr lang="en-US" altLang="en-US" sz="2400"/>
            </a:br>
            <a:r>
              <a:rPr lang="en-US" altLang="en-US" sz="2400"/>
              <a:t>· </a:t>
            </a:r>
            <a:r>
              <a:rPr lang="ar-EG" altLang="en-US" sz="2400"/>
              <a:t>تمنع دخول الماء للأسطح المسامية المختلفة وتتغلغل لعمق يصل الى /10/ مم</a:t>
            </a:r>
            <a:r>
              <a:rPr lang="en-US" altLang="en-US" sz="2400"/>
              <a:t/>
            </a:r>
            <a:br>
              <a:rPr lang="en-US" altLang="en-US" sz="2400"/>
            </a:br>
            <a:r>
              <a:rPr lang="en-US" altLang="en-US" sz="2400"/>
              <a:t>· </a:t>
            </a:r>
            <a:r>
              <a:rPr lang="ar-EG" altLang="en-US" sz="2400"/>
              <a:t>شفافة لاتغير لون السطح المعالج و ذات ديمومة عالية لسنوات طوياة كما يمكن تلوينها عند الرغبة</a:t>
            </a:r>
            <a:r>
              <a:rPr lang="en-US" altLang="en-US" sz="2400"/>
              <a:t> </a:t>
            </a:r>
            <a:br>
              <a:rPr lang="en-US" altLang="en-US" sz="2400"/>
            </a:br>
            <a:r>
              <a:rPr lang="en-US" altLang="en-US" sz="2400"/>
              <a:t>· </a:t>
            </a:r>
            <a:r>
              <a:rPr lang="ar-EG" altLang="en-US" sz="2400"/>
              <a:t>تحد من ظهور الاملاح وتكون الكائنات الدقيقة على السطح</a:t>
            </a:r>
            <a:r>
              <a:rPr lang="en-US" altLang="en-US" sz="2400"/>
              <a:t> </a:t>
            </a:r>
            <a:br>
              <a:rPr lang="en-US" altLang="en-US" sz="2400"/>
            </a:br>
            <a:r>
              <a:rPr lang="en-US" altLang="en-US" sz="2400"/>
              <a:t>· </a:t>
            </a:r>
            <a:r>
              <a:rPr lang="ar-EG" altLang="en-US" sz="2400"/>
              <a:t>تقلل من تأثير ظاهرة دورة التجمد و الاتصهار</a:t>
            </a:r>
            <a:r>
              <a:rPr lang="en-US" altLang="en-US" sz="2400"/>
              <a:t/>
            </a:r>
            <a:br>
              <a:rPr lang="en-US" altLang="en-US" sz="2400"/>
            </a:br>
            <a:r>
              <a:rPr lang="en-US" altLang="en-US" sz="2400"/>
              <a:t/>
            </a:r>
            <a:br>
              <a:rPr lang="en-US" altLang="en-US" sz="2400"/>
            </a:br>
            <a:endParaRPr lang="en-US" altLang="en-US" sz="240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body" idx="1"/>
          </p:nvPr>
        </p:nvSpPr>
        <p:spPr>
          <a:xfrm>
            <a:off x="685800" y="2362200"/>
            <a:ext cx="8305800" cy="4495800"/>
          </a:xfrm>
        </p:spPr>
        <p:txBody>
          <a:bodyPr/>
          <a:lstStyle/>
          <a:p>
            <a:pPr>
              <a:lnSpc>
                <a:spcPct val="80000"/>
              </a:lnSpc>
            </a:pPr>
            <a:r>
              <a:rPr lang="ar-EG" altLang="en-US" sz="2400"/>
              <a:t>3-</a:t>
            </a:r>
            <a:r>
              <a:rPr lang="ar-EG" altLang="en-US" sz="2400" b="1"/>
              <a:t>مادة مانتوفلوكس</a:t>
            </a:r>
            <a:r>
              <a:rPr lang="en-US" altLang="en-US" sz="2400" b="1"/>
              <a:t> MANTOFLEX</a:t>
            </a:r>
            <a:r>
              <a:rPr lang="en-US" altLang="en-US" sz="2400"/>
              <a:t/>
            </a:r>
            <a:br>
              <a:rPr lang="en-US" altLang="en-US" sz="2400"/>
            </a:br>
            <a:r>
              <a:rPr lang="ar-EG" altLang="en-US" sz="2400" b="1"/>
              <a:t>الوصف</a:t>
            </a:r>
            <a:r>
              <a:rPr lang="en-US" altLang="en-US" sz="2400" b="1"/>
              <a:t> :</a:t>
            </a:r>
            <a:r>
              <a:rPr lang="en-US" altLang="en-US" sz="2400"/>
              <a:t/>
            </a:r>
            <a:br>
              <a:rPr lang="en-US" altLang="en-US" sz="2400"/>
            </a:br>
            <a:r>
              <a:rPr lang="ar-EG" altLang="en-US" sz="2400"/>
              <a:t>مادة أكريليكية مطاطية عالية المرونة ذات أساس مائي تستخدم لعزل الأسطح العمودية و الأفقية بحيث تشكل طبقة مطاطية مرنة ضد الماء و مقاومة للتغيرات الحرارية و الأشعة فوق البنفسجية و الأمطار الحامضية و العوامل الجوية</a:t>
            </a:r>
            <a:r>
              <a:rPr lang="en-US" altLang="en-US" sz="2400"/>
              <a:t> </a:t>
            </a:r>
            <a:br>
              <a:rPr lang="en-US" altLang="en-US" sz="2400"/>
            </a:br>
            <a:r>
              <a:rPr lang="ar-EG" altLang="en-US" sz="2400" b="1"/>
              <a:t>أماكن الاستخدام</a:t>
            </a:r>
            <a:r>
              <a:rPr lang="en-US" altLang="en-US" sz="2400" b="1"/>
              <a:t> :</a:t>
            </a:r>
            <a:r>
              <a:rPr lang="en-US" altLang="en-US" sz="2400"/>
              <a:t/>
            </a:r>
            <a:br>
              <a:rPr lang="en-US" altLang="en-US" sz="2400"/>
            </a:br>
            <a:r>
              <a:rPr lang="ar-EG" altLang="en-US" sz="2400"/>
              <a:t>تستخدم مادة مانتوفليكس على الأسطح الإسمنتية الخشبية المعدنية الإيسبستعوس و القرميد الأحمر و قبب المساجد كما يمكن طلاؤها فوق رقائق البيتومين المكشوفة و ذلك لحمايتها من أشعة الشمس</a:t>
            </a:r>
            <a:r>
              <a:rPr lang="en-US" altLang="en-US" sz="2400"/>
              <a:t> </a:t>
            </a:r>
            <a:br>
              <a:rPr lang="en-US" altLang="en-US" sz="2400"/>
            </a:br>
            <a:r>
              <a:rPr lang="ar-EG" altLang="en-US" sz="2400" b="1"/>
              <a:t>الاستخدام</a:t>
            </a:r>
            <a:r>
              <a:rPr lang="en-US" altLang="en-US" sz="2400" b="1"/>
              <a:t> :</a:t>
            </a:r>
            <a:r>
              <a:rPr lang="en-US" altLang="en-US" sz="2400"/>
              <a:t/>
            </a:r>
            <a:br>
              <a:rPr lang="en-US" altLang="en-US" sz="2400"/>
            </a:br>
            <a:r>
              <a:rPr lang="ar-EG" altLang="en-US" sz="2400"/>
              <a:t>تستخدم كطبق4ة عازلةة للماء على مختلف أنواع الأسطح مع إمكانية المشي عليها بعد الجفاف التام كما يمكن استخدامها على الواجهات الخارجية للابنية و ذلك لحمايتها من الأمطار و كما يمكن استخدامها لترميم الأسطح المطلية بمادة البيتومين سابقاً</a:t>
            </a:r>
            <a:r>
              <a:rPr lang="en-US" altLang="en-US" sz="2400"/>
              <a:t/>
            </a:r>
            <a:br>
              <a:rPr lang="en-US" altLang="en-US" sz="2400"/>
            </a:br>
            <a:endParaRPr lang="en-US" altLang="en-US" sz="24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type="body" idx="1"/>
          </p:nvPr>
        </p:nvSpPr>
        <p:spPr>
          <a:xfrm>
            <a:off x="685800" y="2362200"/>
            <a:ext cx="8153400" cy="4343400"/>
          </a:xfrm>
        </p:spPr>
        <p:txBody>
          <a:bodyPr/>
          <a:lstStyle/>
          <a:p>
            <a:pPr>
              <a:lnSpc>
                <a:spcPct val="80000"/>
              </a:lnSpc>
            </a:pPr>
            <a:r>
              <a:rPr lang="ar-EG" altLang="en-US" sz="2400" b="1"/>
              <a:t>تعليمات الاستخدام</a:t>
            </a:r>
            <a:r>
              <a:rPr lang="en-US" altLang="en-US" sz="2400" b="1"/>
              <a:t> :</a:t>
            </a:r>
            <a:r>
              <a:rPr lang="en-US" altLang="en-US" sz="2400"/>
              <a:t/>
            </a:r>
            <a:br>
              <a:rPr lang="en-US" altLang="en-US" sz="2400"/>
            </a:br>
            <a:r>
              <a:rPr lang="en-US" altLang="en-US" sz="2400"/>
              <a:t>· </a:t>
            </a:r>
            <a:r>
              <a:rPr lang="ar-EG" altLang="en-US" sz="2400"/>
              <a:t>يجب أن تكون الأسطح المراد طلاؤها نظيفة و جافة و خالية من الأوساخ و الغبار و الصدأ و الزيوت</a:t>
            </a:r>
            <a:r>
              <a:rPr lang="en-US" altLang="en-US" sz="2400"/>
              <a:t> </a:t>
            </a:r>
            <a:br>
              <a:rPr lang="en-US" altLang="en-US" sz="2400"/>
            </a:br>
            <a:r>
              <a:rPr lang="en-US" altLang="en-US" sz="2400"/>
              <a:t>· </a:t>
            </a:r>
            <a:r>
              <a:rPr lang="ar-EG" altLang="en-US" sz="2400"/>
              <a:t>عل الأسطح المسامية ذات المتصاص الكبير ينصح بوضع طبقة أولى من مادة مانتوفليكس بمثابة طبقة برايمر بعد تخفيفها بنسبة 20 % أو استخدام طبقة برايمر من مادة 16</a:t>
            </a:r>
            <a:r>
              <a:rPr lang="en-US" altLang="en-US" sz="2400"/>
              <a:t>- A </a:t>
            </a:r>
            <a:br>
              <a:rPr lang="en-US" altLang="en-US" sz="2400"/>
            </a:br>
            <a:r>
              <a:rPr lang="en-US" altLang="en-US" sz="2400"/>
              <a:t>· </a:t>
            </a:r>
            <a:r>
              <a:rPr lang="ar-EG" altLang="en-US" sz="2400"/>
              <a:t>في حال استخدامها على الأسطح المعدنية يجب إزالة الصدأ إن وجد عليها و ذلك باستخدام طريقة الضرب بالرمل قبل طلاء مادة مانتوفليكس عليها</a:t>
            </a:r>
            <a:r>
              <a:rPr lang="en-US" altLang="en-US" sz="2400"/>
              <a:t> </a:t>
            </a:r>
            <a:br>
              <a:rPr lang="en-US" altLang="en-US" sz="2400"/>
            </a:br>
            <a:r>
              <a:rPr lang="en-US" altLang="en-US" sz="2400"/>
              <a:t>· </a:t>
            </a:r>
            <a:r>
              <a:rPr lang="ar-EG" altLang="en-US" sz="2400"/>
              <a:t>يمكن تطبيقها باستخدام الفرشاة أو الرول</a:t>
            </a:r>
            <a:r>
              <a:rPr lang="en-US" altLang="en-US" sz="2400"/>
              <a:t> </a:t>
            </a:r>
            <a:br>
              <a:rPr lang="en-US" altLang="en-US" sz="2400"/>
            </a:br>
            <a:r>
              <a:rPr lang="en-US" altLang="en-US" sz="2400"/>
              <a:t>· </a:t>
            </a:r>
            <a:r>
              <a:rPr lang="ar-EG" altLang="en-US" sz="2400"/>
              <a:t>يفضل أستخدامه على شكل طبقتين متعامدتين و بسماكة نهائية 1 مم كما يمكن استخدام الشبك البوليستر و ألياف الفايبرغلاس مع الطلاء لزيادة التماسك</a:t>
            </a:r>
            <a:r>
              <a:rPr lang="en-US" altLang="en-US" sz="2400"/>
              <a:t> </a:t>
            </a:r>
            <a:br>
              <a:rPr lang="en-US" altLang="en-US" sz="2400"/>
            </a:br>
            <a:r>
              <a:rPr lang="en-US" altLang="en-US" sz="2400"/>
              <a:t>· </a:t>
            </a:r>
            <a:r>
              <a:rPr lang="ar-EG" altLang="en-US" sz="2400"/>
              <a:t>لا يفضل إجراء عملية الطلاء إذا كانت الحرارة أقل من 5 درجات مئوية أو عند الرطوبة أكثر من 90% و كذلك يجب تجنب الأيام الماطرة</a:t>
            </a:r>
            <a:endParaRPr lang="en-US" altLang="en-US" sz="2400"/>
          </a:p>
          <a:p>
            <a:pPr>
              <a:lnSpc>
                <a:spcPct val="80000"/>
              </a:lnSpc>
            </a:pPr>
            <a:endParaRPr lang="en-US" altLang="en-US" sz="24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body" idx="1"/>
          </p:nvPr>
        </p:nvSpPr>
        <p:spPr>
          <a:xfrm>
            <a:off x="457200" y="2438400"/>
            <a:ext cx="8305800" cy="4495800"/>
          </a:xfrm>
        </p:spPr>
        <p:txBody>
          <a:bodyPr/>
          <a:lstStyle/>
          <a:p>
            <a:pPr>
              <a:lnSpc>
                <a:spcPct val="80000"/>
              </a:lnSpc>
            </a:pPr>
            <a:r>
              <a:rPr lang="ar-EG" altLang="en-US" sz="1600"/>
              <a:t>3-البنترون:</a:t>
            </a:r>
          </a:p>
          <a:p>
            <a:pPr>
              <a:lnSpc>
                <a:spcPct val="80000"/>
              </a:lnSpc>
            </a:pPr>
            <a:r>
              <a:rPr lang="ar-EG" altLang="en-US" sz="1600"/>
              <a:t>مميزاتة:</a:t>
            </a:r>
          </a:p>
          <a:p>
            <a:pPr>
              <a:lnSpc>
                <a:spcPct val="80000"/>
              </a:lnSpc>
            </a:pPr>
            <a:r>
              <a:rPr lang="ar-EG" altLang="en-US" sz="1600"/>
              <a:t>• مقاومة عالية للضغط الهيدروستاتيكي على كلا سطحي البيتون</a:t>
            </a:r>
          </a:p>
          <a:p>
            <a:pPr>
              <a:lnSpc>
                <a:spcPct val="80000"/>
              </a:lnSpc>
            </a:pPr>
            <a:r>
              <a:rPr lang="ar-EG" altLang="en-US" sz="1600"/>
              <a:t>• يتغلغل في الخرسانة ليصبح جزء مكمل للبنية الخرسانية.</a:t>
            </a:r>
          </a:p>
          <a:p>
            <a:pPr>
              <a:lnSpc>
                <a:spcPct val="80000"/>
              </a:lnSpc>
            </a:pPr>
            <a:r>
              <a:rPr lang="ar-EG" altLang="en-US" sz="1600"/>
              <a:t>• مقاومة عالية للمواد الكيماوية النشطة</a:t>
            </a:r>
          </a:p>
          <a:p>
            <a:pPr>
              <a:lnSpc>
                <a:spcPct val="80000"/>
              </a:lnSpc>
            </a:pPr>
            <a:r>
              <a:rPr lang="ar-EG" altLang="en-US" sz="1600"/>
              <a:t>• سد الشقوق و الصدوع الشعرية لغاية 0.4 مم و شقوق الانكماش</a:t>
            </a:r>
          </a:p>
          <a:p>
            <a:pPr>
              <a:lnSpc>
                <a:spcPct val="80000"/>
              </a:lnSpc>
            </a:pPr>
            <a:r>
              <a:rPr lang="ar-EG" altLang="en-US" sz="1600"/>
              <a:t>• يبقى فعال حتى إذا تأذى سطحه ولا يمكن إزالته من الخرسانة</a:t>
            </a:r>
          </a:p>
          <a:p>
            <a:pPr>
              <a:lnSpc>
                <a:spcPct val="80000"/>
              </a:lnSpc>
            </a:pPr>
            <a:r>
              <a:rPr lang="ar-EG" altLang="en-US" sz="1600"/>
              <a:t>• يحسن مقاومة الضغط في الخرسانة</a:t>
            </a:r>
          </a:p>
          <a:p>
            <a:pPr>
              <a:lnSpc>
                <a:spcPct val="80000"/>
              </a:lnSpc>
            </a:pPr>
            <a:r>
              <a:rPr lang="ar-EG" altLang="en-US" sz="1600"/>
              <a:t>• يسمح بتنفس الخرسانة واستكمال تصلبها متخلصا من بخار الماء الناشئ</a:t>
            </a:r>
          </a:p>
          <a:p>
            <a:pPr>
              <a:lnSpc>
                <a:spcPct val="80000"/>
              </a:lnSpc>
            </a:pPr>
            <a:r>
              <a:rPr lang="ar-EG" altLang="en-US" sz="1600"/>
              <a:t>• يؤمن الحماية للخرسانة وحديد التسليح</a:t>
            </a:r>
          </a:p>
          <a:p>
            <a:pPr>
              <a:lnSpc>
                <a:spcPct val="80000"/>
              </a:lnSpc>
            </a:pPr>
            <a:r>
              <a:rPr lang="ar-EG" altLang="en-US" sz="1600"/>
              <a:t>• البنترون سهل الأستعمال لا يحتاج سوى مزجه مع الماء</a:t>
            </a:r>
          </a:p>
          <a:p>
            <a:pPr>
              <a:lnSpc>
                <a:spcPct val="80000"/>
              </a:lnSpc>
            </a:pPr>
            <a:r>
              <a:rPr lang="ar-EG" altLang="en-US" sz="1600"/>
              <a:t>• لا يحتاج إلى حماية بعد تطبيقه</a:t>
            </a:r>
          </a:p>
          <a:p>
            <a:pPr>
              <a:lnSpc>
                <a:spcPct val="80000"/>
              </a:lnSpc>
            </a:pPr>
            <a:r>
              <a:rPr lang="ar-EG" altLang="en-US" sz="1600"/>
              <a:t>• يمكن تطبيقه على الخرسانة الرطبة والمتصلبة معا</a:t>
            </a:r>
          </a:p>
          <a:p>
            <a:pPr>
              <a:lnSpc>
                <a:spcPct val="80000"/>
              </a:lnSpc>
            </a:pPr>
            <a:r>
              <a:rPr lang="ar-EG" altLang="en-US" sz="1600"/>
              <a:t>• أقل تكلفة من الطرق الأخرى</a:t>
            </a:r>
          </a:p>
          <a:p>
            <a:pPr>
              <a:lnSpc>
                <a:spcPct val="80000"/>
              </a:lnSpc>
            </a:pPr>
            <a:r>
              <a:rPr lang="ar-EG" altLang="en-US" sz="1600"/>
              <a:t>• غير سام</a:t>
            </a:r>
          </a:p>
          <a:p>
            <a:pPr>
              <a:lnSpc>
                <a:spcPct val="80000"/>
              </a:lnSpc>
            </a:pPr>
            <a:r>
              <a:rPr lang="ar-EG" altLang="en-US" sz="1600"/>
              <a:t>• دائم</a:t>
            </a:r>
          </a:p>
          <a:p>
            <a:pPr>
              <a:lnSpc>
                <a:spcPct val="80000"/>
              </a:lnSpc>
            </a:pPr>
            <a:r>
              <a:rPr lang="ar-EG" altLang="en-US" sz="1600"/>
              <a:t>• حاصل على الموافقة للاستخدام بالتلامس مع مياه الشرب </a:t>
            </a:r>
            <a:r>
              <a:rPr lang="en-US" altLang="en-US" sz="1600"/>
              <a:t>NSF</a:t>
            </a:r>
            <a:r>
              <a:rPr lang="ar-EG" altLang="en-US" sz="1600"/>
              <a:t> خزانات مياه الشرب</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ChangeArrowheads="1"/>
          </p:cNvSpPr>
          <p:nvPr>
            <p:ph type="body" idx="1"/>
          </p:nvPr>
        </p:nvSpPr>
        <p:spPr/>
        <p:txBody>
          <a:bodyPr/>
          <a:lstStyle/>
          <a:p>
            <a:pPr>
              <a:lnSpc>
                <a:spcPct val="90000"/>
              </a:lnSpc>
            </a:pPr>
            <a:r>
              <a:rPr lang="ar-EG" altLang="en-US" sz="2000"/>
              <a:t>تعليمات الاستخدام</a:t>
            </a:r>
          </a:p>
          <a:p>
            <a:pPr>
              <a:lnSpc>
                <a:spcPct val="90000"/>
              </a:lnSpc>
            </a:pPr>
            <a:r>
              <a:rPr lang="ar-EG" altLang="en-US" sz="2000"/>
              <a:t>عند تطبيق البينترون يجب أن تكون السطوح نظيفة وذات نظام شعري مفتوح</a:t>
            </a:r>
          </a:p>
          <a:p>
            <a:pPr>
              <a:lnSpc>
                <a:spcPct val="90000"/>
              </a:lnSpc>
            </a:pPr>
            <a:r>
              <a:rPr lang="ar-EG" altLang="en-US" sz="2000"/>
              <a:t>المسامات بإتباع النصائح التالية:</a:t>
            </a:r>
          </a:p>
          <a:p>
            <a:pPr>
              <a:lnSpc>
                <a:spcPct val="90000"/>
              </a:lnSpc>
            </a:pPr>
            <a:r>
              <a:rPr lang="ar-EG" altLang="en-US" sz="2000"/>
              <a:t>إزالة إفرازات الكلس الحر الأوساخ والزيوت والشحوم باستخدام إما أجهزة السفع</a:t>
            </a:r>
          </a:p>
          <a:p>
            <a:pPr>
              <a:lnSpc>
                <a:spcPct val="90000"/>
              </a:lnSpc>
            </a:pPr>
            <a:r>
              <a:rPr lang="ar-EG" altLang="en-US" sz="2000"/>
              <a:t>المائي أو السفع الرملي أو بفراشي معدنية أو المعالجة الكيماوية باستخدام</a:t>
            </a:r>
          </a:p>
          <a:p>
            <a:pPr>
              <a:lnSpc>
                <a:spcPct val="90000"/>
              </a:lnSpc>
            </a:pPr>
            <a:r>
              <a:rPr lang="ar-EG" altLang="en-US" sz="2000"/>
              <a:t>الأحماض لتأمين فتح مسامات البيتون .</a:t>
            </a:r>
          </a:p>
          <a:p>
            <a:pPr>
              <a:lnSpc>
                <a:spcPct val="90000"/>
              </a:lnSpc>
            </a:pPr>
            <a:r>
              <a:rPr lang="ar-EG" altLang="en-US" sz="2000"/>
              <a:t>تخديد وإصلاح البيتون المعيوب ومعالجتة بمادة البينكريت مورتار حتى يصبح</a:t>
            </a:r>
          </a:p>
          <a:p>
            <a:pPr>
              <a:lnSpc>
                <a:spcPct val="90000"/>
              </a:lnSpc>
            </a:pPr>
            <a:r>
              <a:rPr lang="ar-EG" altLang="en-US" sz="2000"/>
              <a:t>مستويا مثل أماكن التعشيش و التبحيص وعيوب القوالب.</a:t>
            </a:r>
          </a:p>
          <a:p>
            <a:pPr>
              <a:lnSpc>
                <a:spcPct val="90000"/>
              </a:lnSpc>
            </a:pPr>
            <a:r>
              <a:rPr lang="ar-EG" altLang="en-US" sz="2000"/>
              <a:t>قبل تطبيق البينترون يجب سقاية السطوح بالماء بعناية فائقة على أن تكون</a:t>
            </a:r>
          </a:p>
          <a:p>
            <a:pPr>
              <a:lnSpc>
                <a:spcPct val="90000"/>
              </a:lnSpc>
            </a:pPr>
            <a:r>
              <a:rPr lang="ar-EG" altLang="en-US" sz="2000"/>
              <a:t>السطوح رطبة وليست مبللة .</a:t>
            </a:r>
          </a:p>
          <a:p>
            <a:pPr>
              <a:lnSpc>
                <a:spcPct val="90000"/>
              </a:lnSpc>
            </a:pPr>
            <a:endParaRPr lang="en-US" altLang="en-US" sz="20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2"/>
          <p:cNvSpPr>
            <a:spLocks noGrp="1" noChangeArrowheads="1"/>
          </p:cNvSpPr>
          <p:nvPr>
            <p:ph type="title"/>
          </p:nvPr>
        </p:nvSpPr>
        <p:spPr/>
        <p:txBody>
          <a:bodyPr/>
          <a:lstStyle/>
          <a:p>
            <a:r>
              <a:rPr lang="ar-EG" altLang="en-US"/>
              <a:t>المحتويات</a:t>
            </a:r>
            <a:endParaRPr lang="en-US" altLang="en-US"/>
          </a:p>
        </p:txBody>
      </p:sp>
      <p:sp>
        <p:nvSpPr>
          <p:cNvPr id="3075" name="Rectangle 3"/>
          <p:cNvSpPr>
            <a:spLocks noGrp="1" noChangeArrowheads="1"/>
          </p:cNvSpPr>
          <p:nvPr>
            <p:ph type="body" idx="1"/>
          </p:nvPr>
        </p:nvSpPr>
        <p:spPr/>
        <p:txBody>
          <a:bodyPr/>
          <a:lstStyle/>
          <a:p>
            <a:pPr>
              <a:lnSpc>
                <a:spcPct val="80000"/>
              </a:lnSpc>
            </a:pPr>
            <a:r>
              <a:rPr lang="ar-EG" altLang="en-US" sz="1800"/>
              <a:t>1- لمحه تاريخيه</a:t>
            </a:r>
          </a:p>
          <a:p>
            <a:pPr>
              <a:lnSpc>
                <a:spcPct val="80000"/>
              </a:lnSpc>
            </a:pPr>
            <a:r>
              <a:rPr lang="ar-EG" altLang="en-US" sz="1800"/>
              <a:t>2- المقدمة</a:t>
            </a:r>
          </a:p>
          <a:p>
            <a:pPr>
              <a:lnSpc>
                <a:spcPct val="80000"/>
              </a:lnSpc>
            </a:pPr>
            <a:r>
              <a:rPr lang="ar-EG" altLang="en-US" sz="1800"/>
              <a:t>3- تعريف العزل المائى</a:t>
            </a:r>
          </a:p>
          <a:p>
            <a:pPr>
              <a:lnSpc>
                <a:spcPct val="80000"/>
              </a:lnSpc>
            </a:pPr>
            <a:r>
              <a:rPr lang="ar-EG" altLang="en-US" sz="1800"/>
              <a:t>4- المعاير الواجب توافرها في المواد العازله</a:t>
            </a:r>
          </a:p>
          <a:p>
            <a:pPr>
              <a:lnSpc>
                <a:spcPct val="80000"/>
              </a:lnSpc>
            </a:pPr>
            <a:r>
              <a:rPr lang="ar-EG" altLang="en-US" sz="1800"/>
              <a:t>5- اهمية العزل المائى</a:t>
            </a:r>
          </a:p>
          <a:p>
            <a:pPr>
              <a:lnSpc>
                <a:spcPct val="80000"/>
              </a:lnSpc>
            </a:pPr>
            <a:r>
              <a:rPr lang="ar-EG" altLang="en-US" sz="1800"/>
              <a:t>6- انواع العزل بالنسبة لأهميته</a:t>
            </a:r>
          </a:p>
          <a:p>
            <a:pPr>
              <a:lnSpc>
                <a:spcPct val="80000"/>
              </a:lnSpc>
            </a:pPr>
            <a:r>
              <a:rPr lang="ar-EG" altLang="en-US" sz="1800"/>
              <a:t>7- الانواع العامة لمواد العزل</a:t>
            </a:r>
          </a:p>
          <a:p>
            <a:pPr>
              <a:lnSpc>
                <a:spcPct val="80000"/>
              </a:lnSpc>
            </a:pPr>
            <a:r>
              <a:rPr lang="ar-EG" altLang="en-US" sz="1800"/>
              <a:t>8- بعض انواع العزل المتداول فى السوق المصرية</a:t>
            </a:r>
          </a:p>
          <a:p>
            <a:pPr>
              <a:lnSpc>
                <a:spcPct val="80000"/>
              </a:lnSpc>
            </a:pPr>
            <a:r>
              <a:rPr lang="ar-EG" altLang="en-US" sz="1800"/>
              <a:t>9- خواص مواد العزل المائى</a:t>
            </a:r>
          </a:p>
          <a:p>
            <a:pPr>
              <a:lnSpc>
                <a:spcPct val="80000"/>
              </a:lnSpc>
            </a:pPr>
            <a:r>
              <a:rPr lang="ar-EG" altLang="en-US" sz="1800"/>
              <a:t>10- الاضرار التى قد تحدث عند عدم وجود عزل مائى و كيفية تلافيها</a:t>
            </a:r>
          </a:p>
          <a:p>
            <a:pPr>
              <a:lnSpc>
                <a:spcPct val="80000"/>
              </a:lnSpc>
            </a:pPr>
            <a:r>
              <a:rPr lang="ar-EG" altLang="en-US" sz="1800"/>
              <a:t>11- خطوط الدفاع الاساسية</a:t>
            </a:r>
          </a:p>
          <a:p>
            <a:pPr>
              <a:lnSpc>
                <a:spcPct val="80000"/>
              </a:lnSpc>
            </a:pPr>
            <a:r>
              <a:rPr lang="ar-EG" altLang="en-US" sz="1800"/>
              <a:t>12- خطوات العزل</a:t>
            </a:r>
          </a:p>
          <a:p>
            <a:pPr>
              <a:lnSpc>
                <a:spcPct val="80000"/>
              </a:lnSpc>
            </a:pPr>
            <a:r>
              <a:rPr lang="ar-EG" altLang="en-US" sz="1800"/>
              <a:t>13- المحافظه علي انظمه العزل و صيانتها</a:t>
            </a:r>
            <a:endParaRPr lang="en-US" altLang="en-US" sz="18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type="body" idx="1"/>
          </p:nvPr>
        </p:nvSpPr>
        <p:spPr>
          <a:xfrm>
            <a:off x="838200" y="2362200"/>
            <a:ext cx="8077200" cy="4495800"/>
          </a:xfrm>
        </p:spPr>
        <p:txBody>
          <a:bodyPr/>
          <a:lstStyle/>
          <a:p>
            <a:r>
              <a:rPr lang="ar-EG" altLang="en-US" sz="2400"/>
              <a:t>المزج :</a:t>
            </a:r>
          </a:p>
          <a:p>
            <a:r>
              <a:rPr lang="ar-EG" altLang="en-US" sz="2400"/>
              <a:t>عملياً يمزج البنترون فقط مع الماء النظيف الصالح للشرب حتى الحصول على</a:t>
            </a:r>
          </a:p>
          <a:p>
            <a:r>
              <a:rPr lang="ar-EG" altLang="en-US" sz="2400"/>
              <a:t>كثافة الطلاء الزيتي السميك والنسبة هي 0.8 ماء الى 2.0 كغ بودرة بنترون</a:t>
            </a:r>
          </a:p>
          <a:p>
            <a:r>
              <a:rPr lang="ar-EG" altLang="en-US" sz="2400"/>
              <a:t>( بنسبة حجمية ). امزج بكمية يمكن أن تستهلك خلال 20 دقيقة مع</a:t>
            </a:r>
          </a:p>
          <a:p>
            <a:r>
              <a:rPr lang="ar-EG" altLang="en-US" sz="2400"/>
              <a:t>استمرار التحريك.</a:t>
            </a:r>
          </a:p>
          <a:p>
            <a:r>
              <a:rPr lang="ar-EG" altLang="en-US" sz="2400"/>
              <a:t>في حال ترسب المحلول لا تضف مزيدا من الماء ، فقط حرك بشكل جيد</a:t>
            </a:r>
          </a:p>
          <a:p>
            <a:r>
              <a:rPr lang="ar-EG" altLang="en-US" sz="2400"/>
              <a:t>لتحصل على المحلول القابل للعمل. لا يجوز إضافة مزيد من بودرة البينترون</a:t>
            </a:r>
          </a:p>
          <a:p>
            <a:r>
              <a:rPr lang="ar-EG" altLang="en-US" sz="2400"/>
              <a:t>للخلطة المحضرة إذا كانت ممدة مسبقاً بماء زائدة.</a:t>
            </a:r>
          </a:p>
          <a:p>
            <a:r>
              <a:rPr lang="ar-EG" altLang="en-US" sz="2400"/>
              <a:t>احفظ المواد بعيدا عن متناول الأطفال.</a:t>
            </a:r>
            <a:endParaRPr lang="en-US" altLang="en-US" sz="2400"/>
          </a:p>
          <a:p>
            <a:endParaRPr lang="en-US" altLang="en-US" sz="24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type="body" idx="1"/>
          </p:nvPr>
        </p:nvSpPr>
        <p:spPr>
          <a:xfrm>
            <a:off x="838200" y="2362200"/>
            <a:ext cx="8153400" cy="4495800"/>
          </a:xfrm>
        </p:spPr>
        <p:txBody>
          <a:bodyPr/>
          <a:lstStyle/>
          <a:p>
            <a:pPr>
              <a:lnSpc>
                <a:spcPct val="90000"/>
              </a:lnSpc>
            </a:pPr>
            <a:r>
              <a:rPr lang="ar-EG" altLang="en-US" sz="2000"/>
              <a:t>إجراءات التطبيق:</a:t>
            </a:r>
          </a:p>
          <a:p>
            <a:pPr>
              <a:lnSpc>
                <a:spcPct val="90000"/>
              </a:lnSpc>
            </a:pPr>
            <a:r>
              <a:rPr lang="ar-EG" altLang="en-US" sz="2000"/>
              <a:t>توضع طبقة أو طبقتين من البينترون ذو القوام الرخو بواسطة فرشاة البناء أو</a:t>
            </a:r>
          </a:p>
          <a:p>
            <a:pPr>
              <a:lnSpc>
                <a:spcPct val="90000"/>
              </a:lnSpc>
            </a:pPr>
            <a:r>
              <a:rPr lang="ar-EG" altLang="en-US" sz="2000"/>
              <a:t>معدات رش مناسبة وذلك تبعا لحالات خاصة .</a:t>
            </a:r>
          </a:p>
          <a:p>
            <a:pPr>
              <a:lnSpc>
                <a:spcPct val="90000"/>
              </a:lnSpc>
            </a:pPr>
            <a:r>
              <a:rPr lang="ar-EG" altLang="en-US" sz="2000"/>
              <a:t>يستخدم قوام البودرة الجافة على السطوح الأفقية فقط. تنثر الكمية المحددة</a:t>
            </a:r>
          </a:p>
          <a:p>
            <a:pPr>
              <a:lnSpc>
                <a:spcPct val="90000"/>
              </a:lnSpc>
            </a:pPr>
            <a:r>
              <a:rPr lang="ar-EG" altLang="en-US" sz="2000"/>
              <a:t>من بودرة البينترون بالمنخل . تصقل سطوح البيتون حديث الصب عند بداية</a:t>
            </a:r>
          </a:p>
          <a:p>
            <a:pPr>
              <a:lnSpc>
                <a:spcPct val="90000"/>
              </a:lnSpc>
            </a:pPr>
            <a:r>
              <a:rPr lang="ar-EG" altLang="en-US" sz="2000"/>
              <a:t>تصلبه بالمالج .</a:t>
            </a:r>
          </a:p>
          <a:p>
            <a:pPr>
              <a:lnSpc>
                <a:spcPct val="90000"/>
              </a:lnSpc>
            </a:pPr>
            <a:r>
              <a:rPr lang="ar-EG" altLang="en-US" sz="2000"/>
              <a:t>ملاحظات :</a:t>
            </a:r>
          </a:p>
          <a:p>
            <a:pPr>
              <a:lnSpc>
                <a:spcPct val="90000"/>
              </a:lnSpc>
            </a:pPr>
            <a:r>
              <a:rPr lang="ar-EG" altLang="en-US" sz="2000"/>
              <a:t>لا تستخدم البينترون في درجة حرارة تحت +4 درجة مئوية</a:t>
            </a:r>
          </a:p>
          <a:p>
            <a:pPr>
              <a:lnSpc>
                <a:spcPct val="90000"/>
              </a:lnSpc>
            </a:pPr>
            <a:r>
              <a:rPr lang="ar-EG" altLang="en-US" sz="2000"/>
              <a:t>لا تضاف بودرة طلاء البيتون إلى خلطة البيتون</a:t>
            </a:r>
          </a:p>
          <a:p>
            <a:pPr>
              <a:lnSpc>
                <a:spcPct val="90000"/>
              </a:lnSpc>
            </a:pPr>
            <a:r>
              <a:rPr lang="ar-EG" altLang="en-US" sz="2000"/>
              <a:t>البينترون يحتوي على الإسمنت تجنب لمسه للعين أو الجلد وفي حال الملامسة</a:t>
            </a:r>
          </a:p>
          <a:p>
            <a:pPr>
              <a:lnSpc>
                <a:spcPct val="90000"/>
              </a:lnSpc>
            </a:pPr>
            <a:r>
              <a:rPr lang="ar-EG" altLang="en-US" sz="2000"/>
              <a:t>أغسل المكان بالماء الغزير ثم استشر طبيبا ، البس قفازات واقية مناسبة.</a:t>
            </a:r>
          </a:p>
          <a:p>
            <a:pPr>
              <a:lnSpc>
                <a:spcPct val="90000"/>
              </a:lnSpc>
            </a:pPr>
            <a:r>
              <a:rPr lang="ar-EG" altLang="en-US" sz="2000"/>
              <a:t>أحفظ المواد بعيدا عن متناول الأطفال</a:t>
            </a:r>
          </a:p>
          <a:p>
            <a:pPr>
              <a:lnSpc>
                <a:spcPct val="90000"/>
              </a:lnSpc>
            </a:pPr>
            <a:r>
              <a:rPr lang="ar-EG" altLang="en-US" sz="2000"/>
              <a:t>تعليمات الأمان:</a:t>
            </a:r>
          </a:p>
          <a:p>
            <a:pPr>
              <a:lnSpc>
                <a:spcPct val="90000"/>
              </a:lnSpc>
            </a:pPr>
            <a:endParaRPr lang="en-US" altLang="en-US" sz="20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type="body" idx="1"/>
          </p:nvPr>
        </p:nvSpPr>
        <p:spPr/>
        <p:txBody>
          <a:bodyPr/>
          <a:lstStyle/>
          <a:p>
            <a:pPr>
              <a:lnSpc>
                <a:spcPct val="90000"/>
              </a:lnSpc>
            </a:pPr>
            <a:r>
              <a:rPr lang="ar-EG" altLang="en-US" sz="2000"/>
              <a:t>4- طرق العزل المائي باستخدام ألواح</a:t>
            </a:r>
            <a:r>
              <a:rPr lang="en-US" altLang="en-US" sz="2000"/>
              <a:t> HDPE</a:t>
            </a:r>
            <a:br>
              <a:rPr lang="en-US" altLang="en-US" sz="2000"/>
            </a:br>
            <a:r>
              <a:rPr lang="en-US" altLang="en-US" sz="2000"/>
              <a:t/>
            </a:r>
            <a:br>
              <a:rPr lang="en-US" altLang="en-US" sz="2000"/>
            </a:br>
            <a:r>
              <a:rPr lang="ar-EG" altLang="en-US" sz="2000"/>
              <a:t>من أفضل طرق العزل المائي هو العزل باستخدام ألواح البولي ايثيلين عالية الكثافة</a:t>
            </a:r>
            <a:r>
              <a:rPr lang="en-US" altLang="en-US" sz="2000"/>
              <a:t> (HDPE –High Density PolyEthylene) </a:t>
            </a:r>
            <a:r>
              <a:rPr lang="ar-EG" altLang="en-US" sz="2000"/>
              <a:t>سواء الخشن أو الناعم ذات سمك من 1مم حتى 7مم وهذه الألواح تمتاز بأنها غير منفذه للمياه وذات خصائص ميكانيكية وكيميائية وفيزيائية تساعدها على مقاومة المواد الكيميائية والأملاح المحيطة ولا تتأثر بها كذلك قدرتها على تحمل كافة الإجهادات التي تتعرض لها من خلال المنشأ من حيث إجهادات الشد والضغط نتيجة هبوط المنشأ</a:t>
            </a:r>
            <a:r>
              <a:rPr lang="en-US" altLang="en-US" sz="2000"/>
              <a:t> Settlement </a:t>
            </a:r>
            <a:r>
              <a:rPr lang="ar-EG" altLang="en-US" sz="2000"/>
              <a:t>أو الأحمال الحية التي يتعرض لها المنشأ وتتأثر بها الطبقة العازلة أثناء التنفيذ أو بعد الإنتهاء وهي ذات عمر افتراضي يساوي أويزيد عن عمر المنشأ أي أنها ذات متانة عالية</a:t>
            </a:r>
            <a:r>
              <a:rPr lang="en-US" altLang="en-US" sz="2000"/>
              <a:t> High Durability </a:t>
            </a:r>
            <a:r>
              <a:rPr lang="ar-EG" altLang="en-US" sz="2000"/>
              <a:t>أي أنها تحتفظ بكافة الخصائص التي تساعدها على مقاومة كافة التفاعلات الكيميائية المحيطة دون أن تتغير خصائصها و تفقد قدرتها على أعمال العزل</a:t>
            </a:r>
            <a:endParaRPr lang="en-US" altLang="en-US" sz="20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type="body" idx="1"/>
          </p:nvPr>
        </p:nvSpPr>
        <p:spPr>
          <a:xfrm>
            <a:off x="685800" y="2362200"/>
            <a:ext cx="8305800" cy="4495800"/>
          </a:xfrm>
        </p:spPr>
        <p:txBody>
          <a:bodyPr/>
          <a:lstStyle/>
          <a:p>
            <a:pPr>
              <a:lnSpc>
                <a:spcPct val="80000"/>
              </a:lnSpc>
            </a:pPr>
            <a:r>
              <a:rPr lang="ar-EG" altLang="en-US" sz="2000"/>
              <a:t>مميزاتة</a:t>
            </a:r>
            <a:r>
              <a:rPr lang="en-US" altLang="en-US" sz="2000"/>
              <a:t>:</a:t>
            </a:r>
          </a:p>
          <a:p>
            <a:pPr>
              <a:lnSpc>
                <a:spcPct val="80000"/>
              </a:lnSpc>
            </a:pPr>
            <a:r>
              <a:rPr lang="en-US" altLang="en-US" sz="2000"/>
              <a:t>1-</a:t>
            </a:r>
            <a:r>
              <a:rPr lang="ar-EG" altLang="en-US" sz="2000"/>
              <a:t>غير منفذه للمياه</a:t>
            </a:r>
            <a:r>
              <a:rPr lang="en-US" altLang="en-US" sz="2000"/>
              <a:t> .</a:t>
            </a:r>
            <a:br>
              <a:rPr lang="en-US" altLang="en-US" sz="2000"/>
            </a:br>
            <a:r>
              <a:rPr lang="en-US" altLang="en-US" sz="2000"/>
              <a:t>2- </a:t>
            </a:r>
            <a:r>
              <a:rPr lang="ar-EG" altLang="en-US" sz="2000"/>
              <a:t>ذات خصائص كيميائية وفيزيائية وميكانيكية تساعدها على مقاومة المواد المحيطة بها</a:t>
            </a:r>
            <a:r>
              <a:rPr lang="en-US" altLang="en-US" sz="2000"/>
              <a:t> .</a:t>
            </a:r>
            <a:br>
              <a:rPr lang="en-US" altLang="en-US" sz="2000"/>
            </a:br>
            <a:r>
              <a:rPr lang="en-US" altLang="en-US" sz="2000"/>
              <a:t>3- </a:t>
            </a:r>
            <a:r>
              <a:rPr lang="ar-EG" altLang="en-US" sz="2000"/>
              <a:t>تتحمل كافة إجهادات الشد أو الضغط نتيجة هبوط المنشأ أو الأحمال الحية للمنشأ</a:t>
            </a:r>
            <a:r>
              <a:rPr lang="en-US" altLang="en-US" sz="2000"/>
              <a:t> .</a:t>
            </a:r>
            <a:br>
              <a:rPr lang="en-US" altLang="en-US" sz="2000"/>
            </a:br>
            <a:r>
              <a:rPr lang="en-US" altLang="en-US" sz="2000"/>
              <a:t>4- </a:t>
            </a:r>
            <a:r>
              <a:rPr lang="ar-EG" altLang="en-US" sz="2000"/>
              <a:t>تتمتع بخاصية المتانة العالية</a:t>
            </a:r>
            <a:r>
              <a:rPr lang="en-US" altLang="en-US" sz="2000"/>
              <a:t> High Durability .</a:t>
            </a:r>
            <a:br>
              <a:rPr lang="en-US" altLang="en-US" sz="2000"/>
            </a:br>
            <a:r>
              <a:rPr lang="en-US" altLang="en-US" sz="2000"/>
              <a:t>5-</a:t>
            </a:r>
            <a:r>
              <a:rPr lang="ar-EG" altLang="en-US" sz="2000"/>
              <a:t>صعوبة التخريم كما أن لها قدرة عالية على الاستطالة تحت تأثير إجهادات الشد والضغط العالية والناتجة من الأحمال الحية</a:t>
            </a:r>
            <a:r>
              <a:rPr lang="en-US" altLang="en-US" sz="2000"/>
              <a:t> .</a:t>
            </a:r>
            <a:br>
              <a:rPr lang="en-US" altLang="en-US" sz="2000"/>
            </a:br>
            <a:r>
              <a:rPr lang="en-US" altLang="en-US" sz="2000"/>
              <a:t>6-</a:t>
            </a:r>
            <a:r>
              <a:rPr lang="ar-EG" altLang="en-US" sz="2000"/>
              <a:t>ذات مرونة عالية بحيث يمكن تشكيلها لجميع الأشكال الهندسية المعقدة في الهيكل الخرساني</a:t>
            </a:r>
            <a:r>
              <a:rPr lang="en-US" altLang="en-US" sz="2000"/>
              <a:t> .</a:t>
            </a:r>
            <a:br>
              <a:rPr lang="en-US" altLang="en-US" sz="2000"/>
            </a:br>
            <a:r>
              <a:rPr lang="en-US" altLang="en-US" sz="2000"/>
              <a:t>7-</a:t>
            </a:r>
            <a:r>
              <a:rPr lang="ar-EG" altLang="en-US" sz="2000"/>
              <a:t>سهولة إجراء كافة اللحامات والإختبارات في الموقع أو المعمل</a:t>
            </a:r>
            <a:r>
              <a:rPr lang="en-US" altLang="en-US" sz="2000"/>
              <a:t> .</a:t>
            </a:r>
            <a:br>
              <a:rPr lang="en-US" altLang="en-US" sz="2000"/>
            </a:br>
            <a:r>
              <a:rPr lang="en-US" altLang="en-US" sz="2000"/>
              <a:t>8- </a:t>
            </a:r>
            <a:r>
              <a:rPr lang="ar-EG" altLang="en-US" sz="2000"/>
              <a:t>صديقة للبيئة</a:t>
            </a:r>
            <a:r>
              <a:rPr lang="en-US" altLang="en-US" sz="2000"/>
              <a:t> .</a:t>
            </a:r>
            <a:br>
              <a:rPr lang="en-US" altLang="en-US" sz="2000"/>
            </a:br>
            <a:r>
              <a:rPr lang="en-US" altLang="en-US" sz="2000"/>
              <a:t>9-</a:t>
            </a:r>
            <a:r>
              <a:rPr lang="ar-EG" altLang="en-US" sz="2000"/>
              <a:t>ذات مقاومة عالية جدا للأشعة فوق البنفسجية</a:t>
            </a:r>
            <a:r>
              <a:rPr lang="en-US" altLang="en-US" sz="2000"/>
              <a:t> UV .</a:t>
            </a:r>
            <a:br>
              <a:rPr lang="en-US" altLang="en-US" sz="2000"/>
            </a:br>
            <a:r>
              <a:rPr lang="en-US" altLang="en-US" sz="2000"/>
              <a:t/>
            </a:r>
            <a:br>
              <a:rPr lang="en-US" altLang="en-US" sz="2000"/>
            </a:br>
            <a:r>
              <a:rPr lang="ar-EG" altLang="en-US" sz="2000"/>
              <a:t>وتنطبق هذه المواصفات على الواح ال</a:t>
            </a:r>
            <a:r>
              <a:rPr lang="en-US" altLang="en-US" sz="2000"/>
              <a:t> PVC .</a:t>
            </a:r>
            <a:br>
              <a:rPr lang="en-US" altLang="en-US" sz="2000"/>
            </a:br>
            <a:endParaRPr lang="en-US" altLang="en-US" sz="2000"/>
          </a:p>
          <a:p>
            <a:pPr>
              <a:lnSpc>
                <a:spcPct val="80000"/>
              </a:lnSpc>
            </a:pPr>
            <a:endParaRPr lang="en-US" altLang="en-US" sz="20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type="body" idx="1"/>
          </p:nvPr>
        </p:nvSpPr>
        <p:spPr/>
        <p:txBody>
          <a:bodyPr/>
          <a:lstStyle/>
          <a:p>
            <a:pPr>
              <a:lnSpc>
                <a:spcPct val="80000"/>
              </a:lnSpc>
            </a:pPr>
            <a:r>
              <a:rPr lang="ar-EG" altLang="en-US" sz="2400"/>
              <a:t>استخداماتها</a:t>
            </a:r>
            <a:r>
              <a:rPr lang="en-US" altLang="en-US" sz="2400"/>
              <a:t> :</a:t>
            </a:r>
            <a:br>
              <a:rPr lang="en-US" altLang="en-US" sz="2400"/>
            </a:br>
            <a:r>
              <a:rPr lang="en-US" altLang="en-US" sz="2400"/>
              <a:t/>
            </a:r>
            <a:br>
              <a:rPr lang="en-US" altLang="en-US" sz="2400"/>
            </a:br>
            <a:r>
              <a:rPr lang="en-US" altLang="en-US" sz="2400"/>
              <a:t>1- </a:t>
            </a:r>
            <a:r>
              <a:rPr lang="ar-EG" altLang="en-US" sz="2400"/>
              <a:t>عزل أساسات المباني وأسياخ الخوازيق بعمق يصل الى أكثر من 20          متر تحت سطح الأرض</a:t>
            </a:r>
            <a:r>
              <a:rPr lang="en-US" altLang="en-US" sz="2400"/>
              <a:t> .</a:t>
            </a:r>
            <a:br>
              <a:rPr lang="en-US" altLang="en-US" sz="2400"/>
            </a:br>
            <a:r>
              <a:rPr lang="en-US" altLang="en-US" sz="2400"/>
              <a:t>2- </a:t>
            </a:r>
            <a:r>
              <a:rPr lang="ar-EG" altLang="en-US" sz="2400"/>
              <a:t>عزل البدرومات وأسطح المباني</a:t>
            </a:r>
            <a:r>
              <a:rPr lang="en-US" altLang="en-US" sz="2400"/>
              <a:t>.</a:t>
            </a:r>
            <a:br>
              <a:rPr lang="en-US" altLang="en-US" sz="2400"/>
            </a:br>
            <a:r>
              <a:rPr lang="en-US" altLang="en-US" sz="2400"/>
              <a:t>3- </a:t>
            </a:r>
            <a:r>
              <a:rPr lang="ar-EG" altLang="en-US" sz="2400"/>
              <a:t>عزل حمامات المساكن وحمامات السباحة والتنكات الخرسانية</a:t>
            </a:r>
            <a:r>
              <a:rPr lang="en-US" altLang="en-US" sz="2400"/>
              <a:t> .</a:t>
            </a:r>
            <a:br>
              <a:rPr lang="en-US" altLang="en-US" sz="2400"/>
            </a:br>
            <a:r>
              <a:rPr lang="en-US" altLang="en-US" sz="2400"/>
              <a:t>4- </a:t>
            </a:r>
            <a:r>
              <a:rPr lang="ar-EG" altLang="en-US" sz="2400"/>
              <a:t>عزل الأنفاق</a:t>
            </a:r>
            <a:r>
              <a:rPr lang="en-US" altLang="en-US" sz="2400"/>
              <a:t> .</a:t>
            </a:r>
            <a:br>
              <a:rPr lang="en-US" altLang="en-US" sz="2400"/>
            </a:br>
            <a:r>
              <a:rPr lang="en-US" altLang="en-US" sz="2400"/>
              <a:t>5- </a:t>
            </a:r>
            <a:r>
              <a:rPr lang="ar-EG" altLang="en-US" sz="2400"/>
              <a:t>عزل البحيرات الصناعية</a:t>
            </a:r>
            <a:r>
              <a:rPr lang="en-US" altLang="en-US" sz="2400"/>
              <a:t> .</a:t>
            </a:r>
            <a:br>
              <a:rPr lang="en-US" altLang="en-US" sz="2400"/>
            </a:br>
            <a:r>
              <a:rPr lang="en-US" altLang="en-US" sz="2400"/>
              <a:t>6- </a:t>
            </a:r>
            <a:r>
              <a:rPr lang="ar-EG" altLang="en-US" sz="2400"/>
              <a:t>عزل أحواض معالجة الصرف الصحي</a:t>
            </a:r>
            <a:r>
              <a:rPr lang="en-US" altLang="en-US" sz="2400"/>
              <a:t> .</a:t>
            </a:r>
            <a:br>
              <a:rPr lang="en-US" altLang="en-US" sz="2400"/>
            </a:br>
            <a:r>
              <a:rPr lang="en-US" altLang="en-US" sz="2400"/>
              <a:t>7- </a:t>
            </a:r>
            <a:r>
              <a:rPr lang="ar-EG" altLang="en-US" sz="2400"/>
              <a:t>عزل مدافن النفايات بجميع أنواعها الصلبة والسائلة حسب مواصفات البيئة العالمية</a:t>
            </a:r>
            <a:r>
              <a:rPr lang="en-US" altLang="en-US" sz="2400"/>
              <a:t>.</a:t>
            </a:r>
            <a:br>
              <a:rPr lang="en-US" altLang="en-US" sz="2400"/>
            </a:br>
            <a:r>
              <a:rPr lang="en-US" altLang="en-US" sz="2400"/>
              <a:t/>
            </a:r>
            <a:br>
              <a:rPr lang="en-US" altLang="en-US" sz="2400"/>
            </a:br>
            <a:endParaRPr lang="en-US" altLang="en-US" sz="24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type="body" idx="1"/>
          </p:nvPr>
        </p:nvSpPr>
        <p:spPr>
          <a:xfrm>
            <a:off x="609600" y="2362200"/>
            <a:ext cx="8305800" cy="4495800"/>
          </a:xfrm>
        </p:spPr>
        <p:txBody>
          <a:bodyPr/>
          <a:lstStyle/>
          <a:p>
            <a:pPr>
              <a:lnSpc>
                <a:spcPct val="80000"/>
              </a:lnSpc>
            </a:pPr>
            <a:r>
              <a:rPr lang="ar-EG" altLang="en-US" sz="2400"/>
              <a:t>طرق لحام الألواح</a:t>
            </a:r>
            <a:r>
              <a:rPr lang="en-US" altLang="en-US" sz="2400"/>
              <a:t> :</a:t>
            </a:r>
            <a:br>
              <a:rPr lang="en-US" altLang="en-US" sz="2400"/>
            </a:br>
            <a:r>
              <a:rPr lang="en-US" altLang="en-US" sz="2400"/>
              <a:t/>
            </a:r>
            <a:br>
              <a:rPr lang="en-US" altLang="en-US" sz="2400"/>
            </a:br>
            <a:r>
              <a:rPr lang="ar-EG" altLang="en-US" sz="2400"/>
              <a:t>يتم اللحام باستخدام أحدث الماكينات الأوتوماتيكية عن طريق انصهار سطحين متقابلين من الواح الطبقة العازلة</a:t>
            </a:r>
            <a:r>
              <a:rPr lang="en-US" altLang="en-US" sz="2400"/>
              <a:t> ( Overlap ) </a:t>
            </a:r>
            <a:r>
              <a:rPr lang="ar-EG" altLang="en-US" sz="2400"/>
              <a:t>وعمل لحام مزدوج بحيث توجد طبقة مفرغة بين منطقتي اللحام لإتمام أعمال الإختبار بالهواء المضغوط</a:t>
            </a:r>
            <a:r>
              <a:rPr lang="en-US" altLang="en-US" sz="2400"/>
              <a:t> (Air Test Channel ). </a:t>
            </a:r>
            <a:br>
              <a:rPr lang="en-US" altLang="en-US" sz="2400"/>
            </a:br>
            <a:r>
              <a:rPr lang="en-US" altLang="en-US" sz="2400"/>
              <a:t/>
            </a:r>
            <a:br>
              <a:rPr lang="en-US" altLang="en-US" sz="2400"/>
            </a:br>
            <a:r>
              <a:rPr lang="ar-EG" altLang="en-US" sz="2400"/>
              <a:t>أما بالنسبة لطرق لحام التشكيلات الهندسية المعقدة في الزوايا وحول القواعد ورقاب الأعمدة وحديد الخوازيق فتتم عن طريق أحدث أجهزة اللحام أيضا بالإنصهار المصمت وبنفس المادة المصنع منها ألواح العزل</a:t>
            </a:r>
            <a:r>
              <a:rPr lang="en-US" altLang="en-US" sz="2400"/>
              <a:t> HPDE .</a:t>
            </a:r>
            <a:br>
              <a:rPr lang="en-US" altLang="en-US" sz="2400"/>
            </a:br>
            <a:r>
              <a:rPr lang="en-US" altLang="en-US" sz="2400"/>
              <a:t/>
            </a:r>
            <a:br>
              <a:rPr lang="en-US" altLang="en-US" sz="2400"/>
            </a:br>
            <a:r>
              <a:rPr lang="ar-EG" altLang="en-US" sz="2400"/>
              <a:t>تتم جميع اللحامات طبقا للمواصفات الأمريكية</a:t>
            </a:r>
            <a:r>
              <a:rPr lang="en-US" altLang="en-US" sz="2400"/>
              <a:t> ASTM .</a:t>
            </a:r>
            <a:br>
              <a:rPr lang="en-US" altLang="en-US" sz="2400"/>
            </a:br>
            <a:r>
              <a:rPr lang="en-US" altLang="en-US" sz="2400"/>
              <a:t/>
            </a:r>
            <a:br>
              <a:rPr lang="en-US" altLang="en-US" sz="2400"/>
            </a:br>
            <a:endParaRPr lang="en-US" altLang="en-US" sz="24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type="body" idx="1"/>
          </p:nvPr>
        </p:nvSpPr>
        <p:spPr>
          <a:xfrm>
            <a:off x="685800" y="2286000"/>
            <a:ext cx="8305800" cy="4495800"/>
          </a:xfrm>
        </p:spPr>
        <p:txBody>
          <a:bodyPr/>
          <a:lstStyle/>
          <a:p>
            <a:pPr>
              <a:lnSpc>
                <a:spcPct val="90000"/>
              </a:lnSpc>
            </a:pPr>
            <a:r>
              <a:rPr lang="ar-EG" altLang="en-US" sz="2000"/>
              <a:t>طرق الإختبارت</a:t>
            </a:r>
            <a:r>
              <a:rPr lang="en-US" altLang="en-US" sz="2000"/>
              <a:t> : </a:t>
            </a:r>
            <a:br>
              <a:rPr lang="en-US" altLang="en-US" sz="2000"/>
            </a:br>
            <a:r>
              <a:rPr lang="en-US" altLang="en-US" sz="2000"/>
              <a:t/>
            </a:r>
            <a:br>
              <a:rPr lang="en-US" altLang="en-US" sz="2000"/>
            </a:br>
            <a:r>
              <a:rPr lang="ar-EG" altLang="en-US" sz="2000"/>
              <a:t>يتم اختبار اللحام المنفذ بأحدث أجهزة الإختبار وطبقا للمواصفات الأمريكية</a:t>
            </a:r>
            <a:r>
              <a:rPr lang="en-US" altLang="en-US" sz="2000"/>
              <a:t> ASTM </a:t>
            </a:r>
            <a:r>
              <a:rPr lang="ar-EG" altLang="en-US" sz="2000"/>
              <a:t>وتتم جميعها في الموقع أوالمعمل بإحدى الوسيلتين</a:t>
            </a:r>
            <a:r>
              <a:rPr lang="en-US" altLang="en-US" sz="2000"/>
              <a:t> :</a:t>
            </a:r>
            <a:br>
              <a:rPr lang="en-US" altLang="en-US" sz="2000"/>
            </a:br>
            <a:r>
              <a:rPr lang="en-US" altLang="en-US" sz="2000"/>
              <a:t/>
            </a:r>
            <a:br>
              <a:rPr lang="en-US" altLang="en-US" sz="2000"/>
            </a:br>
            <a:r>
              <a:rPr lang="en-US" altLang="en-US" sz="2000"/>
              <a:t>1- </a:t>
            </a:r>
            <a:r>
              <a:rPr lang="ar-EG" altLang="en-US" sz="2000"/>
              <a:t>الإختبارات المتلفة</a:t>
            </a:r>
            <a:r>
              <a:rPr lang="en-US" altLang="en-US" sz="2000"/>
              <a:t>ASTM</a:t>
            </a:r>
            <a:r>
              <a:rPr lang="ar-EG" altLang="en-US" sz="2000"/>
              <a:t>: (بأخذ عينة من خط اللحام عرض 1 * 6 بوصة حسب ويجرى عليها الاختبار حقليا أو معمليا بواسطة جهاز يسمى</a:t>
            </a:r>
            <a:r>
              <a:rPr lang="en-US" altLang="en-US" sz="2000"/>
              <a:t> Electric Tensiometer Testing </a:t>
            </a:r>
            <a:r>
              <a:rPr lang="ar-EG" altLang="en-US" sz="2000"/>
              <a:t>لاختبار ال</a:t>
            </a:r>
            <a:r>
              <a:rPr lang="en-US" altLang="en-US" sz="2000"/>
              <a:t> Peel Test </a:t>
            </a:r>
            <a:r>
              <a:rPr lang="ar-EG" altLang="en-US" sz="2000"/>
              <a:t>و</a:t>
            </a:r>
            <a:r>
              <a:rPr lang="en-US" altLang="en-US" sz="2000"/>
              <a:t> Shear Test </a:t>
            </a:r>
            <a:r>
              <a:rPr lang="ar-EG" altLang="en-US" sz="2000"/>
              <a:t>لمعرفة مدى قدرة تحمل اللحام لكل من مقاومة اجهادات الشد</a:t>
            </a:r>
            <a:r>
              <a:rPr lang="en-US" altLang="en-US" sz="2000"/>
              <a:t> Yield Tensile Stress .</a:t>
            </a:r>
            <a:br>
              <a:rPr lang="en-US" altLang="en-US" sz="2000"/>
            </a:br>
            <a:r>
              <a:rPr lang="en-US" altLang="en-US" sz="2000"/>
              <a:t/>
            </a:r>
            <a:br>
              <a:rPr lang="en-US" altLang="en-US" sz="2000"/>
            </a:br>
            <a:r>
              <a:rPr lang="en-US" altLang="en-US" sz="2000"/>
              <a:t>2- </a:t>
            </a:r>
            <a:r>
              <a:rPr lang="ar-EG" altLang="en-US" sz="2000"/>
              <a:t>الإختبارات غير المتلفة</a:t>
            </a:r>
            <a:r>
              <a:rPr lang="en-US" altLang="en-US" sz="2000"/>
              <a:t> :</a:t>
            </a:r>
            <a:br>
              <a:rPr lang="en-US" altLang="en-US" sz="2000"/>
            </a:br>
            <a:r>
              <a:rPr lang="ar-EG" altLang="en-US" sz="2000"/>
              <a:t>وتتم بأحدث أجهزة الاختبار وطبقا لمواصفات</a:t>
            </a:r>
            <a:r>
              <a:rPr lang="en-US" altLang="en-US" sz="2000"/>
              <a:t> ASTM </a:t>
            </a:r>
            <a:r>
              <a:rPr lang="ar-EG" altLang="en-US" sz="2000"/>
              <a:t>وذلك باستخدام</a:t>
            </a:r>
            <a:r>
              <a:rPr lang="en-US" altLang="en-US" sz="2000"/>
              <a:t> :</a:t>
            </a:r>
            <a:br>
              <a:rPr lang="en-US" altLang="en-US" sz="2000"/>
            </a:br>
            <a:r>
              <a:rPr lang="en-US" altLang="en-US" sz="2000"/>
              <a:t/>
            </a:r>
            <a:br>
              <a:rPr lang="en-US" altLang="en-US" sz="2000"/>
            </a:br>
            <a:r>
              <a:rPr lang="en-US" altLang="en-US" sz="2000"/>
              <a:t>• </a:t>
            </a:r>
            <a:r>
              <a:rPr lang="ar-EG" altLang="en-US" sz="2000"/>
              <a:t>اختبار ضغط الهواء</a:t>
            </a:r>
            <a:r>
              <a:rPr lang="en-US" altLang="en-US" sz="2000"/>
              <a:t> Air Pressure Test </a:t>
            </a:r>
            <a:r>
              <a:rPr lang="ar-EG" altLang="en-US" sz="2000"/>
              <a:t>لخطوط اللحام المزدوجة</a:t>
            </a:r>
            <a:r>
              <a:rPr lang="en-US" altLang="en-US" sz="2000"/>
              <a:t> .</a:t>
            </a:r>
            <a:br>
              <a:rPr lang="en-US" altLang="en-US" sz="2000"/>
            </a:br>
            <a:r>
              <a:rPr lang="en-US" altLang="en-US" sz="2000"/>
              <a:t>• </a:t>
            </a:r>
            <a:r>
              <a:rPr lang="ar-EG" altLang="en-US" sz="2000"/>
              <a:t>اختبار تفريغ الهواء</a:t>
            </a:r>
            <a:r>
              <a:rPr lang="en-US" altLang="en-US" sz="2000"/>
              <a:t> Vacuum Test </a:t>
            </a:r>
            <a:r>
              <a:rPr lang="ar-EG" altLang="en-US" sz="2000"/>
              <a:t>لخطوط اللحام المصمتة</a:t>
            </a:r>
            <a:r>
              <a:rPr lang="en-US" altLang="en-US" sz="2000"/>
              <a:t> .</a:t>
            </a:r>
            <a:br>
              <a:rPr lang="en-US" altLang="en-US" sz="2000"/>
            </a:br>
            <a:r>
              <a:rPr lang="en-US" altLang="en-US" sz="2000"/>
              <a:t>• </a:t>
            </a:r>
            <a:r>
              <a:rPr lang="ar-EG" altLang="en-US" sz="2000"/>
              <a:t>اختبار بجهاز</a:t>
            </a:r>
            <a:r>
              <a:rPr lang="en-US" altLang="en-US" sz="2000"/>
              <a:t> Spark Tester </a:t>
            </a:r>
            <a:r>
              <a:rPr lang="ar-EG" altLang="en-US" sz="2000"/>
              <a:t>للأشكال الهندسية المعقدة</a:t>
            </a:r>
            <a:r>
              <a:rPr lang="en-US" altLang="en-US" sz="2000"/>
              <a:t> . ￹FPRIVATE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p:cNvSpPr>
            <a:spLocks noGrp="1" noChangeArrowheads="1"/>
          </p:cNvSpPr>
          <p:nvPr>
            <p:ph type="title"/>
          </p:nvPr>
        </p:nvSpPr>
        <p:spPr/>
        <p:txBody>
          <a:bodyPr/>
          <a:lstStyle/>
          <a:p>
            <a:r>
              <a:rPr lang="ar-EG" altLang="en-US" sz="3200"/>
              <a:t>بعض انواع العزل المتداول فى السوق المصرية</a:t>
            </a:r>
            <a:br>
              <a:rPr lang="ar-EG" altLang="en-US" sz="3200"/>
            </a:br>
            <a:endParaRPr lang="en-US" altLang="en-US" sz="3200"/>
          </a:p>
        </p:txBody>
      </p:sp>
      <p:sp>
        <p:nvSpPr>
          <p:cNvPr id="9219" name="Rectangle 3"/>
          <p:cNvSpPr>
            <a:spLocks noGrp="1" noChangeArrowheads="1"/>
          </p:cNvSpPr>
          <p:nvPr>
            <p:ph type="body" idx="1"/>
          </p:nvPr>
        </p:nvSpPr>
        <p:spPr>
          <a:xfrm>
            <a:off x="609600" y="2362200"/>
            <a:ext cx="8077200" cy="3611563"/>
          </a:xfrm>
        </p:spPr>
        <p:txBody>
          <a:bodyPr/>
          <a:lstStyle/>
          <a:p>
            <a:pPr>
              <a:buFont typeface="Wingdings" panose="05000000000000000000" pitchFamily="2" charset="2"/>
              <a:buNone/>
            </a:pPr>
            <a:r>
              <a:rPr lang="ar-EG" altLang="en-US" sz="2400" b="1" u="sng"/>
              <a:t> سيروتيكت</a:t>
            </a:r>
          </a:p>
          <a:p>
            <a:pPr>
              <a:buFont typeface="Wingdings" panose="05000000000000000000" pitchFamily="2" charset="2"/>
              <a:buNone/>
            </a:pPr>
            <a:r>
              <a:rPr lang="ar-EG" altLang="en-US" sz="2400"/>
              <a:t>دهان بيتومينى على البارد لعزل الخرسانات</a:t>
            </a:r>
          </a:p>
          <a:p>
            <a:pPr>
              <a:buFont typeface="Wingdings" panose="05000000000000000000" pitchFamily="2" charset="2"/>
              <a:buNone/>
            </a:pPr>
            <a:r>
              <a:rPr lang="ar-EG" altLang="en-US" sz="2400"/>
              <a:t> سعرالبستلة( 15 كجم ) : 90.5 </a:t>
            </a:r>
            <a:r>
              <a:rPr lang="en-US" altLang="en-US" sz="2400"/>
              <a:t>L.E</a:t>
            </a:r>
            <a:endParaRPr lang="ar-EG" altLang="en-US" sz="2400"/>
          </a:p>
          <a:p>
            <a:pPr>
              <a:buFont typeface="Wingdings" panose="05000000000000000000" pitchFamily="2" charset="2"/>
              <a:buNone/>
            </a:pPr>
            <a:r>
              <a:rPr lang="ar-EG" altLang="en-US" sz="2400"/>
              <a:t>معدل الفرد 3 وشوش </a:t>
            </a:r>
          </a:p>
          <a:p>
            <a:pPr>
              <a:buFont typeface="Wingdings" panose="05000000000000000000" pitchFamily="2" charset="2"/>
              <a:buNone/>
            </a:pPr>
            <a:r>
              <a:rPr lang="ar-EG" altLang="en-US" sz="2400" b="1" u="sng"/>
              <a:t>سيروبلاست</a:t>
            </a:r>
          </a:p>
          <a:p>
            <a:pPr>
              <a:buFont typeface="Wingdings" panose="05000000000000000000" pitchFamily="2" charset="2"/>
              <a:buNone/>
            </a:pPr>
            <a:r>
              <a:rPr lang="ar-EG" altLang="en-US" sz="2400"/>
              <a:t>دهان بيتومينى على البارد</a:t>
            </a:r>
          </a:p>
          <a:p>
            <a:pPr>
              <a:buFont typeface="Wingdings" panose="05000000000000000000" pitchFamily="2" charset="2"/>
              <a:buNone/>
            </a:pPr>
            <a:r>
              <a:rPr lang="ar-EG" altLang="en-US" sz="2400"/>
              <a:t>سعرالبستلة( 15 كجم ) :110</a:t>
            </a:r>
            <a:r>
              <a:rPr lang="en-US" altLang="en-US" sz="2400"/>
              <a:t>L.E </a:t>
            </a:r>
            <a:endParaRPr lang="ar-EG" altLang="en-US" sz="2400"/>
          </a:p>
          <a:p>
            <a:pPr>
              <a:buFont typeface="Wingdings" panose="05000000000000000000" pitchFamily="2" charset="2"/>
              <a:buNone/>
            </a:pPr>
            <a:r>
              <a:rPr lang="ar-EG" altLang="en-US" sz="2400"/>
              <a:t>معدل الفرد 3 وشوش </a:t>
            </a:r>
          </a:p>
          <a:p>
            <a:pPr>
              <a:buFont typeface="Wingdings" panose="05000000000000000000" pitchFamily="2" charset="2"/>
              <a:buNone/>
            </a:pPr>
            <a:endParaRPr lang="en-US" altLang="en-US" sz="24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p:txBody>
          <a:bodyPr/>
          <a:lstStyle/>
          <a:p>
            <a:r>
              <a:rPr lang="ar-EG" altLang="en-US" b="1" u="sng"/>
              <a:t>اديكور </a:t>
            </a:r>
            <a:r>
              <a:rPr lang="en-US" altLang="en-US" b="1" u="sng"/>
              <a:t>:M</a:t>
            </a:r>
          </a:p>
          <a:p>
            <a:r>
              <a:rPr lang="ar-EG" altLang="en-US"/>
              <a:t>شيكارة بودرة تخلط بمياه و يتم دهان الخراسانة بها</a:t>
            </a:r>
          </a:p>
          <a:p>
            <a:r>
              <a:rPr lang="ar-EG" altLang="en-US"/>
              <a:t>سعر الشيكارة (50 كجم) : 110</a:t>
            </a:r>
            <a:r>
              <a:rPr lang="en-US" altLang="en-US"/>
              <a:t>L.E</a:t>
            </a:r>
            <a:r>
              <a:rPr lang="ar-EG" altLang="en-US"/>
              <a:t> </a:t>
            </a:r>
          </a:p>
          <a:p>
            <a:r>
              <a:rPr lang="ar-EG" altLang="en-US"/>
              <a:t>معدل الفرد : من 2 الى 3 وشوش </a:t>
            </a:r>
          </a:p>
          <a:p>
            <a:r>
              <a:rPr lang="ar-EG" altLang="en-US" sz="3200"/>
              <a:t>و يعد الاديكور </a:t>
            </a:r>
            <a:r>
              <a:rPr lang="en-US" altLang="en-US" sz="3200"/>
              <a:t> M</a:t>
            </a:r>
            <a:r>
              <a:rPr lang="ar-EG" altLang="en-US" sz="3200"/>
              <a:t>افضل انواع العزل لانه بعد خلطه بالماء يصبح هو و الكتلة الخرسانية جزء واحد لا يتجزء.</a:t>
            </a:r>
            <a:endParaRPr lang="en-US" altLang="en-US" sz="320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p:cNvSpPr>
            <a:spLocks noGrp="1" noChangeArrowheads="1"/>
          </p:cNvSpPr>
          <p:nvPr>
            <p:ph type="title"/>
          </p:nvPr>
        </p:nvSpPr>
        <p:spPr/>
        <p:txBody>
          <a:bodyPr/>
          <a:lstStyle/>
          <a:p>
            <a:r>
              <a:rPr lang="ar-EG" altLang="en-US" sz="3200"/>
              <a:t>خواص مواد العزل المائى</a:t>
            </a:r>
            <a:br>
              <a:rPr lang="ar-EG" altLang="en-US" sz="3200"/>
            </a:br>
            <a:endParaRPr lang="en-US" altLang="en-US" sz="3200"/>
          </a:p>
        </p:txBody>
      </p:sp>
      <p:sp>
        <p:nvSpPr>
          <p:cNvPr id="10243" name="Rectangle 3"/>
          <p:cNvSpPr>
            <a:spLocks noGrp="1" noChangeArrowheads="1"/>
          </p:cNvSpPr>
          <p:nvPr>
            <p:ph type="body" idx="1"/>
          </p:nvPr>
        </p:nvSpPr>
        <p:spPr/>
        <p:txBody>
          <a:bodyPr/>
          <a:lstStyle/>
          <a:p>
            <a:pPr marL="609600" indent="-609600">
              <a:lnSpc>
                <a:spcPct val="80000"/>
              </a:lnSpc>
            </a:pPr>
            <a:r>
              <a:rPr lang="ar-SA" altLang="en-US" sz="2000"/>
              <a:t>مقاومة نفاذية الماء بكفاءة عالية</a:t>
            </a:r>
            <a:r>
              <a:rPr lang="en-US" altLang="en-US" sz="2000"/>
              <a:t>. </a:t>
            </a:r>
          </a:p>
          <a:p>
            <a:pPr marL="609600" indent="-609600">
              <a:lnSpc>
                <a:spcPct val="80000"/>
              </a:lnSpc>
            </a:pPr>
            <a:r>
              <a:rPr lang="ar-SA" altLang="en-US" sz="2000"/>
              <a:t>درجة مرونة عالية بحيث لا تتأثر بالحركة الطبيعية التي تحدث للمبنى</a:t>
            </a:r>
            <a:r>
              <a:rPr lang="en-US" altLang="en-US" sz="2000"/>
              <a:t>. </a:t>
            </a:r>
          </a:p>
          <a:p>
            <a:pPr marL="609600" indent="-609600">
              <a:lnSpc>
                <a:spcPct val="80000"/>
              </a:lnSpc>
            </a:pPr>
            <a:r>
              <a:rPr lang="ar-SA" altLang="en-US" sz="2000"/>
              <a:t>ملاءمة ظروف العمل والموقع</a:t>
            </a:r>
            <a:r>
              <a:rPr lang="en-US" altLang="en-US" sz="2000"/>
              <a:t>. </a:t>
            </a:r>
          </a:p>
          <a:p>
            <a:pPr marL="609600" indent="-609600">
              <a:lnSpc>
                <a:spcPct val="80000"/>
              </a:lnSpc>
            </a:pPr>
            <a:r>
              <a:rPr lang="ar-SA" altLang="en-US" sz="2000"/>
              <a:t>سهولة التنفيذ وخفة الوزن</a:t>
            </a:r>
            <a:r>
              <a:rPr lang="en-US" altLang="en-US" sz="2000"/>
              <a:t>. </a:t>
            </a:r>
          </a:p>
          <a:p>
            <a:pPr marL="609600" indent="-609600">
              <a:lnSpc>
                <a:spcPct val="80000"/>
              </a:lnSpc>
            </a:pPr>
            <a:r>
              <a:rPr lang="ar-SA" altLang="en-US" sz="2000"/>
              <a:t>القدرة على تمرير بخار الماء من داخل المبنى</a:t>
            </a:r>
            <a:r>
              <a:rPr lang="en-US" altLang="en-US" sz="2000"/>
              <a:t>. </a:t>
            </a:r>
          </a:p>
          <a:p>
            <a:pPr marL="609600" indent="-609600">
              <a:lnSpc>
                <a:spcPct val="80000"/>
              </a:lnSpc>
            </a:pPr>
            <a:r>
              <a:rPr lang="ar-SA" altLang="en-US" sz="2000"/>
              <a:t>ملاءمة مواد اللصق والتركيب لضمان الالتصاق والثبات لمدة طويلة من الزمن</a:t>
            </a:r>
            <a:r>
              <a:rPr lang="en-US" altLang="en-US" sz="2000"/>
              <a:t>. </a:t>
            </a:r>
          </a:p>
          <a:p>
            <a:pPr marL="609600" indent="-609600">
              <a:lnSpc>
                <a:spcPct val="80000"/>
              </a:lnSpc>
            </a:pPr>
            <a:r>
              <a:rPr lang="ar-SA" altLang="en-US" sz="2000"/>
              <a:t>لا تسبب اي ضرر للعاملين او لمستخدمي المبنى</a:t>
            </a:r>
            <a:r>
              <a:rPr lang="en-US" altLang="en-US" sz="2000"/>
              <a:t>. </a:t>
            </a:r>
          </a:p>
          <a:p>
            <a:pPr marL="609600" indent="-609600">
              <a:lnSpc>
                <a:spcPct val="80000"/>
              </a:lnSpc>
            </a:pPr>
            <a:r>
              <a:rPr lang="ar-SA" altLang="en-US" sz="2000"/>
              <a:t>مقاومة الظروف الجوية وظروف التعرض البيئية والميكانيكية</a:t>
            </a:r>
            <a:r>
              <a:rPr lang="en-US" altLang="en-US" sz="2000"/>
              <a:t>. </a:t>
            </a:r>
          </a:p>
          <a:p>
            <a:pPr marL="609600" indent="-609600">
              <a:lnSpc>
                <a:spcPct val="80000"/>
              </a:lnSpc>
            </a:pPr>
            <a:r>
              <a:rPr lang="ar-SA" altLang="en-US" sz="2000"/>
              <a:t>ملائمة لتشكيل غشاء متواصل بدون مواقع ضعف خاصة عند الفواصل ومواقع التداخل المعرضة لنفاذ الماء</a:t>
            </a:r>
            <a:r>
              <a:rPr lang="en-US" altLang="en-US" sz="2000"/>
              <a:t>. </a:t>
            </a:r>
          </a:p>
          <a:p>
            <a:pPr marL="609600" indent="-609600">
              <a:lnSpc>
                <a:spcPct val="80000"/>
              </a:lnSpc>
            </a:pPr>
            <a:r>
              <a:rPr lang="ar-SA" altLang="en-US" sz="2000"/>
              <a:t>عدم الحاجة الى اعمال صيانة كثيرة وسهولة تنفيذ اعمال الصيانة</a:t>
            </a:r>
            <a:r>
              <a:rPr lang="en-US" altLang="en-US" sz="2000"/>
              <a:t>. </a:t>
            </a:r>
          </a:p>
          <a:p>
            <a:pPr marL="609600" indent="-609600">
              <a:lnSpc>
                <a:spcPct val="80000"/>
              </a:lnSpc>
            </a:pPr>
            <a:endParaRPr lang="en-US" altLang="en-US" sz="20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body" idx="1"/>
          </p:nvPr>
        </p:nvSpPr>
        <p:spPr>
          <a:xfrm>
            <a:off x="1143000" y="2286000"/>
            <a:ext cx="7772400" cy="4419600"/>
          </a:xfrm>
        </p:spPr>
        <p:txBody>
          <a:bodyPr/>
          <a:lstStyle/>
          <a:p>
            <a:pPr>
              <a:lnSpc>
                <a:spcPct val="90000"/>
              </a:lnSpc>
            </a:pPr>
            <a:r>
              <a:rPr lang="ar-EG" altLang="en-US" sz="2400"/>
              <a:t>مصطلح العزل بالعرف الهندسي مصطلح قديم جديد طوره الإنسان منذ محاولاته الأولى لحماية مسكنه البدائي ووسائط نقله كالمراكب النهرية والبحرية؛ إذ استخدم القار لحماية الهياكل الخشبية للمراكب، كما استخدم المصريون القدماء القطران لحفظ المومياء. ونحو سنة 625 قبل الميلاد في عهد الملك نبوخذ نصر، استخدم البابليون الزفت في طلاء الأروقة. ثم تطورت استخدامات الزفت وصار يستعمل مادة أساسية في الخلطات المختلفة للطرقات والرقائق. ويعدُّ العسل[ر] من أقدم مواد العزل المستخدمة في الحضارات القديمة؛ فقد استخدمه البابليون والسومريون والآشوريون والفراعنة واليونان لتغليف التماثيل والأصنام التي كانوا يعبدونها بهدف حمايتها من التلف. وهناك مواد عزل محلية استخدمت في منطقة بلاد الشام لعزل الأسطح مثل القصر ملّ وهو مزيج من</a:t>
            </a:r>
            <a:r>
              <a:rPr lang="en-US" altLang="en-US" sz="2400"/>
              <a:t> </a:t>
            </a:r>
            <a:r>
              <a:rPr lang="ar-EG" altLang="en-US" sz="2400">
                <a:hlinkClick r:id="rId2" action="ppaction://hlinkfile"/>
              </a:rPr>
              <a:t>الغضار</a:t>
            </a:r>
            <a:r>
              <a:rPr lang="ar-EG" altLang="en-US" sz="2400"/>
              <a:t> والكلس والرماد الناتج من المحروقات</a:t>
            </a:r>
            <a:r>
              <a:rPr lang="en-US" altLang="en-US" sz="2400"/>
              <a:t>. </a:t>
            </a:r>
            <a:r>
              <a:rPr lang="ar-EG" altLang="en-US" sz="2400"/>
              <a:t>كذلك استخدم الرومان اللاؤونة وهي مزيج من الكلس والزيت والقطن، لعزل وصلات قساطل شبكات توزيع المياه</a:t>
            </a:r>
            <a:r>
              <a:rPr lang="en-US" altLang="en-US" sz="2400"/>
              <a:t>. </a:t>
            </a:r>
          </a:p>
        </p:txBody>
      </p:sp>
      <p:sp>
        <p:nvSpPr>
          <p:cNvPr id="40964" name="Rectangle 4"/>
          <p:cNvSpPr>
            <a:spLocks noChangeArrowheads="1"/>
          </p:cNvSpPr>
          <p:nvPr/>
        </p:nvSpPr>
        <p:spPr bwMode="auto">
          <a:xfrm>
            <a:off x="1295400" y="1143000"/>
            <a:ext cx="2895600"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80000"/>
              </a:lnSpc>
              <a:spcBef>
                <a:spcPct val="20000"/>
              </a:spcBef>
              <a:buClr>
                <a:schemeClr val="tx1"/>
              </a:buClr>
              <a:buSzPct val="75000"/>
              <a:buFont typeface="Wingdings" panose="05000000000000000000" pitchFamily="2" charset="2"/>
              <a:buChar char="l"/>
            </a:pPr>
            <a:r>
              <a:rPr lang="ar-EG" altLang="en-US" sz="2800" b="1"/>
              <a:t> لمحة تاريخية</a:t>
            </a:r>
            <a:endParaRPr lang="en-US" altLang="en-US" sz="2800" b="1"/>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2"/>
          <p:cNvSpPr>
            <a:spLocks noGrp="1" noChangeArrowheads="1"/>
          </p:cNvSpPr>
          <p:nvPr>
            <p:ph type="title"/>
          </p:nvPr>
        </p:nvSpPr>
        <p:spPr/>
        <p:txBody>
          <a:bodyPr/>
          <a:lstStyle/>
          <a:p>
            <a:r>
              <a:rPr lang="ar-EG" altLang="en-US"/>
              <a:t>الاضرار التى قد تحدث عند عدم وجود عزل مائى</a:t>
            </a:r>
            <a:endParaRPr lang="en-US" altLang="en-US"/>
          </a:p>
        </p:txBody>
      </p:sp>
      <p:sp>
        <p:nvSpPr>
          <p:cNvPr id="11267" name="Rectangle 3"/>
          <p:cNvSpPr>
            <a:spLocks noGrp="1" noChangeArrowheads="1"/>
          </p:cNvSpPr>
          <p:nvPr>
            <p:ph type="body" idx="1"/>
          </p:nvPr>
        </p:nvSpPr>
        <p:spPr/>
        <p:txBody>
          <a:bodyPr/>
          <a:lstStyle/>
          <a:p>
            <a:r>
              <a:rPr lang="ar-SA" altLang="en-US"/>
              <a:t>تآكل المعادن مثل حديد التسليح والهياكل المعدنية </a:t>
            </a:r>
            <a:endParaRPr lang="en-US" altLang="en-US"/>
          </a:p>
          <a:p>
            <a:r>
              <a:rPr lang="ar-SA" altLang="en-US"/>
              <a:t>تفتت الباطون وضعف مقاومته مع الزمن</a:t>
            </a:r>
            <a:r>
              <a:rPr lang="en-US" altLang="en-US"/>
              <a:t>. </a:t>
            </a:r>
          </a:p>
          <a:p>
            <a:r>
              <a:rPr lang="ar-SA" altLang="en-US"/>
              <a:t>تلف كسوة الجدران وانفصالها عن هيكل البناء</a:t>
            </a:r>
            <a:r>
              <a:rPr lang="en-US" altLang="en-US"/>
              <a:t>. . </a:t>
            </a:r>
          </a:p>
          <a:p>
            <a:r>
              <a:rPr lang="ar-SA" altLang="en-US"/>
              <a:t>تلف اعمال الطلاء والدهانات</a:t>
            </a:r>
            <a:r>
              <a:rPr lang="en-US" altLang="en-US"/>
              <a:t>. </a:t>
            </a:r>
          </a:p>
          <a:p>
            <a:r>
              <a:rPr lang="ar-SA" altLang="en-US"/>
              <a:t>تعرض شبكات الكهرباء للضرر والتلف وانفصال التيار الكهربائي</a:t>
            </a:r>
            <a:r>
              <a:rPr lang="en-US" altLang="en-US"/>
              <a:t>. </a:t>
            </a:r>
          </a:p>
          <a:p>
            <a:r>
              <a:rPr lang="ar-SA" altLang="en-US"/>
              <a:t>انفصال بلاط السيراميك عن الجدران والارضيات </a:t>
            </a:r>
            <a:endParaRPr lang="en-US" altLang="en-US"/>
          </a:p>
          <a:p>
            <a:endParaRPr lang="en-US"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noGrp="1" noChangeArrowheads="1"/>
          </p:cNvSpPr>
          <p:nvPr>
            <p:ph type="title"/>
          </p:nvPr>
        </p:nvSpPr>
        <p:spPr/>
        <p:txBody>
          <a:bodyPr/>
          <a:lstStyle/>
          <a:p>
            <a:r>
              <a:rPr lang="ar-EG" altLang="en-US"/>
              <a:t>و لتلافى هذه الاضرار يجب مراعاة الاتى</a:t>
            </a:r>
            <a:endParaRPr lang="en-US" altLang="en-US"/>
          </a:p>
        </p:txBody>
      </p:sp>
      <p:sp>
        <p:nvSpPr>
          <p:cNvPr id="12291" name="Rectangle 3"/>
          <p:cNvSpPr>
            <a:spLocks noGrp="1" noChangeArrowheads="1"/>
          </p:cNvSpPr>
          <p:nvPr>
            <p:ph type="body" idx="1"/>
          </p:nvPr>
        </p:nvSpPr>
        <p:spPr/>
        <p:txBody>
          <a:bodyPr/>
          <a:lstStyle/>
          <a:p>
            <a:r>
              <a:rPr lang="ar-SA" altLang="en-US"/>
              <a:t>اختيار المادة المناسبة للعزل</a:t>
            </a:r>
            <a:endParaRPr lang="en-US" altLang="en-US"/>
          </a:p>
          <a:p>
            <a:r>
              <a:rPr lang="ar-SA" altLang="en-US"/>
              <a:t>عمل تصميم مناسب لطبقات العزل المناسبة</a:t>
            </a:r>
            <a:endParaRPr lang="en-US" altLang="en-US"/>
          </a:p>
          <a:p>
            <a:r>
              <a:rPr lang="ar-SA" altLang="en-US"/>
              <a:t>تنفيذ العزل طبقا لمواصفات مواد العزل المستعملة </a:t>
            </a:r>
            <a:endParaRPr lang="en-US"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noGrp="1" noChangeArrowheads="1"/>
          </p:cNvSpPr>
          <p:nvPr>
            <p:ph type="title"/>
          </p:nvPr>
        </p:nvSpPr>
        <p:spPr/>
        <p:txBody>
          <a:bodyPr/>
          <a:lstStyle/>
          <a:p>
            <a:r>
              <a:rPr lang="ar-EG" altLang="en-US"/>
              <a:t>خطوط الدفاع الاساسية</a:t>
            </a:r>
            <a:endParaRPr lang="en-US" altLang="en-US"/>
          </a:p>
        </p:txBody>
      </p:sp>
      <p:sp>
        <p:nvSpPr>
          <p:cNvPr id="13315" name="Rectangle 3"/>
          <p:cNvSpPr>
            <a:spLocks noGrp="1" noChangeArrowheads="1"/>
          </p:cNvSpPr>
          <p:nvPr>
            <p:ph type="body" idx="1"/>
          </p:nvPr>
        </p:nvSpPr>
        <p:spPr/>
        <p:txBody>
          <a:bodyPr/>
          <a:lstStyle/>
          <a:p>
            <a:pPr marL="609600" indent="-609600">
              <a:lnSpc>
                <a:spcPct val="90000"/>
              </a:lnSpc>
            </a:pPr>
            <a:r>
              <a:rPr lang="ar-SA" altLang="en-US" sz="2000"/>
              <a:t>التنفيذ الجيد للب</a:t>
            </a:r>
            <a:r>
              <a:rPr lang="ar-EG" altLang="en-US" sz="2000"/>
              <a:t>يت</a:t>
            </a:r>
            <a:r>
              <a:rPr lang="ar-SA" altLang="en-US" sz="2000"/>
              <a:t>ون مع انتقاء المواد والمكونات الجيدة وتنفيذ اعمال المعالجة والايناع بعناية</a:t>
            </a:r>
            <a:r>
              <a:rPr lang="en-US" altLang="en-US" sz="2000"/>
              <a:t>. </a:t>
            </a:r>
          </a:p>
          <a:p>
            <a:pPr marL="609600" indent="-609600">
              <a:lnSpc>
                <a:spcPct val="90000"/>
              </a:lnSpc>
            </a:pPr>
            <a:r>
              <a:rPr lang="ar-SA" altLang="en-US" sz="2000"/>
              <a:t>استخدام المضافات الخاصة لتحسين خواص العزل المائي ومنع نفاذية الماء مع الحرص على اختيار المواد الملائمة والجرعات المناسبة</a:t>
            </a:r>
            <a:r>
              <a:rPr lang="en-US" altLang="en-US" sz="2000"/>
              <a:t>. </a:t>
            </a:r>
          </a:p>
          <a:p>
            <a:pPr marL="609600" indent="-609600">
              <a:lnSpc>
                <a:spcPct val="90000"/>
              </a:lnSpc>
            </a:pPr>
            <a:r>
              <a:rPr lang="ar-SA" altLang="en-US" sz="2000"/>
              <a:t>استخدام موانع التسرب ومصدات المياه</a:t>
            </a:r>
            <a:r>
              <a:rPr lang="en-US" altLang="en-US" sz="2000"/>
              <a:t> water stop </a:t>
            </a:r>
            <a:r>
              <a:rPr lang="ar-SA" altLang="en-US" sz="2000"/>
              <a:t>بأنواعها المختلفة</a:t>
            </a:r>
            <a:r>
              <a:rPr lang="en-US" altLang="en-US" sz="2000"/>
              <a:t>. </a:t>
            </a:r>
          </a:p>
          <a:p>
            <a:pPr marL="609600" indent="-609600">
              <a:lnSpc>
                <a:spcPct val="90000"/>
              </a:lnSpc>
            </a:pPr>
            <a:r>
              <a:rPr lang="ar-SA" altLang="en-US" sz="2000"/>
              <a:t>عمل الوزرات والكسحات اللازمة من مونة جيدة ذات مقاومة للانكماش وبابعاد مناسبة قبل تنفيذ اعمال العزل المائي</a:t>
            </a:r>
            <a:r>
              <a:rPr lang="en-US" altLang="en-US" sz="2000"/>
              <a:t>. </a:t>
            </a:r>
          </a:p>
          <a:p>
            <a:pPr marL="609600" indent="-609600">
              <a:lnSpc>
                <a:spcPct val="90000"/>
              </a:lnSpc>
            </a:pPr>
            <a:r>
              <a:rPr lang="ar-SA" altLang="en-US" sz="2000"/>
              <a:t>تنفيذ اعمال العزل المائي مع الحماية الملائمة</a:t>
            </a:r>
            <a:r>
              <a:rPr lang="en-US" altLang="en-US" sz="2000"/>
              <a:t>. </a:t>
            </a:r>
          </a:p>
          <a:p>
            <a:pPr marL="609600" indent="-609600">
              <a:lnSpc>
                <a:spcPct val="90000"/>
              </a:lnSpc>
            </a:pPr>
            <a:r>
              <a:rPr lang="ar-SA" altLang="en-US" sz="2000"/>
              <a:t>التفتيش الدوري والمتابعة المستمرة لجميع الاعمال التي تؤثر على ديمومة كفاءة العزل المائي</a:t>
            </a:r>
            <a:r>
              <a:rPr lang="en-US" altLang="en-US" sz="2000"/>
              <a:t>. </a:t>
            </a:r>
          </a:p>
          <a:p>
            <a:pPr marL="609600" indent="-609600">
              <a:lnSpc>
                <a:spcPct val="90000"/>
              </a:lnSpc>
            </a:pPr>
            <a:r>
              <a:rPr lang="ar-SA" altLang="en-US" sz="2000"/>
              <a:t>تنفيذ اعمال الصيانة الدورية والاصلاحات اللازمة</a:t>
            </a:r>
            <a:r>
              <a:rPr lang="en-US" altLang="en-US" sz="2000"/>
              <a:t>. </a:t>
            </a:r>
          </a:p>
          <a:p>
            <a:pPr marL="609600" indent="-609600">
              <a:lnSpc>
                <a:spcPct val="90000"/>
              </a:lnSpc>
            </a:pPr>
            <a:endParaRPr lang="en-US" altLang="en-US" sz="200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Grp="1" noChangeArrowheads="1"/>
          </p:cNvSpPr>
          <p:nvPr>
            <p:ph type="title"/>
          </p:nvPr>
        </p:nvSpPr>
        <p:spPr/>
        <p:txBody>
          <a:bodyPr/>
          <a:lstStyle/>
          <a:p>
            <a:r>
              <a:rPr lang="ar-EG" altLang="en-US"/>
              <a:t>خطوات العزل</a:t>
            </a:r>
            <a:endParaRPr lang="en-US" altLang="en-US"/>
          </a:p>
        </p:txBody>
      </p:sp>
      <p:sp>
        <p:nvSpPr>
          <p:cNvPr id="15363" name="Rectangle 3"/>
          <p:cNvSpPr>
            <a:spLocks noGrp="1" noChangeArrowheads="1"/>
          </p:cNvSpPr>
          <p:nvPr>
            <p:ph type="body" idx="1"/>
          </p:nvPr>
        </p:nvSpPr>
        <p:spPr/>
        <p:txBody>
          <a:bodyPr/>
          <a:lstStyle/>
          <a:p>
            <a:pPr>
              <a:lnSpc>
                <a:spcPct val="80000"/>
              </a:lnSpc>
              <a:buFont typeface="Wingdings" panose="05000000000000000000" pitchFamily="2" charset="2"/>
              <a:buNone/>
            </a:pPr>
            <a:r>
              <a:rPr lang="en-US" altLang="en-US" sz="1800"/>
              <a:t>يجب عمل طبقة عازلة للرطوبة على أرضيات الحمامات و المطابخ و دورات المياه والأسطح النهائية و خزانات المياه. </a:t>
            </a:r>
            <a:br>
              <a:rPr lang="en-US" altLang="en-US" sz="1800"/>
            </a:br>
            <a:r>
              <a:rPr lang="en-US" altLang="en-US" sz="1800"/>
              <a:t/>
            </a:r>
            <a:br>
              <a:rPr lang="en-US" altLang="en-US" sz="1800"/>
            </a:br>
            <a:r>
              <a:rPr lang="en-US" altLang="en-US" sz="1800"/>
              <a:t>يجب تركيب الطبقة العازلة للرطوبة على مسطحات نظيفة وجافة تماما ومستوية دون أي عوالق أو شوائب مع إستدارة جميع الأركان لتقابلات المستويات الرأسية الأفقية و المنحنية. </a:t>
            </a:r>
            <a:br>
              <a:rPr lang="en-US" altLang="en-US" sz="1800"/>
            </a:br>
            <a:r>
              <a:rPr lang="en-US" altLang="en-US" sz="1800"/>
              <a:t/>
            </a:r>
            <a:br>
              <a:rPr lang="en-US" altLang="en-US" sz="1800"/>
            </a:br>
            <a:r>
              <a:rPr lang="en-US" altLang="en-US" sz="1800"/>
              <a:t>يجب أن يتم لياسة أرضيات الأماكن المطلوب عزلها للحصول على سطح مستوي ناعم؛ لتركيب أغشية العزل فوقها. </a:t>
            </a:r>
            <a:br>
              <a:rPr lang="en-US" altLang="en-US" sz="1800"/>
            </a:br>
            <a:r>
              <a:rPr lang="en-US" altLang="en-US" sz="1800"/>
              <a:t/>
            </a:r>
            <a:br>
              <a:rPr lang="en-US" altLang="en-US" sz="1800"/>
            </a:br>
            <a:r>
              <a:rPr lang="en-US" altLang="en-US" sz="1800"/>
              <a:t>يجب أن يتم تنفيذ مثلثات من المونة الأسمنتية بمقاس = 7سم ، وذلك على كامل امحيط عند خط تلاقي الأرضية بالحوائط. </a:t>
            </a:r>
            <a:br>
              <a:rPr lang="en-US" altLang="en-US" sz="1800"/>
            </a:br>
            <a:r>
              <a:rPr lang="en-US" altLang="en-US" sz="1800"/>
              <a:t/>
            </a:r>
            <a:br>
              <a:rPr lang="en-US" altLang="en-US" sz="1800"/>
            </a:br>
            <a:r>
              <a:rPr lang="en-US" altLang="en-US" sz="1800"/>
              <a:t>يجب أن يتم دهان جميع الأسطح (الأرضيات والوزرات) المطلوب عزلها بطبقة عزل ابتدائية أو تحضيرية (البرايمر البارد). </a:t>
            </a:r>
            <a:br>
              <a:rPr lang="en-US" altLang="en-US" sz="1800"/>
            </a:br>
            <a:r>
              <a:rPr lang="en-US" altLang="en-US" sz="1800"/>
              <a:t/>
            </a:r>
            <a:br>
              <a:rPr lang="en-US" altLang="en-US" sz="1800"/>
            </a:br>
            <a:endParaRPr lang="en-US" altLang="en-US" sz="180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8229600" y="304800"/>
            <a:ext cx="8229600" cy="1143000"/>
          </a:xfrm>
        </p:spPr>
        <p:txBody>
          <a:bodyPr/>
          <a:lstStyle/>
          <a:p>
            <a:endParaRPr lang="en-US" altLang="en-US"/>
          </a:p>
        </p:txBody>
      </p:sp>
      <p:sp>
        <p:nvSpPr>
          <p:cNvPr id="16387" name="Rectangle 3"/>
          <p:cNvSpPr>
            <a:spLocks noGrp="1" noChangeArrowheads="1"/>
          </p:cNvSpPr>
          <p:nvPr>
            <p:ph type="body" idx="1"/>
          </p:nvPr>
        </p:nvSpPr>
        <p:spPr>
          <a:xfrm>
            <a:off x="533400" y="2332038"/>
            <a:ext cx="8229600" cy="4525962"/>
          </a:xfrm>
        </p:spPr>
        <p:txBody>
          <a:bodyPr/>
          <a:lstStyle/>
          <a:p>
            <a:pPr>
              <a:lnSpc>
                <a:spcPct val="80000"/>
              </a:lnSpc>
            </a:pPr>
            <a:r>
              <a:rPr lang="en-US" altLang="en-US" sz="2400"/>
              <a:t>يجب عدم تركيب الطبقة العازلة للرطوبة إلا بعد تمام جفاف الطبقة التحضيرية. </a:t>
            </a:r>
            <a:br>
              <a:rPr lang="en-US" altLang="en-US" sz="2400"/>
            </a:br>
            <a:r>
              <a:rPr lang="en-US" altLang="en-US" sz="2400"/>
              <a:t/>
            </a:r>
            <a:br>
              <a:rPr lang="en-US" altLang="en-US" sz="2400"/>
            </a:br>
            <a:r>
              <a:rPr lang="en-US" altLang="en-US" sz="2400"/>
              <a:t>يجب أن تكون شرائح طبقة العزل مطابقة للمواصفات القياسية المعمول بها بالمملكة. </a:t>
            </a:r>
            <a:br>
              <a:rPr lang="en-US" altLang="en-US" sz="2400"/>
            </a:br>
            <a:r>
              <a:rPr lang="en-US" altLang="en-US" sz="2400"/>
              <a:t/>
            </a:r>
            <a:br>
              <a:rPr lang="en-US" altLang="en-US" sz="2400"/>
            </a:br>
            <a:r>
              <a:rPr lang="en-US" altLang="en-US" sz="2400"/>
              <a:t>يجب أن يوصل الغشاء البيتوميني بركوب بين الشرائح المتجاورة لايقل عن 15سم. </a:t>
            </a:r>
            <a:br>
              <a:rPr lang="en-US" altLang="en-US" sz="2400"/>
            </a:br>
            <a:r>
              <a:rPr lang="en-US" altLang="en-US" sz="2400"/>
              <a:t/>
            </a:r>
            <a:br>
              <a:rPr lang="en-US" altLang="en-US" sz="2400"/>
            </a:br>
            <a:r>
              <a:rPr lang="en-US" altLang="en-US" sz="2400"/>
              <a:t>يجب أن يتم تركيب وزرات بإرتفاع = 30 سم من منسوب ظهر أرضية الحمامات المطابخ، وبارتفاع = 25 سم من منسوب ظهر طبقة خرسانة الميول التي سيتم العزل عليها. تكون هذه الوزرات من نفس مادة العزل المعتمدة، وتثبت هذه الوزرات رأسيا على الحوائط مستمرة على كامل محيط الأرضية، وأيضا عند فتحات الأبواب لحبس المياه عند الاختبار. </a:t>
            </a:r>
            <a:br>
              <a:rPr lang="en-US" altLang="en-US" sz="2400"/>
            </a:br>
            <a:r>
              <a:rPr lang="en-US" altLang="en-US" sz="2400"/>
              <a:t/>
            </a:r>
            <a:br>
              <a:rPr lang="en-US" altLang="en-US" sz="2400"/>
            </a:br>
            <a:endParaRPr lang="en-US" altLang="en-US" sz="240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flipH="1">
            <a:off x="-304800" y="304800"/>
            <a:ext cx="762000" cy="1112838"/>
          </a:xfrm>
        </p:spPr>
        <p:txBody>
          <a:bodyPr/>
          <a:lstStyle/>
          <a:p>
            <a:endParaRPr lang="en-US" altLang="en-US"/>
          </a:p>
        </p:txBody>
      </p:sp>
      <p:sp>
        <p:nvSpPr>
          <p:cNvPr id="17411" name="Rectangle 3"/>
          <p:cNvSpPr>
            <a:spLocks noGrp="1" noChangeArrowheads="1"/>
          </p:cNvSpPr>
          <p:nvPr>
            <p:ph type="body" idx="1"/>
          </p:nvPr>
        </p:nvSpPr>
        <p:spPr>
          <a:xfrm>
            <a:off x="762000" y="1600200"/>
            <a:ext cx="8382000" cy="5105400"/>
          </a:xfrm>
        </p:spPr>
        <p:txBody>
          <a:bodyPr/>
          <a:lstStyle/>
          <a:p>
            <a:pPr>
              <a:lnSpc>
                <a:spcPct val="90000"/>
              </a:lnSpc>
            </a:pPr>
            <a:r>
              <a:rPr lang="en-US" altLang="en-US"/>
              <a:t/>
            </a:r>
            <a:br>
              <a:rPr lang="en-US" altLang="en-US"/>
            </a:br>
            <a:r>
              <a:rPr lang="en-US" altLang="en-US"/>
              <a:t/>
            </a:r>
            <a:br>
              <a:rPr lang="en-US" altLang="en-US"/>
            </a:br>
            <a:r>
              <a:rPr lang="en-US" altLang="en-US"/>
              <a:t>يجب أن يتم تنفيذ طبقة للحماية فوق الغشاء البيتوميني سواء كانت أفقية أو رأسية مباشرة بعد التركيب وبعد إتمام عملية الاختبار. </a:t>
            </a:r>
            <a:br>
              <a:rPr lang="en-US" altLang="en-US"/>
            </a:br>
            <a:r>
              <a:rPr lang="en-US" altLang="en-US"/>
              <a:t/>
            </a:r>
            <a:br>
              <a:rPr lang="en-US" altLang="en-US"/>
            </a:br>
            <a:r>
              <a:rPr lang="en-US" altLang="en-US"/>
              <a:t>يجب تركيب طبقة من الغشاء النايلون السميك (سماكة = 150 ميكرون). </a:t>
            </a:r>
            <a:br>
              <a:rPr lang="en-US" altLang="en-US"/>
            </a:br>
            <a:r>
              <a:rPr lang="en-US" altLang="en-US"/>
              <a:t/>
            </a:r>
            <a:br>
              <a:rPr lang="en-US" altLang="en-US"/>
            </a:br>
            <a:r>
              <a:rPr lang="en-US" altLang="en-US"/>
              <a:t>يجب تنفيذ طبقة المونة الأسمنتية الناعمة لا يقل سمكها عن 3 سم وذلك فوق طبقة العزل لحمايتها بعد الاختبار.</a:t>
            </a:r>
            <a:br>
              <a:rPr lang="en-US" altLang="en-US"/>
            </a:br>
            <a:r>
              <a:rPr lang="en-US" altLang="en-US"/>
              <a:t/>
            </a:r>
            <a:br>
              <a:rPr lang="en-US" altLang="en-US"/>
            </a:br>
            <a:r>
              <a:rPr lang="en-US" altLang="en-US"/>
              <a:t>يجب دهان جميع أنواع المعادن القابلة للصدأ بمواد عازلة و صيانتها على فترات دورية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AutoShape 2"/>
          <p:cNvSpPr>
            <a:spLocks noGrp="1" noChangeArrowheads="1"/>
          </p:cNvSpPr>
          <p:nvPr>
            <p:ph type="title"/>
          </p:nvPr>
        </p:nvSpPr>
        <p:spPr/>
        <p:txBody>
          <a:bodyPr/>
          <a:lstStyle/>
          <a:p>
            <a:r>
              <a:rPr lang="ar-EG" altLang="en-US" b="0"/>
              <a:t>المحافظة على أنظمة العزل وصيانتها</a:t>
            </a:r>
            <a:endParaRPr lang="en-US" altLang="en-US" b="0"/>
          </a:p>
        </p:txBody>
      </p:sp>
      <p:sp>
        <p:nvSpPr>
          <p:cNvPr id="46083" name="Rectangle 3"/>
          <p:cNvSpPr>
            <a:spLocks noGrp="1" noChangeArrowheads="1"/>
          </p:cNvSpPr>
          <p:nvPr>
            <p:ph type="body" idx="1"/>
          </p:nvPr>
        </p:nvSpPr>
        <p:spPr/>
        <p:txBody>
          <a:bodyPr/>
          <a:lstStyle/>
          <a:p>
            <a:endParaRPr lang="en-US" altLang="en-US"/>
          </a:p>
          <a:p>
            <a:r>
              <a:rPr lang="ar-EG" altLang="en-US"/>
              <a:t>تحتاج أنظمة العزل المختلفة إلى رقابة لمنع سوء استخدامها، وكذلك إلى صيانة دورية، إذ إن الإهمال في الكشف عن هذه الأنظمة قد يؤدي إلى نتائج خطيرة على البيئة وسلامة المستهلك</a:t>
            </a:r>
            <a:r>
              <a:rPr lang="en-US" altLang="en-US"/>
              <a:t>. </a:t>
            </a:r>
          </a:p>
          <a:p>
            <a:r>
              <a:rPr lang="ar-EG" altLang="en-US"/>
              <a:t>وكما أن تطوير أنظمة العزل يهدف إلى حماية الإنسان من العوامل الطبيعية، فإنه لابد بالمقابل من المحافظة على النظام البيئي من خطر الإنسان نفسه. لذا صدرت مؤخراً قوانين صارمة لضبط تصنيع مواد العزل لجعلها صديقة للبيئة</a:t>
            </a:r>
            <a:r>
              <a:rPr lang="en-US" altLang="en-US"/>
              <a: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8" name="Picture 4" descr="construction-swimming-pool-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295400"/>
            <a:ext cx="5715000" cy="4286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2" name="Picture 4" descr="19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219200"/>
            <a:ext cx="6667500" cy="4953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7" name="Picture 5" descr="heet-5cb2a90f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685800"/>
            <a:ext cx="7620000" cy="5715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Grp="1" noChangeArrowheads="1"/>
          </p:cNvSpPr>
          <p:nvPr>
            <p:ph type="title"/>
          </p:nvPr>
        </p:nvSpPr>
        <p:spPr/>
        <p:txBody>
          <a:bodyPr/>
          <a:lstStyle/>
          <a:p>
            <a:r>
              <a:rPr lang="ar-EG" altLang="en-US" sz="3200"/>
              <a:t>المقدمة</a:t>
            </a:r>
            <a:br>
              <a:rPr lang="ar-EG" altLang="en-US" sz="3200"/>
            </a:br>
            <a:endParaRPr lang="en-US" altLang="en-US" sz="3200"/>
          </a:p>
        </p:txBody>
      </p:sp>
      <p:sp>
        <p:nvSpPr>
          <p:cNvPr id="4099" name="Rectangle 3"/>
          <p:cNvSpPr>
            <a:spLocks noGrp="1" noChangeArrowheads="1"/>
          </p:cNvSpPr>
          <p:nvPr>
            <p:ph type="body" idx="1"/>
          </p:nvPr>
        </p:nvSpPr>
        <p:spPr>
          <a:xfrm>
            <a:off x="762000" y="2286000"/>
            <a:ext cx="8610600" cy="4572000"/>
          </a:xfrm>
        </p:spPr>
        <p:txBody>
          <a:bodyPr/>
          <a:lstStyle/>
          <a:p>
            <a:pPr>
              <a:lnSpc>
                <a:spcPct val="80000"/>
              </a:lnSpc>
            </a:pPr>
            <a:r>
              <a:rPr lang="ar-EG" altLang="en-US" sz="2000"/>
              <a:t>القاعدة الأساسية للعزل المائي هي حماية المبنى من الأضرار الإنشائية التي قد تضعف المبنى أو تؤدي إلى حدوث تشوهات فيه و يتحقق ذلك من خلال استخدام أغشية و مواد محسنة تمنع تسرب الماء من والى المبنى من المناطق الرطبة إلى المناطق الجافة</a:t>
            </a:r>
            <a:r>
              <a:rPr lang="en-US" altLang="en-US" sz="2000"/>
              <a:t> .</a:t>
            </a:r>
            <a:br>
              <a:rPr lang="en-US" altLang="en-US" sz="2000"/>
            </a:br>
            <a:r>
              <a:rPr lang="en-US" altLang="en-US" sz="2000" b="1"/>
              <a:t/>
            </a:r>
            <a:br>
              <a:rPr lang="en-US" altLang="en-US" sz="2000" b="1"/>
            </a:br>
            <a:r>
              <a:rPr lang="ar-EG" altLang="en-US" sz="2000" b="1"/>
              <a:t>العزل المائي هو استخدام و تركيب حاجز أو غشاء خاص مصمم أساسا لمنع تسرب الماء أو الرطوبة من والى عناصر البناء المختلفة</a:t>
            </a:r>
            <a:r>
              <a:rPr lang="en-US" altLang="en-US" sz="2000" b="1"/>
              <a:t>.</a:t>
            </a:r>
            <a:br>
              <a:rPr lang="en-US" altLang="en-US" sz="2000" b="1"/>
            </a:br>
            <a:r>
              <a:rPr lang="ar-EG" altLang="en-US" sz="2000" b="1"/>
              <a:t>وتضم العناصر التي يتم عادة عزلها في المباني مسطحات داخلية و مسطحات خارجية.وبرك السباحة</a:t>
            </a:r>
            <a:r>
              <a:rPr lang="en-US" altLang="en-US" sz="2000" b="1"/>
              <a:t>.</a:t>
            </a:r>
            <a:br>
              <a:rPr lang="en-US" altLang="en-US" sz="2000" b="1"/>
            </a:br>
            <a:r>
              <a:rPr lang="en-US" altLang="en-US" sz="2000" b="1"/>
              <a:t>• </a:t>
            </a:r>
            <a:r>
              <a:rPr lang="ar-EG" altLang="en-US" sz="2000" b="1"/>
              <a:t>المسطحات الخارجية مثل: الأسقف ، الشرفات المكشوفة ، الجدران الاستنادية ، أحواض الزراعة ، </a:t>
            </a:r>
            <a:r>
              <a:rPr lang="en-US" altLang="en-US" sz="2000" b="1"/>
              <a:t/>
            </a:r>
            <a:br>
              <a:rPr lang="en-US" altLang="en-US" sz="2000" b="1"/>
            </a:br>
            <a:r>
              <a:rPr lang="ar-EG" altLang="en-US" sz="2000" b="1"/>
              <a:t>وتنفذ مواد العزل المائي على مسطحات و أرضيات مختلفة من مواد البناء مثل : الباتون ، القصارة ، </a:t>
            </a:r>
            <a:r>
              <a:rPr lang="en-US" altLang="en-US" sz="2000" b="1"/>
              <a:t/>
            </a:r>
            <a:br>
              <a:rPr lang="en-US" altLang="en-US" sz="2000" b="1"/>
            </a:br>
            <a:r>
              <a:rPr lang="ar-EG" altLang="en-US" sz="2000" b="1"/>
              <a:t>ألواح الجبس ، الخشب ، ألواح الصاج وغيرها</a:t>
            </a:r>
            <a:r>
              <a:rPr lang="en-US" altLang="en-US" sz="2000" b="1"/>
              <a:t>.</a:t>
            </a:r>
            <a:br>
              <a:rPr lang="en-US" altLang="en-US" sz="2000" b="1"/>
            </a:br>
            <a:r>
              <a:rPr lang="en-US" altLang="en-US" sz="2000" b="1"/>
              <a:t>• </a:t>
            </a:r>
            <a:r>
              <a:rPr lang="ar-EG" altLang="en-US" sz="2000" b="1"/>
              <a:t>المسطحات الداخلية مثل : الحمامات ، المراحيض ، غرف الغسيل ، وحدات الدش ، وخزانات المياه</a:t>
            </a:r>
            <a:r>
              <a:rPr lang="en-US" altLang="en-US" sz="2000" b="1"/>
              <a:t>.</a:t>
            </a:r>
            <a:br>
              <a:rPr lang="en-US" altLang="en-US" sz="2000" b="1"/>
            </a:br>
            <a:r>
              <a:rPr lang="en-US" altLang="en-US" sz="2000" b="1"/>
              <a:t/>
            </a:r>
            <a:br>
              <a:rPr lang="en-US" altLang="en-US" sz="2000" b="1"/>
            </a:br>
            <a:endParaRPr lang="en-US" altLang="en-US" sz="2000" b="1"/>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0" name="Picture 4" descr="img_home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362200"/>
            <a:ext cx="4229100" cy="2476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AutoShape 2"/>
          <p:cNvSpPr>
            <a:spLocks noGrp="1" noChangeArrowheads="1"/>
          </p:cNvSpPr>
          <p:nvPr>
            <p:ph type="title"/>
          </p:nvPr>
        </p:nvSpPr>
        <p:spPr/>
        <p:txBody>
          <a:bodyPr/>
          <a:lstStyle/>
          <a:p>
            <a:r>
              <a:rPr lang="ar-EG" altLang="en-US" sz="3200"/>
              <a:t>تعريف العزل</a:t>
            </a:r>
            <a:br>
              <a:rPr lang="ar-EG" altLang="en-US" sz="3200"/>
            </a:br>
            <a:endParaRPr lang="en-US" altLang="en-US" sz="3200"/>
          </a:p>
        </p:txBody>
      </p:sp>
      <p:sp>
        <p:nvSpPr>
          <p:cNvPr id="5123" name="Rectangle 3"/>
          <p:cNvSpPr>
            <a:spLocks noGrp="1" noChangeArrowheads="1"/>
          </p:cNvSpPr>
          <p:nvPr>
            <p:ph type="body" idx="1"/>
          </p:nvPr>
        </p:nvSpPr>
        <p:spPr/>
        <p:txBody>
          <a:bodyPr/>
          <a:lstStyle/>
          <a:p>
            <a:r>
              <a:rPr lang="ar-EG" altLang="en-US"/>
              <a:t>العزل المائي</a:t>
            </a:r>
            <a:r>
              <a:rPr lang="en-US" altLang="en-US"/>
              <a:t> water insulation</a:t>
            </a:r>
            <a:r>
              <a:rPr lang="ar-EG" altLang="en-US"/>
              <a:t>، هو حماية المنشآت والمكونات البيئية من العوامل الطبيعية والاصطناعية التي قد تكون سبباً أساسياً في تلفها أو خروجها عن حدود الاستثمار. ويكون العزل باستخدام مواد وأساليب متنوعة بحسب الظروف المحيطة ونوعية المنشأة، وفي إطار الاستثمار السليم للمنشأة من الوجهة البيئية والهندسية والفنية</a:t>
            </a:r>
            <a:r>
              <a:rPr lang="en-US" altLang="en-US"/>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body" idx="1"/>
          </p:nvPr>
        </p:nvSpPr>
        <p:spPr>
          <a:xfrm>
            <a:off x="838200" y="2286000"/>
            <a:ext cx="7848600" cy="3800475"/>
          </a:xfrm>
        </p:spPr>
        <p:txBody>
          <a:bodyPr/>
          <a:lstStyle/>
          <a:p>
            <a:pPr>
              <a:lnSpc>
                <a:spcPct val="80000"/>
              </a:lnSpc>
            </a:pPr>
            <a:r>
              <a:rPr lang="ar-EG" altLang="en-US" sz="1800"/>
              <a:t>المعايير هي مجموعة المواصفات الضابطة لأي نوع من أنواع مواد العزل والتي يسترشد بها عند اختيار نوع مادة العزل المراد تطبيقها</a:t>
            </a:r>
            <a:r>
              <a:rPr lang="en-US" altLang="en-US" sz="1800"/>
              <a:t>.</a:t>
            </a:r>
            <a:endParaRPr lang="ar-EG" altLang="en-US" sz="1800"/>
          </a:p>
          <a:p>
            <a:pPr>
              <a:lnSpc>
                <a:spcPct val="80000"/>
              </a:lnSpc>
            </a:pPr>
            <a:r>
              <a:rPr lang="ar-EG" altLang="en-US" sz="1800"/>
              <a:t>تتنوع مواد العزل، كما تتنوع مكوناتها، وليس من السهولة التوصل إلى تقييم جودة هذه المواد من دون اللجوء إلى مخابر تخصصية قد لا تكون متوافرة في كثير من بلدان العالم، إذ إنها تحتاج إلى إمكانات علمية كبيرة وتجهيزات عالية الأداء؛ لذا تقوم بعض الجهات المنتجة لمواد العزل بالالتزام بتطبيق المعايير والمواصفات العالمية لمراقبة الجودة على منتجاتها، ويكون ذلك موضحاً بالوثائق المرفقة لهذه المنتجات والتي تتضمن عادة شهادات اختبار مطبّق على هذه المواد في المختبرات العالمية المتخصصة</a:t>
            </a:r>
            <a:r>
              <a:rPr lang="en-US" altLang="en-US" sz="1800"/>
              <a:t>.</a:t>
            </a:r>
            <a:endParaRPr lang="ar-EG" altLang="en-US" sz="1800"/>
          </a:p>
          <a:p>
            <a:pPr>
              <a:lnSpc>
                <a:spcPct val="80000"/>
              </a:lnSpc>
            </a:pPr>
            <a:r>
              <a:rPr lang="ar-EG" altLang="en-US" sz="1800"/>
              <a:t>تُختار أنواع المواد العازلة ومواصفاتها تبعاً لوظيفتها وللشروط التنفيذية لعملية العزل المائي؛ لذا لابد من أن يكون قرار اختيار المواد بيد جهة هندسية مسؤولة متخصصة، وأن تطبق أنظمة العزل بوساطة (الورشات) التخصصية لضمان تنفيذها جيداً وفقا للمواصفات</a:t>
            </a:r>
            <a:r>
              <a:rPr lang="en-US" altLang="en-US" sz="1800"/>
              <a:t>.</a:t>
            </a:r>
            <a:endParaRPr lang="ar-EG" altLang="en-US" sz="1800"/>
          </a:p>
          <a:p>
            <a:pPr>
              <a:lnSpc>
                <a:spcPct val="80000"/>
              </a:lnSpc>
            </a:pPr>
            <a:r>
              <a:rPr lang="ar-EG" altLang="en-US" sz="1800"/>
              <a:t>تطبق الشروط الأكثر صرامة في اختيار مواد العزل المائي في المنشآت المائية المتعلقة بمياه الشرب وفي تنفيذها. فمثلاً، لايكفي أن تكون مواد العزل غير سامة لتستخدم في عزل هذه المنشات، بل يجب أن تكون مصنعة وفقاً لقوانين ومواصفات عالمية وتحمل شهادات اختبار خاصة لصلاحيتها لمياه الشرب، عدا المعايير الأخرى التي تتحكم في اختيار مادة العزل مثل رطوبة السطح الذي تطبق عليه وحرارته، والتصاقها به، وطبيعة استثمار السطوح المعزولة وغيرها</a:t>
            </a:r>
            <a:r>
              <a:rPr lang="en-US" altLang="en-US" sz="1800"/>
              <a:t>. </a:t>
            </a:r>
          </a:p>
        </p:txBody>
      </p:sp>
      <p:sp>
        <p:nvSpPr>
          <p:cNvPr id="44036" name="Rectangle 4"/>
          <p:cNvSpPr>
            <a:spLocks noChangeArrowheads="1"/>
          </p:cNvSpPr>
          <p:nvPr/>
        </p:nvSpPr>
        <p:spPr bwMode="auto">
          <a:xfrm>
            <a:off x="990600" y="1066800"/>
            <a:ext cx="5715000"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nSpc>
                <a:spcPct val="80000"/>
              </a:lnSpc>
              <a:spcBef>
                <a:spcPct val="20000"/>
              </a:spcBef>
              <a:buClr>
                <a:schemeClr val="tx1"/>
              </a:buClr>
              <a:buSzPct val="75000"/>
              <a:buFont typeface="Wingdings" panose="05000000000000000000" pitchFamily="2" charset="2"/>
              <a:buChar char="l"/>
            </a:pPr>
            <a:r>
              <a:rPr lang="ar-EG" altLang="en-US" sz="2800" b="1"/>
              <a:t>المعايير الواجب توافرها في المواد العازلة</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p:txBody>
          <a:bodyPr/>
          <a:lstStyle/>
          <a:p>
            <a:pPr>
              <a:lnSpc>
                <a:spcPct val="80000"/>
              </a:lnSpc>
            </a:pPr>
            <a:r>
              <a:rPr lang="ar-EG" altLang="en-US" sz="1600"/>
              <a:t>تختلف المعايير المطلوب توافرها في مواد عزل خزانات مياه الشرب عن تلك المطلوبة في مواد عزل خزانات الري والسقاية، ففي الحالة الأولى يجب ألا يكون للمواد أي تأثير على لون الماء وطعمه ورائحته، الأمر الذي لا ضرورة له في الحالة الثانية</a:t>
            </a:r>
            <a:r>
              <a:rPr lang="en-US" altLang="en-US" sz="1600"/>
              <a:t>. </a:t>
            </a:r>
            <a:endParaRPr lang="ar-EG" altLang="en-US" sz="1600"/>
          </a:p>
          <a:p>
            <a:pPr>
              <a:lnSpc>
                <a:spcPct val="80000"/>
              </a:lnSpc>
            </a:pPr>
            <a:r>
              <a:rPr lang="ar-EG" altLang="en-US" sz="1600"/>
              <a:t>أما فيما يخص الملدّنات</a:t>
            </a:r>
            <a:r>
              <a:rPr lang="en-US" altLang="en-US" sz="1600"/>
              <a:t> admixtures </a:t>
            </a:r>
            <a:r>
              <a:rPr lang="ar-EG" altLang="en-US" sz="1600"/>
              <a:t>المستخدمة في الخراسانات فيفترض أن تكون خالية من الكلور لما له من تأثير في حديد التسليح الموجود في </a:t>
            </a:r>
            <a:r>
              <a:rPr lang="ar-EG" altLang="en-US" sz="1600">
                <a:hlinkClick r:id="rId2" action="ppaction://hlinkfile"/>
              </a:rPr>
              <a:t>الخرسانة</a:t>
            </a:r>
            <a:r>
              <a:rPr lang="en-US" altLang="en-US" sz="1600"/>
              <a:t>. </a:t>
            </a:r>
            <a:r>
              <a:rPr lang="ar-EG" altLang="en-US" sz="1600"/>
              <a:t>وأما المعايير الضابطة للرقائق الإسفلتية فلابد من أن تكون متناسبة مع مكان استخدامها</a:t>
            </a:r>
            <a:r>
              <a:rPr lang="en-US" altLang="en-US" sz="1600"/>
              <a:t>. </a:t>
            </a:r>
            <a:r>
              <a:rPr lang="ar-EG" altLang="en-US" sz="1600"/>
              <a:t>فبعض الرقائق تتحمل حرارة منخفضة تصل إلى </a:t>
            </a:r>
            <a:r>
              <a:rPr lang="en-US" altLang="en-US" sz="1600"/>
              <a:t>40 </a:t>
            </a:r>
            <a:r>
              <a:rPr lang="ar-EG" altLang="en-US" sz="1600"/>
              <a:t>درجة مئوية تحت الصفر، في حين يتحمل بعضها الآخر </a:t>
            </a:r>
            <a:r>
              <a:rPr lang="en-US" altLang="en-US" sz="1600"/>
              <a:t>18 </a:t>
            </a:r>
            <a:r>
              <a:rPr lang="ar-EG" altLang="en-US" sz="1600"/>
              <a:t>درجة مئوية تحت الصفر وتستخدم في مناطق أقل برودة، ويرتبط هذا كثيراً بعامل مرونة المادة ونقاء أساسيات المواد المركبة لها</a:t>
            </a:r>
            <a:r>
              <a:rPr lang="en-US" altLang="en-US" sz="1600"/>
              <a:t>.</a:t>
            </a:r>
            <a:endParaRPr lang="ar-EG" altLang="en-US" sz="1600"/>
          </a:p>
          <a:p>
            <a:pPr>
              <a:lnSpc>
                <a:spcPct val="80000"/>
              </a:lnSpc>
            </a:pPr>
            <a:r>
              <a:rPr lang="ar-EG" altLang="en-US" sz="1600"/>
              <a:t>كذلك فإن مقاومة أشعة الشمس يجب أن تكون أحد المعايير الأساسية في اختيار المادة بحيث توفر المرونة الكافية لتحمل فروقات درجات الحرارة صيفاً أو شتاء</a:t>
            </a:r>
            <a:r>
              <a:rPr lang="en-US" altLang="en-US" sz="1600"/>
              <a:t>.</a:t>
            </a:r>
            <a:endParaRPr lang="ar-EG" altLang="en-US" sz="1600"/>
          </a:p>
          <a:p>
            <a:pPr>
              <a:lnSpc>
                <a:spcPct val="80000"/>
              </a:lnSpc>
            </a:pPr>
            <a:r>
              <a:rPr lang="ar-EG" altLang="en-US" sz="1600"/>
              <a:t>إنَّ اختيار المواصفة الجيدة للمعاجين التي تعدُّ من أهم متممات أنظمة العزل بأنواعها كافة أمر على قدر من الأهمية. كذلك لابد من تمييز المواصفة الخاصة للمعاجين الداخلية من المعاجين الخارجية. وكذلك فإن عامل المرونة الذي يختلف من نوع لآخر يعدُّ ضرورياً في اختيار النوع المناسب</a:t>
            </a:r>
            <a:r>
              <a:rPr lang="en-US" altLang="en-US" sz="1600"/>
              <a:t>.</a:t>
            </a:r>
            <a:endParaRPr lang="ar-EG" altLang="en-US" sz="1600"/>
          </a:p>
          <a:p>
            <a:pPr>
              <a:lnSpc>
                <a:spcPct val="80000"/>
              </a:lnSpc>
            </a:pPr>
            <a:r>
              <a:rPr lang="ar-EG" altLang="en-US" sz="1600"/>
              <a:t>من الطبيعي أن تكون هذه المعايير واضحة في دفاتر الشروط الفنية بحيث لا تترك مجالاً للالتباس عند اختيارها. كما لا بد من تمييز المواصفة المناسبة للمكان المناسب؛ كأن تحوي طلاءات الإيبوكسي على خاصية مقاومة الأشعة فوق البنفسجية إضافة إلى خاصية مقاومتها الكيمياوية عند استخدامها في طلاء الطبقات الخارجية</a:t>
            </a:r>
            <a:r>
              <a:rPr lang="en-US" altLang="en-US" sz="1600"/>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AutoShape 2"/>
          <p:cNvSpPr>
            <a:spLocks noGrp="1" noChangeArrowheads="1"/>
          </p:cNvSpPr>
          <p:nvPr>
            <p:ph type="title"/>
          </p:nvPr>
        </p:nvSpPr>
        <p:spPr/>
        <p:txBody>
          <a:bodyPr/>
          <a:lstStyle/>
          <a:p>
            <a:r>
              <a:rPr lang="ar-EG" altLang="en-US" sz="3200"/>
              <a:t>اهمية العزل المائى</a:t>
            </a:r>
            <a:br>
              <a:rPr lang="ar-EG" altLang="en-US" sz="3200"/>
            </a:br>
            <a:endParaRPr lang="en-US" altLang="en-US" sz="3200"/>
          </a:p>
        </p:txBody>
      </p:sp>
      <p:sp>
        <p:nvSpPr>
          <p:cNvPr id="6147" name="Rectangle 3"/>
          <p:cNvSpPr>
            <a:spLocks noGrp="1" noChangeArrowheads="1"/>
          </p:cNvSpPr>
          <p:nvPr>
            <p:ph type="body" idx="1"/>
          </p:nvPr>
        </p:nvSpPr>
        <p:spPr/>
        <p:txBody>
          <a:bodyPr/>
          <a:lstStyle/>
          <a:p>
            <a:r>
              <a:rPr lang="ar-SA" altLang="en-US"/>
              <a:t>من المعروف ان معظم مواد البناء تقل مقاومتها مع الزمن لدي تعرضها للرطوبة والماء لفترات زمنية طويلة ودورية ومتكررة ، ويؤدي عدم معالجة حالات التسرب الى تفاقم الاضرار الانشائية في المباني، حيث تأتي مشاكل الرطوبة في المرتبة الثانية بعد النار من حيث اسباب التلف الذي يحدث للمباني</a:t>
            </a:r>
            <a:r>
              <a:rPr lang="en-US" altLang="en-US"/>
              <a:t>. </a:t>
            </a:r>
            <a:br>
              <a:rPr lang="en-US" altLang="en-US"/>
            </a:br>
            <a:r>
              <a:rPr lang="en-US" altLang="en-US"/>
              <a:t/>
            </a:r>
            <a:br>
              <a:rPr lang="en-US" altLang="en-US"/>
            </a:br>
            <a:endParaRPr lang="en-US" alt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2"/>
          <p:cNvSpPr>
            <a:spLocks noGrp="1" noChangeArrowheads="1"/>
          </p:cNvSpPr>
          <p:nvPr>
            <p:ph type="title"/>
          </p:nvPr>
        </p:nvSpPr>
        <p:spPr/>
        <p:txBody>
          <a:bodyPr/>
          <a:lstStyle/>
          <a:p>
            <a:r>
              <a:rPr lang="ar-EG" altLang="en-US" sz="3200"/>
              <a:t>انواع العزل بالنسبة لأهميته</a:t>
            </a:r>
            <a:br>
              <a:rPr lang="ar-EG" altLang="en-US" sz="3200"/>
            </a:br>
            <a:endParaRPr lang="en-US" altLang="en-US" sz="3200"/>
          </a:p>
        </p:txBody>
      </p:sp>
      <p:sp>
        <p:nvSpPr>
          <p:cNvPr id="7171" name="Rectangle 3"/>
          <p:cNvSpPr>
            <a:spLocks noGrp="1" noChangeArrowheads="1"/>
          </p:cNvSpPr>
          <p:nvPr>
            <p:ph type="body" idx="1"/>
          </p:nvPr>
        </p:nvSpPr>
        <p:spPr/>
        <p:txBody>
          <a:bodyPr/>
          <a:lstStyle/>
          <a:p>
            <a:pPr>
              <a:lnSpc>
                <a:spcPct val="80000"/>
              </a:lnSpc>
            </a:pPr>
            <a:r>
              <a:rPr lang="en-US" altLang="en-US" sz="2400" b="1"/>
              <a:t>* </a:t>
            </a:r>
            <a:r>
              <a:rPr lang="ar-SA" altLang="en-US" sz="2400" b="1"/>
              <a:t>العزل المائي الايجابي</a:t>
            </a:r>
            <a:r>
              <a:rPr lang="en-US" altLang="en-US" sz="2400" b="1"/>
              <a:t> :</a:t>
            </a:r>
            <a:br>
              <a:rPr lang="en-US" altLang="en-US" sz="2400" b="1"/>
            </a:br>
            <a:endParaRPr lang="en-US" altLang="en-US" sz="2400" b="1"/>
          </a:p>
          <a:p>
            <a:pPr>
              <a:lnSpc>
                <a:spcPct val="80000"/>
              </a:lnSpc>
              <a:buFont typeface="Wingdings" panose="05000000000000000000" pitchFamily="2" charset="2"/>
              <a:buNone/>
            </a:pPr>
            <a:r>
              <a:rPr lang="en-US" altLang="en-US" sz="2400" b="1"/>
              <a:t>    </a:t>
            </a:r>
            <a:r>
              <a:rPr lang="ar-EG" altLang="en-US" sz="2400" b="1"/>
              <a:t>هو العزل المائي المعتمد بصورة عامة، ويمكن تعريفه أنه محاولة منع قطرة الماء من الدخول إلى الجسم المراد عزله وتحويل مسارها إلى مصرف يتم اختياره</a:t>
            </a:r>
            <a:r>
              <a:rPr lang="en-US" altLang="en-US" sz="2400" b="1"/>
              <a:t>.</a:t>
            </a:r>
          </a:p>
          <a:p>
            <a:pPr>
              <a:lnSpc>
                <a:spcPct val="80000"/>
              </a:lnSpc>
              <a:buFont typeface="Wingdings" panose="05000000000000000000" pitchFamily="2" charset="2"/>
              <a:buNone/>
            </a:pPr>
            <a:endParaRPr lang="en-US" altLang="en-US" sz="2400" b="1"/>
          </a:p>
          <a:p>
            <a:pPr>
              <a:lnSpc>
                <a:spcPct val="80000"/>
              </a:lnSpc>
              <a:buFont typeface="Wingdings" panose="05000000000000000000" pitchFamily="2" charset="2"/>
              <a:buNone/>
            </a:pPr>
            <a:r>
              <a:rPr lang="en-US" altLang="en-US" sz="2400" b="1"/>
              <a:t>    </a:t>
            </a:r>
            <a:r>
              <a:rPr lang="ar-SA" altLang="en-US" sz="2400" b="1"/>
              <a:t>العزل المائي السلبي</a:t>
            </a:r>
            <a:r>
              <a:rPr lang="en-US" altLang="en-US" sz="2400" b="1"/>
              <a:t>:</a:t>
            </a:r>
            <a:br>
              <a:rPr lang="en-US" altLang="en-US" sz="2400" b="1"/>
            </a:br>
            <a:endParaRPr lang="en-US" altLang="en-US" sz="2400" b="1"/>
          </a:p>
          <a:p>
            <a:pPr>
              <a:lnSpc>
                <a:spcPct val="80000"/>
              </a:lnSpc>
              <a:buFont typeface="Wingdings" panose="05000000000000000000" pitchFamily="2" charset="2"/>
              <a:buNone/>
            </a:pPr>
            <a:r>
              <a:rPr lang="ar-EG" altLang="en-US" sz="2400" b="1"/>
              <a:t>هو العزل المائي من الجهة المقابلة لجهة خروج المياه في الجسم المراد عزله. ولا يُلجأ إلى هذه الطريقة إلا عند وجود صعوبة في تطبيق العزل الإيجابي</a:t>
            </a:r>
            <a:r>
              <a:rPr lang="en-US" altLang="en-US" sz="2400" b="1"/>
              <a:t>.</a:t>
            </a:r>
            <a:endParaRPr lang="ar-EG" altLang="en-US" sz="2400" b="1"/>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219</TotalTime>
  <Words>1792</Words>
  <Application>Microsoft Office PowerPoint</Application>
  <PresentationFormat>On-screen Show (4:3)</PresentationFormat>
  <Paragraphs>161</Paragraphs>
  <Slides>40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40</vt:i4>
      </vt:variant>
    </vt:vector>
  </HeadingPairs>
  <TitlesOfParts>
    <vt:vector size="44" baseType="lpstr">
      <vt:lpstr>Arial</vt:lpstr>
      <vt:lpstr>Wingdings</vt:lpstr>
      <vt:lpstr>Times New Roman</vt:lpstr>
      <vt:lpstr>Capsules</vt:lpstr>
      <vt:lpstr>العزل المائى لحمامات السباحة</vt:lpstr>
      <vt:lpstr>المحتويات</vt:lpstr>
      <vt:lpstr>PowerPoint Presentation</vt:lpstr>
      <vt:lpstr>المقدمة </vt:lpstr>
      <vt:lpstr>تعريف العزل </vt:lpstr>
      <vt:lpstr>PowerPoint Presentation</vt:lpstr>
      <vt:lpstr>PowerPoint Presentation</vt:lpstr>
      <vt:lpstr>اهمية العزل المائى </vt:lpstr>
      <vt:lpstr>انواع العزل بالنسبة لأهميته </vt:lpstr>
      <vt:lpstr>PowerPoint Presentation</vt:lpstr>
      <vt:lpstr>الانواع العامة لمواد العزل</vt:lpstr>
      <vt:lpstr>بعض هذة الانواع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بعض انواع العزل المتداول فى السوق المصرية </vt:lpstr>
      <vt:lpstr>PowerPoint Presentation</vt:lpstr>
      <vt:lpstr>خواص مواد العزل المائى </vt:lpstr>
      <vt:lpstr>الاضرار التى قد تحدث عند عدم وجود عزل مائى</vt:lpstr>
      <vt:lpstr>و لتلافى هذه الاضرار يجب مراعاة الاتى</vt:lpstr>
      <vt:lpstr>خطوط الدفاع الاساسية</vt:lpstr>
      <vt:lpstr>خطوات العزل</vt:lpstr>
      <vt:lpstr>PowerPoint Presentation</vt:lpstr>
      <vt:lpstr>PowerPoint Presentation</vt:lpstr>
      <vt:lpstr>المحافظة على أنظمة العزل وصيانتها</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العزل المائى لحمامات السباحة</dc:title>
  <dc:creator>Mohamed</dc:creator>
  <cp:lastModifiedBy>Hany2014</cp:lastModifiedBy>
  <cp:revision>4</cp:revision>
  <dcterms:created xsi:type="dcterms:W3CDTF">2010-12-16T16:43:51Z</dcterms:created>
  <dcterms:modified xsi:type="dcterms:W3CDTF">2014-10-13T19:19:04Z</dcterms:modified>
</cp:coreProperties>
</file>