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345" r:id="rId2"/>
    <p:sldId id="304" r:id="rId3"/>
    <p:sldId id="307" r:id="rId4"/>
    <p:sldId id="308" r:id="rId5"/>
    <p:sldId id="309" r:id="rId6"/>
    <p:sldId id="310" r:id="rId7"/>
    <p:sldId id="330" r:id="rId8"/>
    <p:sldId id="331" r:id="rId9"/>
    <p:sldId id="332" r:id="rId10"/>
    <p:sldId id="333" r:id="rId11"/>
    <p:sldId id="34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55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288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775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6749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002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536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334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107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465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93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9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004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351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112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129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555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55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288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847008" y="702267"/>
            <a:ext cx="5836706" cy="688651"/>
          </a:xfrm>
          <a:prstGeom prst="rect">
            <a:avLst/>
          </a:prstGeom>
        </p:spPr>
        <p:txBody>
          <a:bodyPr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ar-EG" sz="3200" u="sng" dirty="0" smtClean="0"/>
              <a:t>الاقسام التي سوف تتضمنها الجامعه :-</a:t>
            </a:r>
            <a:endParaRPr lang="ar-EG" sz="3200" u="sng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662152" y="1416675"/>
            <a:ext cx="5836706" cy="688651"/>
          </a:xfrm>
          <a:prstGeom prst="rect">
            <a:avLst/>
          </a:prstGeom>
        </p:spPr>
        <p:txBody>
          <a:bodyPr>
            <a:no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ar-EG" sz="3200" dirty="0" smtClean="0"/>
              <a:t>1- اعدادي هندسه</a:t>
            </a:r>
          </a:p>
          <a:p>
            <a:pPr rtl="0"/>
            <a:r>
              <a:rPr lang="ar-EG" sz="3200" dirty="0" smtClean="0"/>
              <a:t>2-قسم عماره</a:t>
            </a:r>
          </a:p>
          <a:p>
            <a:pPr rtl="0"/>
            <a:r>
              <a:rPr lang="ar-EG" sz="3200" dirty="0" smtClean="0"/>
              <a:t>3- قسم مدني</a:t>
            </a:r>
          </a:p>
          <a:p>
            <a:pPr rtl="0"/>
            <a:r>
              <a:rPr lang="ar-EG" sz="3200" dirty="0" smtClean="0"/>
              <a:t>4- قسم كهرباء </a:t>
            </a:r>
          </a:p>
          <a:p>
            <a:pPr rtl="0"/>
            <a:r>
              <a:rPr lang="ar-EG" sz="3200" dirty="0" smtClean="0"/>
              <a:t>5- قسم ميكانيكا</a:t>
            </a:r>
          </a:p>
          <a:p>
            <a:pPr rtl="0"/>
            <a:r>
              <a:rPr lang="ar-EG" sz="3200" dirty="0" smtClean="0"/>
              <a:t>6- قسم كيمياء</a:t>
            </a:r>
          </a:p>
          <a:p>
            <a:pPr rtl="0"/>
            <a:r>
              <a:rPr lang="ar-EG" sz="3200" dirty="0" smtClean="0"/>
              <a:t>7- قسم اجهزه طبيه </a:t>
            </a:r>
          </a:p>
          <a:p>
            <a:pPr rtl="0"/>
            <a:r>
              <a:rPr lang="ar-EG" sz="3200" dirty="0" smtClean="0"/>
              <a:t>8- قسم اتصالات </a:t>
            </a:r>
          </a:p>
          <a:p>
            <a:pPr rtl="0"/>
            <a:r>
              <a:rPr lang="ar-EG" sz="3200" dirty="0" smtClean="0"/>
              <a:t>قسم بترول  </a:t>
            </a:r>
            <a:r>
              <a:rPr lang="en-US" sz="3200" dirty="0" smtClean="0"/>
              <a:t> -</a:t>
            </a:r>
            <a:r>
              <a:rPr lang="ar-EG" sz="3200" dirty="0" smtClean="0"/>
              <a:t>9</a:t>
            </a:r>
          </a:p>
          <a:p>
            <a:r>
              <a:rPr lang="ar-EG" sz="3200" dirty="0" smtClean="0"/>
              <a:t>10- قسم </a:t>
            </a:r>
            <a:r>
              <a:rPr lang="en-US" sz="3200" dirty="0" smtClean="0"/>
              <a:t>Computer</a:t>
            </a:r>
            <a:endParaRPr lang="ar-EG" sz="3200" dirty="0"/>
          </a:p>
        </p:txBody>
      </p:sp>
    </p:spTree>
    <p:extLst>
      <p:ext uri="{BB962C8B-B14F-4D97-AF65-F5344CB8AC3E}">
        <p14:creationId xmlns:p14="http://schemas.microsoft.com/office/powerpoint/2010/main" val="2065351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رابط كسهم مستقيم 21"/>
          <p:cNvCxnSpPr/>
          <p:nvPr/>
        </p:nvCxnSpPr>
        <p:spPr>
          <a:xfrm flipV="1">
            <a:off x="8784972" y="4117593"/>
            <a:ext cx="23246" cy="581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رابط كسهم مستقيم 22"/>
          <p:cNvCxnSpPr/>
          <p:nvPr/>
        </p:nvCxnSpPr>
        <p:spPr>
          <a:xfrm flipV="1">
            <a:off x="8784972" y="4730368"/>
            <a:ext cx="23246" cy="581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كسهم مستقيم 23"/>
          <p:cNvCxnSpPr/>
          <p:nvPr/>
        </p:nvCxnSpPr>
        <p:spPr>
          <a:xfrm flipV="1">
            <a:off x="8784972" y="5495543"/>
            <a:ext cx="23246" cy="581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كسهم مستقيم 24"/>
          <p:cNvCxnSpPr/>
          <p:nvPr/>
        </p:nvCxnSpPr>
        <p:spPr>
          <a:xfrm flipV="1">
            <a:off x="8784972" y="6108990"/>
            <a:ext cx="23246" cy="5164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27"/>
          <p:cNvCxnSpPr/>
          <p:nvPr/>
        </p:nvCxnSpPr>
        <p:spPr>
          <a:xfrm flipV="1">
            <a:off x="8784972" y="2384715"/>
            <a:ext cx="23246" cy="5164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732623"/>
              </p:ext>
            </p:extLst>
          </p:nvPr>
        </p:nvGraphicFramePr>
        <p:xfrm>
          <a:off x="218661" y="202972"/>
          <a:ext cx="9496739" cy="6456241"/>
        </p:xfrm>
        <a:graphic>
          <a:graphicData uri="http://schemas.openxmlformats.org/drawingml/2006/table">
            <a:tbl>
              <a:tblPr rtl="1" firstRow="1" bandRow="1">
                <a:tableStyleId>{35758FB7-9AC5-4552-8A53-C91805E547FA}</a:tableStyleId>
              </a:tblPr>
              <a:tblGrid>
                <a:gridCol w="3349912"/>
                <a:gridCol w="1855012"/>
                <a:gridCol w="1690028"/>
                <a:gridCol w="2601787"/>
              </a:tblGrid>
              <a:tr h="586931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إسم الفراغ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المستخدمين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المساحة الكلية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الفراغات</a:t>
                      </a:r>
                      <a:endParaRPr lang="ar-EG" sz="2400" b="1" dirty="0"/>
                    </a:p>
                  </a:txBody>
                  <a:tcPr/>
                </a:tc>
              </a:tr>
              <a:tr h="586931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رئيس القسم + سكرتارية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86931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مراقب القسم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586931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إدارى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1-2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586931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مدرج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150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86931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سكشن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375م2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10</a:t>
                      </a:r>
                      <a:endParaRPr lang="ar-EG" sz="2400" b="1" dirty="0"/>
                    </a:p>
                  </a:txBody>
                  <a:tcPr/>
                </a:tc>
              </a:tr>
              <a:tr h="586931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كمبيوتر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192م2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86931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الكترونيات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180م2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86931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(دكتور)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1-2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160م2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8</a:t>
                      </a:r>
                      <a:endParaRPr lang="ar-EG" sz="2400" b="1" dirty="0"/>
                    </a:p>
                  </a:txBody>
                  <a:tcPr/>
                </a:tc>
              </a:tr>
              <a:tr h="586931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(معيد)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3-4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180م2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</a:t>
                      </a:r>
                      <a:endParaRPr lang="ar-EG" sz="2400" b="1" dirty="0"/>
                    </a:p>
                  </a:txBody>
                  <a:tcPr/>
                </a:tc>
              </a:tr>
              <a:tr h="586931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مكتبة للقسم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120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144م2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10475843" y="469115"/>
            <a:ext cx="1598483" cy="23535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dirty="0"/>
          </a:p>
        </p:txBody>
      </p:sp>
      <p:sp>
        <p:nvSpPr>
          <p:cNvPr id="14" name="Rectangle 13"/>
          <p:cNvSpPr/>
          <p:nvPr/>
        </p:nvSpPr>
        <p:spPr>
          <a:xfrm>
            <a:off x="10685750" y="953416"/>
            <a:ext cx="11786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EG" sz="2800" b="1" dirty="0" smtClean="0"/>
              <a:t>مبني قسم كهرباء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نسخ Medium" pitchFamily="50" charset="-78"/>
              <a:cs typeface="Adobe نسخ Medium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27353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رابط كسهم مستقيم 21"/>
          <p:cNvCxnSpPr/>
          <p:nvPr/>
        </p:nvCxnSpPr>
        <p:spPr>
          <a:xfrm flipV="1">
            <a:off x="9023553" y="4197075"/>
            <a:ext cx="23205" cy="573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رابط كسهم مستقيم 22"/>
          <p:cNvCxnSpPr/>
          <p:nvPr/>
        </p:nvCxnSpPr>
        <p:spPr>
          <a:xfrm flipV="1">
            <a:off x="9023553" y="4809850"/>
            <a:ext cx="23205" cy="573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كسهم مستقيم 23"/>
          <p:cNvCxnSpPr/>
          <p:nvPr/>
        </p:nvCxnSpPr>
        <p:spPr>
          <a:xfrm flipV="1">
            <a:off x="9023553" y="5575025"/>
            <a:ext cx="23205" cy="573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كسهم مستقيم 24"/>
          <p:cNvCxnSpPr/>
          <p:nvPr/>
        </p:nvCxnSpPr>
        <p:spPr>
          <a:xfrm flipV="1">
            <a:off x="9023553" y="6188472"/>
            <a:ext cx="23205" cy="5094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27"/>
          <p:cNvCxnSpPr/>
          <p:nvPr/>
        </p:nvCxnSpPr>
        <p:spPr>
          <a:xfrm flipV="1">
            <a:off x="9023553" y="2464197"/>
            <a:ext cx="23205" cy="5094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330296"/>
              </p:ext>
            </p:extLst>
          </p:nvPr>
        </p:nvGraphicFramePr>
        <p:xfrm>
          <a:off x="477078" y="282453"/>
          <a:ext cx="9631446" cy="6237616"/>
        </p:xfrm>
        <a:graphic>
          <a:graphicData uri="http://schemas.openxmlformats.org/drawingml/2006/table">
            <a:tbl>
              <a:tblPr rtl="1" firstRow="1" bandRow="1">
                <a:tableStyleId>{35758FB7-9AC5-4552-8A53-C91805E547FA}</a:tableStyleId>
              </a:tblPr>
              <a:tblGrid>
                <a:gridCol w="3397429"/>
                <a:gridCol w="1881324"/>
                <a:gridCol w="1714000"/>
                <a:gridCol w="2638693"/>
              </a:tblGrid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إسم الفراغ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المستخدمين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المساحة الكلية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الفراغات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رئيس القسم + سكرتارية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مراقب القسم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إدارى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1-2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مدرج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150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سكشن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375م2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10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كمبيوتر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192م2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معامل تحليل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180م2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(دكتور)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1-2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160م2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8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(معيد)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3-4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180م2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مكتبة للقسم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120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144م2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10475843" y="469115"/>
            <a:ext cx="1598483" cy="23535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dirty="0"/>
          </a:p>
        </p:txBody>
      </p:sp>
      <p:sp>
        <p:nvSpPr>
          <p:cNvPr id="9" name="Rectangle 8"/>
          <p:cNvSpPr/>
          <p:nvPr/>
        </p:nvSpPr>
        <p:spPr>
          <a:xfrm>
            <a:off x="10685750" y="953416"/>
            <a:ext cx="11786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EG" sz="2800" b="1" dirty="0" smtClean="0"/>
              <a:t>مبني قسم بترول 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نسخ Medium" pitchFamily="50" charset="-78"/>
              <a:cs typeface="Adobe نسخ Medium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1077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1630017" y="469115"/>
            <a:ext cx="10444309" cy="51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dirty="0"/>
          </a:p>
        </p:txBody>
      </p:sp>
      <p:cxnSp>
        <p:nvCxnSpPr>
          <p:cNvPr id="3" name="رابط كسهم مستقيم 21"/>
          <p:cNvCxnSpPr/>
          <p:nvPr/>
        </p:nvCxnSpPr>
        <p:spPr>
          <a:xfrm flipV="1">
            <a:off x="9142349" y="6463228"/>
            <a:ext cx="23678" cy="6042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كسهم مستقيم 22"/>
          <p:cNvCxnSpPr/>
          <p:nvPr/>
        </p:nvCxnSpPr>
        <p:spPr>
          <a:xfrm flipV="1">
            <a:off x="9142349" y="7076003"/>
            <a:ext cx="23678" cy="6042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كسهم مستقيم 23"/>
          <p:cNvCxnSpPr/>
          <p:nvPr/>
        </p:nvCxnSpPr>
        <p:spPr>
          <a:xfrm flipV="1">
            <a:off x="9142349" y="7841178"/>
            <a:ext cx="23678" cy="6042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24"/>
          <p:cNvCxnSpPr/>
          <p:nvPr/>
        </p:nvCxnSpPr>
        <p:spPr>
          <a:xfrm flipV="1">
            <a:off x="9142349" y="8454624"/>
            <a:ext cx="23678" cy="537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27"/>
          <p:cNvCxnSpPr/>
          <p:nvPr/>
        </p:nvCxnSpPr>
        <p:spPr>
          <a:xfrm flipV="1">
            <a:off x="9142349" y="4730349"/>
            <a:ext cx="23678" cy="537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946989"/>
              </p:ext>
            </p:extLst>
          </p:nvPr>
        </p:nvGraphicFramePr>
        <p:xfrm>
          <a:off x="2246810" y="1248049"/>
          <a:ext cx="8620870" cy="5384080"/>
        </p:xfrm>
        <a:graphic>
          <a:graphicData uri="http://schemas.openxmlformats.org/drawingml/2006/table">
            <a:tbl>
              <a:tblPr rtl="1" firstRow="1" bandRow="1">
                <a:tableStyleId>{FABFCF23-3B69-468F-B69F-88F6DE6A72F2}</a:tableStyleId>
              </a:tblPr>
              <a:tblGrid>
                <a:gridCol w="572628"/>
                <a:gridCol w="4156177"/>
                <a:gridCol w="2874523"/>
                <a:gridCol w="1017542"/>
              </a:tblGrid>
              <a:tr h="46727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اسم الفراغ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المسطح اللازم للطالب / م2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dirty="0" smtClean="0"/>
                        <a:t>ملاحظات</a:t>
                      </a:r>
                      <a:endParaRPr lang="ar-EG" sz="2400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727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مدرج أو قاعة محاضرات عامة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1م2</a:t>
                      </a:r>
                      <a:r>
                        <a:rPr lang="ar-EG" sz="2400" b="1" baseline="0" dirty="0" smtClean="0"/>
                        <a:t> / طالب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727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فصل دراسى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1.25م2</a:t>
                      </a:r>
                      <a:r>
                        <a:rPr lang="ar-EG" sz="2400" b="1" baseline="0" dirty="0" smtClean="0"/>
                        <a:t> / طالب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727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3.0م2 / طالب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727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4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كمبيوتر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3.2م2 / طالب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727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5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لغات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3.2م2 / طالب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727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صالة رسم لطلاب السمة الإعدادية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2.8م2 / طالب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727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7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صالة رسم لطلاب العمارة والتخطيط العمرانى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4.2م2 / طالب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727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8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ورش بكليات الهندسة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من 6-9م2 / طالب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727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9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قاعة سيمينار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2م2 / طالب أو شخص</a:t>
                      </a:r>
                      <a:endParaRPr lang="ar-EG" sz="2400" b="1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000" dirty="0">
                        <a:solidFill>
                          <a:schemeClr val="bg2">
                            <a:lumMod val="9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76470" y="524581"/>
            <a:ext cx="110755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EG" sz="2400" b="1" dirty="0"/>
              <a:t>المعايير التصميمية المرجعية للفراغات التعليمية بالجامعات طبقا للمقاييس الإنسانية لطلاب الجامعات</a:t>
            </a:r>
          </a:p>
          <a:p>
            <a:pPr algn="r"/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نسخ Medium" pitchFamily="50" charset="-78"/>
              <a:cs typeface="Adobe نسخ Medium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57881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رابط كسهم مستقيم 21"/>
          <p:cNvCxnSpPr/>
          <p:nvPr/>
        </p:nvCxnSpPr>
        <p:spPr>
          <a:xfrm>
            <a:off x="9163196" y="6463021"/>
            <a:ext cx="2831" cy="208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رابط كسهم مستقيم 22"/>
          <p:cNvCxnSpPr/>
          <p:nvPr/>
        </p:nvCxnSpPr>
        <p:spPr>
          <a:xfrm>
            <a:off x="9163196" y="7075796"/>
            <a:ext cx="2831" cy="208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كسهم مستقيم 23"/>
          <p:cNvCxnSpPr/>
          <p:nvPr/>
        </p:nvCxnSpPr>
        <p:spPr>
          <a:xfrm>
            <a:off x="9163196" y="7840971"/>
            <a:ext cx="2831" cy="208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كسهم مستقيم 24"/>
          <p:cNvCxnSpPr/>
          <p:nvPr/>
        </p:nvCxnSpPr>
        <p:spPr>
          <a:xfrm>
            <a:off x="9163196" y="8454441"/>
            <a:ext cx="2831" cy="184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27"/>
          <p:cNvCxnSpPr/>
          <p:nvPr/>
        </p:nvCxnSpPr>
        <p:spPr>
          <a:xfrm>
            <a:off x="9163196" y="4730166"/>
            <a:ext cx="2831" cy="184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722161"/>
              </p:ext>
            </p:extLst>
          </p:nvPr>
        </p:nvGraphicFramePr>
        <p:xfrm>
          <a:off x="556590" y="358500"/>
          <a:ext cx="11092071" cy="6104521"/>
        </p:xfrm>
        <a:graphic>
          <a:graphicData uri="http://schemas.openxmlformats.org/drawingml/2006/table">
            <a:tbl>
              <a:tblPr rtl="1" firstRow="1" bandRow="1">
                <a:tableStyleId>{35758FB7-9AC5-4552-8A53-C91805E547FA}</a:tableStyleId>
              </a:tblPr>
              <a:tblGrid>
                <a:gridCol w="969514"/>
                <a:gridCol w="1631493"/>
                <a:gridCol w="5650288"/>
                <a:gridCol w="2840776"/>
              </a:tblGrid>
              <a:tr h="709561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م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اسم الفراغ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المسطح اللازم للطالب / م2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ملاحظات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2632240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10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المكتبة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1- 1.2م2 / طالب</a:t>
                      </a:r>
                    </a:p>
                    <a:p>
                      <a:pPr algn="ctr" rtl="1"/>
                      <a:r>
                        <a:rPr lang="ar-EG" sz="2800" b="1" dirty="0" smtClean="0"/>
                        <a:t>2- 10%</a:t>
                      </a:r>
                      <a:r>
                        <a:rPr lang="ar-EG" sz="2800" b="1" baseline="0" dirty="0" smtClean="0"/>
                        <a:t> من إجمالى عدد الطلاب * 2م2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يلزم</a:t>
                      </a:r>
                      <a:r>
                        <a:rPr lang="ar-EG" sz="2800" b="1" baseline="0" dirty="0" smtClean="0"/>
                        <a:t> توفير تهوية طبيعية وإضاءة طبيعية بحيث تكون شدة الإضاءة على أسطح طاولات القراءة 500 لاكس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844561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11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كافيتريا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1.2م2 / للشخص الجالس</a:t>
                      </a:r>
                    </a:p>
                    <a:p>
                      <a:pPr algn="ctr" rtl="1"/>
                      <a:r>
                        <a:rPr lang="ar-EG" sz="2800" b="1" dirty="0" smtClean="0"/>
                        <a:t>1.33م2 / شخص</a:t>
                      </a:r>
                      <a:r>
                        <a:rPr lang="ar-EG" sz="2800" b="1" baseline="0" dirty="0" smtClean="0"/>
                        <a:t> تخديم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1670901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12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دورات المياة</a:t>
                      </a:r>
                      <a:endParaRPr lang="ar-EG" sz="2800" b="1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دورة مياة لكل 40 طالب فى الألف الأولى</a:t>
                      </a:r>
                      <a:r>
                        <a:rPr lang="ar-EG" sz="2800" b="1" baseline="0" dirty="0" smtClean="0"/>
                        <a:t> ثم دورة لكل 80 طالب بعد ذلك مع مراعاة أن تكون نسبة الإشغال لا تتجاوز 80% من إجمالى عدد طلاب الكلية</a:t>
                      </a:r>
                      <a:endParaRPr lang="ar-EG" sz="2800" b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800" b="1" dirty="0" smtClean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225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رابط كسهم مستقيم 21"/>
          <p:cNvCxnSpPr/>
          <p:nvPr/>
        </p:nvCxnSpPr>
        <p:spPr>
          <a:xfrm flipV="1">
            <a:off x="10076669" y="4862043"/>
            <a:ext cx="23636" cy="5130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رابط كسهم مستقيم 22"/>
          <p:cNvCxnSpPr/>
          <p:nvPr/>
        </p:nvCxnSpPr>
        <p:spPr>
          <a:xfrm flipV="1">
            <a:off x="10076669" y="5474818"/>
            <a:ext cx="23636" cy="5130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كسهم مستقيم 23"/>
          <p:cNvCxnSpPr/>
          <p:nvPr/>
        </p:nvCxnSpPr>
        <p:spPr>
          <a:xfrm flipV="1">
            <a:off x="10076669" y="6239993"/>
            <a:ext cx="23636" cy="5130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كسهم مستقيم 24"/>
          <p:cNvCxnSpPr/>
          <p:nvPr/>
        </p:nvCxnSpPr>
        <p:spPr>
          <a:xfrm flipV="1">
            <a:off x="10076669" y="6853440"/>
            <a:ext cx="23636" cy="4560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27"/>
          <p:cNvCxnSpPr/>
          <p:nvPr/>
        </p:nvCxnSpPr>
        <p:spPr>
          <a:xfrm flipV="1">
            <a:off x="10076669" y="3129165"/>
            <a:ext cx="23636" cy="4560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349100"/>
              </p:ext>
            </p:extLst>
          </p:nvPr>
        </p:nvGraphicFramePr>
        <p:xfrm>
          <a:off x="1351720" y="1067207"/>
          <a:ext cx="9810351" cy="5525325"/>
        </p:xfrm>
        <a:graphic>
          <a:graphicData uri="http://schemas.openxmlformats.org/drawingml/2006/table">
            <a:tbl>
              <a:tblPr rtl="1" firstRow="1" bandRow="1">
                <a:tableStyleId>{35758FB7-9AC5-4552-8A53-C91805E547FA}</a:tableStyleId>
              </a:tblPr>
              <a:tblGrid>
                <a:gridCol w="669363"/>
                <a:gridCol w="1730932"/>
                <a:gridCol w="6036032"/>
                <a:gridCol w="1374024"/>
              </a:tblGrid>
              <a:tr h="527935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م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اسم الفراغ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المسطح اللازم للطالب / م2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ملاحظات</a:t>
                      </a:r>
                      <a:endParaRPr lang="ar-EG" sz="2800" b="1" dirty="0"/>
                    </a:p>
                  </a:txBody>
                  <a:tcPr/>
                </a:tc>
              </a:tr>
              <a:tr h="1786146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1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مجموع المساحات الإجمالية للمبانى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عدد الطلاب * 6م2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800" b="1" dirty="0"/>
                    </a:p>
                  </a:txBody>
                  <a:tcPr/>
                </a:tc>
              </a:tr>
              <a:tr h="1340145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2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مجموع المساحات المفتوحة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5م2 / طالب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800" b="1" dirty="0"/>
                    </a:p>
                  </a:txBody>
                  <a:tcPr/>
                </a:tc>
              </a:tr>
              <a:tr h="1827470"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3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مساحة الموقع العام</a:t>
                      </a:r>
                      <a:endParaRPr lang="ar-EG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800" b="1" dirty="0" smtClean="0"/>
                        <a:t>عدد الطلاب * 0.8</a:t>
                      </a:r>
                      <a:r>
                        <a:rPr lang="ar-EG" sz="2800" b="1" baseline="0" dirty="0" smtClean="0"/>
                        <a:t> * (6م2 / متوسط عدد الأدوار + 5م2)</a:t>
                      </a:r>
                      <a:endParaRPr lang="ar-EG" sz="28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sz="2800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9243391" y="469115"/>
            <a:ext cx="2830935" cy="51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dirty="0"/>
          </a:p>
        </p:txBody>
      </p:sp>
      <p:sp>
        <p:nvSpPr>
          <p:cNvPr id="14" name="Rectangle 13"/>
          <p:cNvSpPr/>
          <p:nvPr/>
        </p:nvSpPr>
        <p:spPr>
          <a:xfrm>
            <a:off x="2468880" y="524581"/>
            <a:ext cx="91831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EG" sz="2400" b="1" dirty="0" smtClean="0"/>
              <a:t>معدلات الموقع العام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نسخ Medium" pitchFamily="50" charset="-78"/>
              <a:cs typeface="Adobe نسخ Medium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98526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رابط كسهم مستقيم 21"/>
          <p:cNvCxnSpPr/>
          <p:nvPr/>
        </p:nvCxnSpPr>
        <p:spPr>
          <a:xfrm flipV="1">
            <a:off x="8943566" y="4094470"/>
            <a:ext cx="23678" cy="6042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رابط كسهم مستقيم 22"/>
          <p:cNvCxnSpPr/>
          <p:nvPr/>
        </p:nvCxnSpPr>
        <p:spPr>
          <a:xfrm flipV="1">
            <a:off x="8943566" y="4707245"/>
            <a:ext cx="23678" cy="6042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كسهم مستقيم 23"/>
          <p:cNvCxnSpPr/>
          <p:nvPr/>
        </p:nvCxnSpPr>
        <p:spPr>
          <a:xfrm flipV="1">
            <a:off x="8943566" y="5472420"/>
            <a:ext cx="23678" cy="6042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كسهم مستقيم 24"/>
          <p:cNvCxnSpPr/>
          <p:nvPr/>
        </p:nvCxnSpPr>
        <p:spPr>
          <a:xfrm flipV="1">
            <a:off x="8943566" y="6085866"/>
            <a:ext cx="23678" cy="537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27"/>
          <p:cNvCxnSpPr/>
          <p:nvPr/>
        </p:nvCxnSpPr>
        <p:spPr>
          <a:xfrm flipV="1">
            <a:off x="8943566" y="2361591"/>
            <a:ext cx="23678" cy="537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239767" y="181823"/>
            <a:ext cx="24384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EG" sz="2800" b="1" dirty="0" smtClean="0"/>
              <a:t>القسم الإدارى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366770"/>
              </p:ext>
            </p:extLst>
          </p:nvPr>
        </p:nvGraphicFramePr>
        <p:xfrm>
          <a:off x="4607204" y="800516"/>
          <a:ext cx="5472608" cy="6057484"/>
        </p:xfrm>
        <a:graphic>
          <a:graphicData uri="http://schemas.openxmlformats.org/drawingml/2006/table">
            <a:tbl>
              <a:tblPr rtl="1" firstRow="1" bandRow="1">
                <a:tableStyleId>{35758FB7-9AC5-4552-8A53-C91805E547FA}</a:tableStyleId>
              </a:tblPr>
              <a:tblGrid>
                <a:gridCol w="4148093"/>
                <a:gridCol w="1324515"/>
              </a:tblGrid>
              <a:tr h="571084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إسم الفراغ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المساحة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العميد + سكرتارية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40م2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الوكيل + سكرتارية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30م2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شئون أعضاء هيئة التدريس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30م2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شئون الطلاب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36م2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شئون العاملين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30م2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الشئون القانونية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30م2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الحسابات والخزينة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60م2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قاعة إجتماعات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60م2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مركز التصوير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40م2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الأرشيف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35م2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إتحاد الطلاب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40م2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بوفية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15م2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37372" y="1047460"/>
            <a:ext cx="3360550" cy="5271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r"/>
            <a:r>
              <a:rPr lang="ar-EG" sz="3200" b="1" dirty="0" smtClean="0"/>
              <a:t>1- مخازن </a:t>
            </a:r>
          </a:p>
          <a:p>
            <a:pPr algn="r"/>
            <a:r>
              <a:rPr lang="ar-EG" sz="3200" b="1" dirty="0" smtClean="0"/>
              <a:t>2- كافيتريا للطلبة</a:t>
            </a:r>
          </a:p>
          <a:p>
            <a:pPr algn="r"/>
            <a:r>
              <a:rPr lang="ar-EG" sz="3200" b="1" dirty="0" smtClean="0"/>
              <a:t>3- مكان لإنتظار السيارات</a:t>
            </a:r>
          </a:p>
          <a:p>
            <a:pPr algn="r"/>
            <a:r>
              <a:rPr lang="ar-EG" sz="3200" b="1" dirty="0" smtClean="0"/>
              <a:t>4- دورات مياة للجنسين من الطلبة والأساتذة</a:t>
            </a:r>
          </a:p>
          <a:p>
            <a:pPr algn="r"/>
            <a:r>
              <a:rPr lang="ar-EG" sz="3200" b="1" dirty="0" smtClean="0"/>
              <a:t>5- حجرات للعاملين</a:t>
            </a:r>
          </a:p>
          <a:p>
            <a:pPr algn="r"/>
            <a:r>
              <a:rPr lang="ar-EG" sz="3200" b="1" dirty="0" smtClean="0"/>
              <a:t>6- ملعب خماسى</a:t>
            </a:r>
            <a:endParaRPr lang="ar-EG" sz="3200" b="1" dirty="0"/>
          </a:p>
        </p:txBody>
      </p:sp>
      <p:sp>
        <p:nvSpPr>
          <p:cNvPr id="10" name="Rectangle 9"/>
          <p:cNvSpPr/>
          <p:nvPr/>
        </p:nvSpPr>
        <p:spPr>
          <a:xfrm>
            <a:off x="1666765" y="299633"/>
            <a:ext cx="21336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EG" sz="2800" b="1" dirty="0" smtClean="0"/>
              <a:t>الجزء الخدمى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0475843" y="469115"/>
            <a:ext cx="1598483" cy="23535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dirty="0"/>
          </a:p>
        </p:txBody>
      </p:sp>
      <p:sp>
        <p:nvSpPr>
          <p:cNvPr id="12" name="Rectangle 11"/>
          <p:cNvSpPr/>
          <p:nvPr/>
        </p:nvSpPr>
        <p:spPr>
          <a:xfrm>
            <a:off x="10685750" y="791931"/>
            <a:ext cx="11786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EG" sz="2800" b="1" dirty="0" smtClean="0"/>
              <a:t>مبني الاداره و اعدادي هندسه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نسخ Medium" pitchFamily="50" charset="-78"/>
              <a:cs typeface="Adobe نسخ Medium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76008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رابط كسهم مستقيم 21"/>
          <p:cNvCxnSpPr/>
          <p:nvPr/>
        </p:nvCxnSpPr>
        <p:spPr>
          <a:xfrm flipV="1">
            <a:off x="9182531" y="4100157"/>
            <a:ext cx="23253" cy="5665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رابط كسهم مستقيم 22"/>
          <p:cNvCxnSpPr/>
          <p:nvPr/>
        </p:nvCxnSpPr>
        <p:spPr>
          <a:xfrm flipV="1">
            <a:off x="9182531" y="4712932"/>
            <a:ext cx="23253" cy="5665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كسهم مستقيم 23"/>
          <p:cNvCxnSpPr/>
          <p:nvPr/>
        </p:nvCxnSpPr>
        <p:spPr>
          <a:xfrm flipV="1">
            <a:off x="9182531" y="5478107"/>
            <a:ext cx="23253" cy="5665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كسهم مستقيم 24"/>
          <p:cNvCxnSpPr/>
          <p:nvPr/>
        </p:nvCxnSpPr>
        <p:spPr>
          <a:xfrm flipV="1">
            <a:off x="9182531" y="6091554"/>
            <a:ext cx="23253" cy="5035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27"/>
          <p:cNvCxnSpPr/>
          <p:nvPr/>
        </p:nvCxnSpPr>
        <p:spPr>
          <a:xfrm flipV="1">
            <a:off x="9182531" y="2367279"/>
            <a:ext cx="23253" cy="5035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725970"/>
              </p:ext>
            </p:extLst>
          </p:nvPr>
        </p:nvGraphicFramePr>
        <p:xfrm>
          <a:off x="616226" y="305318"/>
          <a:ext cx="9651324" cy="6325720"/>
        </p:xfrm>
        <a:graphic>
          <a:graphicData uri="http://schemas.openxmlformats.org/drawingml/2006/table">
            <a:tbl>
              <a:tblPr rtl="1" firstRow="1" bandRow="1">
                <a:tableStyleId>{35758FB7-9AC5-4552-8A53-C91805E547FA}</a:tableStyleId>
              </a:tblPr>
              <a:tblGrid>
                <a:gridCol w="3404441"/>
                <a:gridCol w="1885207"/>
                <a:gridCol w="1717538"/>
                <a:gridCol w="2644138"/>
              </a:tblGrid>
              <a:tr h="55027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إسم الفراغ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المستخدمين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المساحة الكلية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الفراغات</a:t>
                      </a:r>
                      <a:endParaRPr lang="ar-EG" sz="2400" b="1" dirty="0"/>
                    </a:p>
                  </a:txBody>
                  <a:tcPr/>
                </a:tc>
              </a:tr>
              <a:tr h="55027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مدرج رئيسى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600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600م2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55027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مدرج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77162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صالة رسم لطلاب السمة الإعدادية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840م2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10</a:t>
                      </a:r>
                      <a:endParaRPr lang="ar-EG" sz="2400" b="1" dirty="0"/>
                    </a:p>
                  </a:txBody>
                  <a:tcPr/>
                </a:tc>
              </a:tr>
              <a:tr h="55027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كمبيوتر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192م2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5027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فيزياء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90م2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55027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كيمياء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90م2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55027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ورشة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720م2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4</a:t>
                      </a:r>
                      <a:endParaRPr lang="ar-EG" sz="2400" b="1" dirty="0"/>
                    </a:p>
                  </a:txBody>
                  <a:tcPr/>
                </a:tc>
              </a:tr>
              <a:tr h="55027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(دكتور)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1-2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160م2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8</a:t>
                      </a:r>
                      <a:endParaRPr lang="ar-EG" sz="2400" b="1" dirty="0"/>
                    </a:p>
                  </a:txBody>
                  <a:tcPr/>
                </a:tc>
              </a:tr>
              <a:tr h="55027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(معيد)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3-4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180م2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</a:t>
                      </a:r>
                      <a:endParaRPr lang="ar-EG" sz="2400" b="1" dirty="0"/>
                    </a:p>
                  </a:txBody>
                  <a:tcPr/>
                </a:tc>
              </a:tr>
              <a:tr h="55027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120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144م2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10475843" y="469115"/>
            <a:ext cx="1598483" cy="23535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dirty="0"/>
          </a:p>
        </p:txBody>
      </p:sp>
      <p:sp>
        <p:nvSpPr>
          <p:cNvPr id="14" name="Rectangle 13"/>
          <p:cNvSpPr/>
          <p:nvPr/>
        </p:nvSpPr>
        <p:spPr>
          <a:xfrm>
            <a:off x="10685750" y="791931"/>
            <a:ext cx="11786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EG" sz="2800" b="1" dirty="0" smtClean="0"/>
              <a:t>مبني الاداره و اعدادي هندسه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نسخ Medium" pitchFamily="50" charset="-78"/>
              <a:cs typeface="Adobe نسخ Medium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33337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رابط كسهم مستقيم 21"/>
          <p:cNvCxnSpPr/>
          <p:nvPr/>
        </p:nvCxnSpPr>
        <p:spPr>
          <a:xfrm flipV="1">
            <a:off x="8943998" y="4634428"/>
            <a:ext cx="23246" cy="4453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رابط كسهم مستقيم 22"/>
          <p:cNvCxnSpPr/>
          <p:nvPr/>
        </p:nvCxnSpPr>
        <p:spPr>
          <a:xfrm flipV="1">
            <a:off x="8943998" y="5247203"/>
            <a:ext cx="23246" cy="4453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كسهم مستقيم 23"/>
          <p:cNvCxnSpPr/>
          <p:nvPr/>
        </p:nvCxnSpPr>
        <p:spPr>
          <a:xfrm flipV="1">
            <a:off x="8943998" y="6012378"/>
            <a:ext cx="23246" cy="4453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كسهم مستقيم 24"/>
          <p:cNvCxnSpPr/>
          <p:nvPr/>
        </p:nvCxnSpPr>
        <p:spPr>
          <a:xfrm flipV="1">
            <a:off x="8943998" y="6625825"/>
            <a:ext cx="23246" cy="3957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27"/>
          <p:cNvCxnSpPr/>
          <p:nvPr/>
        </p:nvCxnSpPr>
        <p:spPr>
          <a:xfrm flipV="1">
            <a:off x="8943998" y="2901550"/>
            <a:ext cx="23246" cy="3957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000378"/>
              </p:ext>
            </p:extLst>
          </p:nvPr>
        </p:nvGraphicFramePr>
        <p:xfrm>
          <a:off x="377687" y="719803"/>
          <a:ext cx="9496738" cy="5486400"/>
        </p:xfrm>
        <a:graphic>
          <a:graphicData uri="http://schemas.openxmlformats.org/drawingml/2006/table">
            <a:tbl>
              <a:tblPr rtl="1" firstRow="1" bandRow="1">
                <a:tableStyleId>{35758FB7-9AC5-4552-8A53-C91805E547FA}</a:tableStyleId>
              </a:tblPr>
              <a:tblGrid>
                <a:gridCol w="3349912"/>
                <a:gridCol w="1855011"/>
                <a:gridCol w="1690028"/>
                <a:gridCol w="2601787"/>
              </a:tblGrid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إسم الفراغ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المستخدمين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المساحة الكلية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الفراغات</a:t>
                      </a:r>
                      <a:endParaRPr lang="ar-EG" sz="2400" b="1" dirty="0"/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رئيس القسم + سكرتارية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مراقب القسم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إدارى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1-2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مدرج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100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100م2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صالة رسم لطلاب العمارة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25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1260م2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12</a:t>
                      </a:r>
                      <a:endParaRPr lang="ar-EG" sz="2400" b="1" dirty="0"/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معرض مشروعات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-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100م2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كمبيوتر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25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160م2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ورشة ماكيت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25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600م2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4</a:t>
                      </a:r>
                      <a:endParaRPr lang="ar-EG" sz="2400" b="1" dirty="0"/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(دكتور)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1-2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160م2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8</a:t>
                      </a:r>
                      <a:endParaRPr lang="ar-EG" sz="2400" b="1" dirty="0"/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(معيد)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3-4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180م2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</a:t>
                      </a:r>
                      <a:endParaRPr lang="ar-EG" sz="2400" b="1" dirty="0"/>
                    </a:p>
                  </a:txBody>
                  <a:tcPr/>
                </a:tc>
              </a:tr>
              <a:tr h="403843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مكتبة للقسم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80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96م2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10475843" y="469115"/>
            <a:ext cx="1598483" cy="23535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dirty="0"/>
          </a:p>
        </p:txBody>
      </p:sp>
      <p:sp>
        <p:nvSpPr>
          <p:cNvPr id="14" name="Rectangle 13"/>
          <p:cNvSpPr/>
          <p:nvPr/>
        </p:nvSpPr>
        <p:spPr>
          <a:xfrm>
            <a:off x="10685750" y="953416"/>
            <a:ext cx="11786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EG" sz="2800" b="1" dirty="0" smtClean="0"/>
              <a:t>مبني قسم عماره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نسخ Medium" pitchFamily="50" charset="-78"/>
              <a:cs typeface="Adobe نسخ Medium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86736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رابط كسهم مستقيم 21"/>
          <p:cNvCxnSpPr/>
          <p:nvPr/>
        </p:nvCxnSpPr>
        <p:spPr>
          <a:xfrm flipV="1">
            <a:off x="9162221" y="4389640"/>
            <a:ext cx="23684" cy="5593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رابط كسهم مستقيم 22"/>
          <p:cNvCxnSpPr/>
          <p:nvPr/>
        </p:nvCxnSpPr>
        <p:spPr>
          <a:xfrm flipV="1">
            <a:off x="9162221" y="5002415"/>
            <a:ext cx="23684" cy="5593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كسهم مستقيم 23"/>
          <p:cNvCxnSpPr/>
          <p:nvPr/>
        </p:nvCxnSpPr>
        <p:spPr>
          <a:xfrm flipV="1">
            <a:off x="9162221" y="5767590"/>
            <a:ext cx="23684" cy="5593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كسهم مستقيم 24"/>
          <p:cNvCxnSpPr/>
          <p:nvPr/>
        </p:nvCxnSpPr>
        <p:spPr>
          <a:xfrm flipV="1">
            <a:off x="9162221" y="6381037"/>
            <a:ext cx="23684" cy="4970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27"/>
          <p:cNvCxnSpPr/>
          <p:nvPr/>
        </p:nvCxnSpPr>
        <p:spPr>
          <a:xfrm flipV="1">
            <a:off x="9162221" y="2656762"/>
            <a:ext cx="23684" cy="4970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719731"/>
              </p:ext>
            </p:extLst>
          </p:nvPr>
        </p:nvGraphicFramePr>
        <p:xfrm>
          <a:off x="417444" y="475020"/>
          <a:ext cx="9675642" cy="6184204"/>
        </p:xfrm>
        <a:graphic>
          <a:graphicData uri="http://schemas.openxmlformats.org/drawingml/2006/table">
            <a:tbl>
              <a:tblPr rtl="1" firstRow="1" bandRow="1">
                <a:tableStyleId>{35758FB7-9AC5-4552-8A53-C91805E547FA}</a:tableStyleId>
              </a:tblPr>
              <a:tblGrid>
                <a:gridCol w="3413019"/>
                <a:gridCol w="1889956"/>
                <a:gridCol w="1721866"/>
                <a:gridCol w="2650801"/>
              </a:tblGrid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إسم الفراغ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المستخدمين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المساحة الكلية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الفراغات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رئيس القسم + سكرتارية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مراقب القسم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إدارى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1-2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مدرج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200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400م2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سكشن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25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500م2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16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كمبيوتر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25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160م2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خرسانة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25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75م2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أبحاث تربة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25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75م2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مساحة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25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75م2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(دكتور)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1-2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160م2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8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(معيد)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3-4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180م2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</a:t>
                      </a:r>
                      <a:endParaRPr lang="ar-EG" sz="2400" b="1" dirty="0"/>
                    </a:p>
                  </a:txBody>
                  <a:tcPr/>
                </a:tc>
              </a:tr>
              <a:tr h="475708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مكتبة للقسم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160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192م2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10475843" y="469115"/>
            <a:ext cx="1598483" cy="23535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dirty="0"/>
          </a:p>
        </p:txBody>
      </p:sp>
      <p:sp>
        <p:nvSpPr>
          <p:cNvPr id="14" name="Rectangle 13"/>
          <p:cNvSpPr/>
          <p:nvPr/>
        </p:nvSpPr>
        <p:spPr>
          <a:xfrm>
            <a:off x="10685750" y="953416"/>
            <a:ext cx="11786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EG" sz="2800" b="1" dirty="0" smtClean="0"/>
              <a:t>مبني قسم مدني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نسخ Medium" pitchFamily="50" charset="-78"/>
              <a:cs typeface="Adobe نسخ Medium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5489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رابط كسهم مستقيم 21"/>
          <p:cNvCxnSpPr/>
          <p:nvPr/>
        </p:nvCxnSpPr>
        <p:spPr>
          <a:xfrm flipV="1">
            <a:off x="9023553" y="4197075"/>
            <a:ext cx="23205" cy="573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رابط كسهم مستقيم 22"/>
          <p:cNvCxnSpPr/>
          <p:nvPr/>
        </p:nvCxnSpPr>
        <p:spPr>
          <a:xfrm flipV="1">
            <a:off x="9023553" y="4809850"/>
            <a:ext cx="23205" cy="573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رابط كسهم مستقيم 23"/>
          <p:cNvCxnSpPr/>
          <p:nvPr/>
        </p:nvCxnSpPr>
        <p:spPr>
          <a:xfrm flipV="1">
            <a:off x="9023553" y="5575025"/>
            <a:ext cx="23205" cy="5731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رابط كسهم مستقيم 24"/>
          <p:cNvCxnSpPr/>
          <p:nvPr/>
        </p:nvCxnSpPr>
        <p:spPr>
          <a:xfrm flipV="1">
            <a:off x="9023553" y="6188472"/>
            <a:ext cx="23205" cy="5094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27"/>
          <p:cNvCxnSpPr/>
          <p:nvPr/>
        </p:nvCxnSpPr>
        <p:spPr>
          <a:xfrm flipV="1">
            <a:off x="9023553" y="2464197"/>
            <a:ext cx="23205" cy="5094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359554"/>
              </p:ext>
            </p:extLst>
          </p:nvPr>
        </p:nvGraphicFramePr>
        <p:xfrm>
          <a:off x="477078" y="282453"/>
          <a:ext cx="9631446" cy="6237616"/>
        </p:xfrm>
        <a:graphic>
          <a:graphicData uri="http://schemas.openxmlformats.org/drawingml/2006/table">
            <a:tbl>
              <a:tblPr rtl="1" firstRow="1" bandRow="1">
                <a:tableStyleId>{35758FB7-9AC5-4552-8A53-C91805E547FA}</a:tableStyleId>
              </a:tblPr>
              <a:tblGrid>
                <a:gridCol w="3397429"/>
                <a:gridCol w="1881324"/>
                <a:gridCol w="1714000"/>
                <a:gridCol w="2638693"/>
              </a:tblGrid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إسم الفراغ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المستخدمين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المساحة الكلية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عدد الفراغات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رئيس القسم + سكرتارية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مراقب القسم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إدارى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1-2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مدرج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150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سكشن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375م2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10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كمبيوتر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192م2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معمل الكترونيات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180م2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(دكتور)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1-2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160م2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8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 هيئة التدريس (معيد)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3-4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180م2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6</a:t>
                      </a:r>
                      <a:endParaRPr lang="ar-EG" sz="2400" b="1" dirty="0"/>
                    </a:p>
                  </a:txBody>
                  <a:tcPr/>
                </a:tc>
              </a:tr>
              <a:tr h="567056"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مكتبة للقسم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120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144م2</a:t>
                      </a:r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EG" sz="2400" b="1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10475843" y="469115"/>
            <a:ext cx="1598483" cy="23535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dirty="0"/>
          </a:p>
        </p:txBody>
      </p:sp>
      <p:sp>
        <p:nvSpPr>
          <p:cNvPr id="14" name="Rectangle 13"/>
          <p:cNvSpPr/>
          <p:nvPr/>
        </p:nvSpPr>
        <p:spPr>
          <a:xfrm>
            <a:off x="10685750" y="953416"/>
            <a:ext cx="11786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EG" sz="2800" b="1" dirty="0" smtClean="0"/>
              <a:t>مبني قسم ميكانيكا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نسخ Medium" pitchFamily="50" charset="-78"/>
              <a:cs typeface="Adobe نسخ Medium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6602530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773</TotalTime>
  <Words>777</Words>
  <Application>Microsoft Office PowerPoint</Application>
  <PresentationFormat>Widescreen</PresentationFormat>
  <Paragraphs>390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Adobe نسخ Medium</vt:lpstr>
      <vt:lpstr>Arial</vt:lpstr>
      <vt:lpstr>Century Gothic</vt:lpstr>
      <vt:lpstr>Times New Roman</vt:lpstr>
      <vt:lpstr>Vapor Trail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Nasser56</cp:lastModifiedBy>
  <cp:revision>112</cp:revision>
  <dcterms:created xsi:type="dcterms:W3CDTF">2014-10-25T09:18:39Z</dcterms:created>
  <dcterms:modified xsi:type="dcterms:W3CDTF">2014-12-15T13:07:43Z</dcterms:modified>
</cp:coreProperties>
</file>