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0"/>
  </p:notesMasterIdLst>
  <p:sldIdLst>
    <p:sldId id="256" r:id="rId2"/>
    <p:sldId id="257" r:id="rId3"/>
    <p:sldId id="271" r:id="rId4"/>
    <p:sldId id="259" r:id="rId5"/>
    <p:sldId id="260" r:id="rId6"/>
    <p:sldId id="261" r:id="rId7"/>
    <p:sldId id="274" r:id="rId8"/>
    <p:sldId id="276" r:id="rId9"/>
    <p:sldId id="272" r:id="rId10"/>
    <p:sldId id="262" r:id="rId11"/>
    <p:sldId id="263" r:id="rId12"/>
    <p:sldId id="264" r:id="rId13"/>
    <p:sldId id="265" r:id="rId14"/>
    <p:sldId id="266" r:id="rId15"/>
    <p:sldId id="267" r:id="rId16"/>
    <p:sldId id="268" r:id="rId17"/>
    <p:sldId id="273" r:id="rId18"/>
    <p:sldId id="277" r:id="rId19"/>
    <p:sldId id="269" r:id="rId20"/>
    <p:sldId id="270" r:id="rId21"/>
    <p:sldId id="301" r:id="rId22"/>
    <p:sldId id="278" r:id="rId23"/>
    <p:sldId id="283" r:id="rId24"/>
    <p:sldId id="285" r:id="rId25"/>
    <p:sldId id="284" r:id="rId26"/>
    <p:sldId id="299" r:id="rId27"/>
    <p:sldId id="298" r:id="rId28"/>
    <p:sldId id="286" r:id="rId29"/>
    <p:sldId id="287" r:id="rId30"/>
    <p:sldId id="288" r:id="rId31"/>
    <p:sldId id="300" r:id="rId32"/>
    <p:sldId id="289" r:id="rId33"/>
    <p:sldId id="290" r:id="rId34"/>
    <p:sldId id="291" r:id="rId35"/>
    <p:sldId id="292" r:id="rId36"/>
    <p:sldId id="293" r:id="rId37"/>
    <p:sldId id="294" r:id="rId38"/>
    <p:sldId id="295" r:id="rId39"/>
    <p:sldId id="296"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25" r:id="rId54"/>
    <p:sldId id="315" r:id="rId55"/>
    <p:sldId id="316" r:id="rId56"/>
    <p:sldId id="317" r:id="rId57"/>
    <p:sldId id="326" r:id="rId58"/>
    <p:sldId id="318" r:id="rId59"/>
    <p:sldId id="319" r:id="rId60"/>
    <p:sldId id="320" r:id="rId61"/>
    <p:sldId id="321" r:id="rId62"/>
    <p:sldId id="322" r:id="rId63"/>
    <p:sldId id="360" r:id="rId64"/>
    <p:sldId id="361" r:id="rId65"/>
    <p:sldId id="362" r:id="rId66"/>
    <p:sldId id="363" r:id="rId67"/>
    <p:sldId id="327" r:id="rId68"/>
    <p:sldId id="323" r:id="rId69"/>
    <p:sldId id="329" r:id="rId70"/>
    <p:sldId id="328" r:id="rId71"/>
    <p:sldId id="324" r:id="rId72"/>
    <p:sldId id="330" r:id="rId73"/>
    <p:sldId id="334" r:id="rId74"/>
    <p:sldId id="335" r:id="rId75"/>
    <p:sldId id="336" r:id="rId76"/>
    <p:sldId id="337" r:id="rId77"/>
    <p:sldId id="338" r:id="rId78"/>
    <p:sldId id="333" r:id="rId79"/>
    <p:sldId id="342" r:id="rId80"/>
    <p:sldId id="343" r:id="rId81"/>
    <p:sldId id="339" r:id="rId82"/>
    <p:sldId id="332" r:id="rId83"/>
    <p:sldId id="344" r:id="rId84"/>
    <p:sldId id="345" r:id="rId85"/>
    <p:sldId id="346" r:id="rId86"/>
    <p:sldId id="347" r:id="rId87"/>
    <p:sldId id="348" r:id="rId88"/>
    <p:sldId id="349" r:id="rId89"/>
    <p:sldId id="350" r:id="rId90"/>
    <p:sldId id="351" r:id="rId91"/>
    <p:sldId id="352" r:id="rId92"/>
    <p:sldId id="353" r:id="rId93"/>
    <p:sldId id="355" r:id="rId94"/>
    <p:sldId id="356" r:id="rId95"/>
    <p:sldId id="357" r:id="rId96"/>
    <p:sldId id="358" r:id="rId97"/>
    <p:sldId id="359" r:id="rId98"/>
    <p:sldId id="354"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415919E6-990E-4098-AAE0-D2D30CF187AA}" type="presOf" srcId="{CE262DDA-6ABC-43AD-8B76-22126FF252B1}" destId="{86E6577D-F2F1-4D4E-99BD-C4AAA3809BD0}" srcOrd="0" destOrd="0" presId="urn:microsoft.com/office/officeart/2005/8/layout/radial6"/>
    <dgm:cxn modelId="{7F186907-197F-4C67-8987-EDD7A522C198}" type="presOf" srcId="{D5F3EC6E-8F1E-40BE-B233-DB757E88DF6C}" destId="{269C038B-BCA0-4005-B419-14BE8FCBE346}" srcOrd="0" destOrd="0" presId="urn:microsoft.com/office/officeart/2005/8/layout/radial6"/>
    <dgm:cxn modelId="{EB054DD1-259E-4B1A-BB98-8DBA70337189}" srcId="{633805D7-8C6C-4DC7-BBE3-2615B107C9BA}" destId="{D5F3EC6E-8F1E-40BE-B233-DB757E88DF6C}" srcOrd="0" destOrd="0" parTransId="{BA866B3A-DC2E-4E99-8039-263FA8EB4035}" sibTransId="{F48EAC8B-8930-4B6A-ADD0-2B3378C708DB}"/>
    <dgm:cxn modelId="{74CEC3D4-56AE-4FFA-976E-DB9F90EF38DE}" srcId="{633805D7-8C6C-4DC7-BBE3-2615B107C9BA}" destId="{D16F0D0E-3B81-4F61-8318-96329FBFE1EC}" srcOrd="1" destOrd="0" parTransId="{CC3810B1-AF57-439D-AC4D-64F4C2D24C4A}" sibTransId="{CE262DDA-6ABC-43AD-8B76-22126FF252B1}"/>
    <dgm:cxn modelId="{472BD048-BF8B-42C8-A038-03B1BE09F1E3}" type="presOf" srcId="{D16F0D0E-3B81-4F61-8318-96329FBFE1EC}" destId="{434E7BFD-9684-4FB1-A2AA-685F893C6433}" srcOrd="0" destOrd="0" presId="urn:microsoft.com/office/officeart/2005/8/layout/radial6"/>
    <dgm:cxn modelId="{FDC9F3B3-AF3B-418A-B683-E23600E6F754}" type="presOf" srcId="{F48EAC8B-8930-4B6A-ADD0-2B3378C708DB}" destId="{15D6C86D-B88B-45A5-B70C-18DEF4858B99}" srcOrd="0" destOrd="0" presId="urn:microsoft.com/office/officeart/2005/8/layout/radial6"/>
    <dgm:cxn modelId="{12EA34DF-0D45-4FF0-A7D6-CFE01D9E1625}" type="presOf" srcId="{633805D7-8C6C-4DC7-BBE3-2615B107C9BA}" destId="{5C4AED1B-81E7-46B2-AECE-31A501E61582}"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29766FA0-0127-4AA8-A108-53617D4CF69B}" type="presOf" srcId="{D397B985-125F-4406-ABCB-47EA46F437C6}" destId="{1B6774D1-66F5-43CE-8CE5-17A23CD66C39}"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05B43A0F-0810-42CD-8884-0D900FA30439}" type="presOf" srcId="{DCB63879-9FBB-4704-B4AA-4F9EAE995856}" destId="{5C2FACD4-3EDE-4E31-8DA3-82525E1B604B}"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CCDFC687-CF5C-4FC1-8C06-9572406F74D1}" srcId="{633805D7-8C6C-4DC7-BBE3-2615B107C9BA}" destId="{3BB98ED2-1463-4250-95A8-20CA5415D942}" srcOrd="2" destOrd="0" parTransId="{405D13E6-2CA3-4433-8EE7-57B1EC4E7396}" sibTransId="{D397B985-125F-4406-ABCB-47EA46F437C6}"/>
    <dgm:cxn modelId="{AC52EC13-8EBB-4707-A26E-9755D42FF10B}" type="presOf" srcId="{A57E0681-7794-4C08-9478-785B29F85234}" destId="{13D0B2EE-3804-40EE-B49D-9E20D729C602}" srcOrd="0" destOrd="0" presId="urn:microsoft.com/office/officeart/2005/8/layout/radial6"/>
    <dgm:cxn modelId="{AA527557-EFF0-4C0A-88E8-886302F6A32F}" type="presOf" srcId="{B7BECE5C-B1E4-481E-96B0-0957C0889F8F}" destId="{BFE09CF1-7DCD-4FCC-941C-F91954D2D51A}"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3C73BCAE-F293-422C-B198-2DF3B68E103A}" srcId="{B7BECE5C-B1E4-481E-96B0-0957C0889F8F}" destId="{633805D7-8C6C-4DC7-BBE3-2615B107C9BA}" srcOrd="0" destOrd="0" parTransId="{B962B713-7F3D-4796-9D0D-F8785566E4CC}" sibTransId="{4B035B7A-1CBE-4908-AC6F-F2735AE0FC1F}"/>
    <dgm:cxn modelId="{4C23161F-9012-422C-A263-FAD15EC8BC16}" type="presOf" srcId="{3BB98ED2-1463-4250-95A8-20CA5415D942}" destId="{994B7E49-1065-4E2B-886B-CC0D5BACE504}" srcOrd="0" destOrd="0" presId="urn:microsoft.com/office/officeart/2005/8/layout/radial6"/>
    <dgm:cxn modelId="{FEC5D518-C1F4-4EA8-8561-A2DE6BBD7CBD}" type="presParOf" srcId="{BFE09CF1-7DCD-4FCC-941C-F91954D2D51A}" destId="{5C4AED1B-81E7-46B2-AECE-31A501E61582}" srcOrd="0" destOrd="0" presId="urn:microsoft.com/office/officeart/2005/8/layout/radial6"/>
    <dgm:cxn modelId="{3F53640B-7B1B-4DCD-959E-DA488DA91665}" type="presParOf" srcId="{BFE09CF1-7DCD-4FCC-941C-F91954D2D51A}" destId="{269C038B-BCA0-4005-B419-14BE8FCBE346}" srcOrd="1" destOrd="0" presId="urn:microsoft.com/office/officeart/2005/8/layout/radial6"/>
    <dgm:cxn modelId="{AC56B59C-C424-4FF2-BDA1-9814689F25EF}" type="presParOf" srcId="{BFE09CF1-7DCD-4FCC-941C-F91954D2D51A}" destId="{47A68AD1-53D4-4381-9FE3-CA77B6A086C7}" srcOrd="2" destOrd="0" presId="urn:microsoft.com/office/officeart/2005/8/layout/radial6"/>
    <dgm:cxn modelId="{060FD137-DBDF-419E-AA59-3C574362FC22}" type="presParOf" srcId="{BFE09CF1-7DCD-4FCC-941C-F91954D2D51A}" destId="{15D6C86D-B88B-45A5-B70C-18DEF4858B99}" srcOrd="3" destOrd="0" presId="urn:microsoft.com/office/officeart/2005/8/layout/radial6"/>
    <dgm:cxn modelId="{9C7B63ED-8D2A-4522-8DC3-9B262F3997F0}" type="presParOf" srcId="{BFE09CF1-7DCD-4FCC-941C-F91954D2D51A}" destId="{434E7BFD-9684-4FB1-A2AA-685F893C6433}" srcOrd="4" destOrd="0" presId="urn:microsoft.com/office/officeart/2005/8/layout/radial6"/>
    <dgm:cxn modelId="{918D6F53-81CD-4E97-A763-7791F6644D3D}" type="presParOf" srcId="{BFE09CF1-7DCD-4FCC-941C-F91954D2D51A}" destId="{180A8CE3-F68C-4EE9-A462-712A9F7205FD}" srcOrd="5" destOrd="0" presId="urn:microsoft.com/office/officeart/2005/8/layout/radial6"/>
    <dgm:cxn modelId="{C985E21B-83DE-44C6-86EA-3CED1E4F74B9}" type="presParOf" srcId="{BFE09CF1-7DCD-4FCC-941C-F91954D2D51A}" destId="{86E6577D-F2F1-4D4E-99BD-C4AAA3809BD0}" srcOrd="6" destOrd="0" presId="urn:microsoft.com/office/officeart/2005/8/layout/radial6"/>
    <dgm:cxn modelId="{B0CFD9B1-9656-428A-87FE-6EF89DBF0CD2}" type="presParOf" srcId="{BFE09CF1-7DCD-4FCC-941C-F91954D2D51A}" destId="{994B7E49-1065-4E2B-886B-CC0D5BACE504}" srcOrd="7" destOrd="0" presId="urn:microsoft.com/office/officeart/2005/8/layout/radial6"/>
    <dgm:cxn modelId="{2D4E5FBE-8DA7-4347-AA43-875BD6C338E1}" type="presParOf" srcId="{BFE09CF1-7DCD-4FCC-941C-F91954D2D51A}" destId="{F79139E2-0549-4F8E-B3E3-03FF4186E3FE}" srcOrd="8" destOrd="0" presId="urn:microsoft.com/office/officeart/2005/8/layout/radial6"/>
    <dgm:cxn modelId="{083984F9-0D7A-4E7E-B622-20F7257A8715}" type="presParOf" srcId="{BFE09CF1-7DCD-4FCC-941C-F91954D2D51A}" destId="{1B6774D1-66F5-43CE-8CE5-17A23CD66C39}" srcOrd="9" destOrd="0" presId="urn:microsoft.com/office/officeart/2005/8/layout/radial6"/>
    <dgm:cxn modelId="{EB9CBCCA-6053-40B1-83DB-B7C78212F6B7}" type="presParOf" srcId="{BFE09CF1-7DCD-4FCC-941C-F91954D2D51A}" destId="{5C2FACD4-3EDE-4E31-8DA3-82525E1B604B}" srcOrd="10" destOrd="0" presId="urn:microsoft.com/office/officeart/2005/8/layout/radial6"/>
    <dgm:cxn modelId="{6F1DCAB9-F338-4175-BC02-A6F9291E7772}" type="presParOf" srcId="{BFE09CF1-7DCD-4FCC-941C-F91954D2D51A}" destId="{0B97F1F9-9C9F-4D3B-BFF0-B7D0B75D3EF1}" srcOrd="11" destOrd="0" presId="urn:microsoft.com/office/officeart/2005/8/layout/radial6"/>
    <dgm:cxn modelId="{07A4D99A-F282-4298-9312-6C6A1EB9EEEF}"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tx2">
            <a:lumMod val="60000"/>
            <a:lumOff val="4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C15E2C0C-9187-48D5-A78F-80330064B184}" srcId="{B7BECE5C-B1E4-481E-96B0-0957C0889F8F}" destId="{7C38D733-2DA0-4FA3-B410-23D8D5E8C787}" srcOrd="1" destOrd="0" parTransId="{DB01E0E5-A8FE-4DB7-9857-AA01DF4EA1B7}" sibTransId="{0834AD20-8D4C-465D-83BB-F797FCA17FA4}"/>
    <dgm:cxn modelId="{E1DB90BA-AF06-4B30-879B-1D10F3DFF420}" type="presOf" srcId="{F48EAC8B-8930-4B6A-ADD0-2B3378C708DB}" destId="{15D6C86D-B88B-45A5-B70C-18DEF4858B99}"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06D13BF2-9EA9-47D2-B359-F672709C13EA}" type="presOf" srcId="{D397B985-125F-4406-ABCB-47EA46F437C6}" destId="{1B6774D1-66F5-43CE-8CE5-17A23CD66C39}"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4F4E2F50-7225-4A03-B04D-21DCD813572A}" type="presOf" srcId="{DCB63879-9FBB-4704-B4AA-4F9EAE995856}" destId="{5C2FACD4-3EDE-4E31-8DA3-82525E1B604B}" srcOrd="0" destOrd="0" presId="urn:microsoft.com/office/officeart/2005/8/layout/radial6"/>
    <dgm:cxn modelId="{5F6C1FE5-23F9-431B-A2FF-DBE10D8AA44F}" type="presOf" srcId="{A57E0681-7794-4C08-9478-785B29F85234}" destId="{13D0B2EE-3804-40EE-B49D-9E20D729C602}"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05C8AFD3-7D3B-428A-B1D4-D819BB511985}" type="presOf" srcId="{3BB98ED2-1463-4250-95A8-20CA5415D942}" destId="{994B7E49-1065-4E2B-886B-CC0D5BACE504}" srcOrd="0" destOrd="0" presId="urn:microsoft.com/office/officeart/2005/8/layout/radial6"/>
    <dgm:cxn modelId="{74CEC3D4-56AE-4FFA-976E-DB9F90EF38DE}" srcId="{633805D7-8C6C-4DC7-BBE3-2615B107C9BA}" destId="{D16F0D0E-3B81-4F61-8318-96329FBFE1EC}" srcOrd="1" destOrd="0" parTransId="{CC3810B1-AF57-439D-AC4D-64F4C2D24C4A}" sibTransId="{CE262DDA-6ABC-43AD-8B76-22126FF252B1}"/>
    <dgm:cxn modelId="{8301D59D-22F1-4807-8AFA-358C1DA740A4}" type="presOf" srcId="{B7BECE5C-B1E4-481E-96B0-0957C0889F8F}" destId="{BFE09CF1-7DCD-4FCC-941C-F91954D2D51A}" srcOrd="0" destOrd="0" presId="urn:microsoft.com/office/officeart/2005/8/layout/radial6"/>
    <dgm:cxn modelId="{504BDC74-9C74-458C-8999-33BA78924F88}" type="presOf" srcId="{D16F0D0E-3B81-4F61-8318-96329FBFE1EC}" destId="{434E7BFD-9684-4FB1-A2AA-685F893C6433}"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B6A7EE5F-0CBB-4D5B-A422-531C6988F03E}" type="presOf" srcId="{D5F3EC6E-8F1E-40BE-B233-DB757E88DF6C}" destId="{269C038B-BCA0-4005-B419-14BE8FCBE346}"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3C3C45A0-688B-4AC2-A8B5-C75A6770746D}" type="presOf" srcId="{633805D7-8C6C-4DC7-BBE3-2615B107C9BA}" destId="{5C4AED1B-81E7-46B2-AECE-31A501E61582}" srcOrd="0" destOrd="0" presId="urn:microsoft.com/office/officeart/2005/8/layout/radial6"/>
    <dgm:cxn modelId="{D5A99A02-AD42-493F-8329-41F2443E47C2}" type="presOf" srcId="{CE262DDA-6ABC-43AD-8B76-22126FF252B1}" destId="{86E6577D-F2F1-4D4E-99BD-C4AAA3809BD0}" srcOrd="0" destOrd="0" presId="urn:microsoft.com/office/officeart/2005/8/layout/radial6"/>
    <dgm:cxn modelId="{C6734F26-B323-46AA-882F-53A58AE961BB}" type="presParOf" srcId="{BFE09CF1-7DCD-4FCC-941C-F91954D2D51A}" destId="{5C4AED1B-81E7-46B2-AECE-31A501E61582}" srcOrd="0" destOrd="0" presId="urn:microsoft.com/office/officeart/2005/8/layout/radial6"/>
    <dgm:cxn modelId="{A4A8F83C-C2FF-4026-8AFF-F5E1EAF0E39A}" type="presParOf" srcId="{BFE09CF1-7DCD-4FCC-941C-F91954D2D51A}" destId="{269C038B-BCA0-4005-B419-14BE8FCBE346}" srcOrd="1" destOrd="0" presId="urn:microsoft.com/office/officeart/2005/8/layout/radial6"/>
    <dgm:cxn modelId="{B9D94DCD-CC9C-451A-8DDB-6ADA5FC1A291}" type="presParOf" srcId="{BFE09CF1-7DCD-4FCC-941C-F91954D2D51A}" destId="{47A68AD1-53D4-4381-9FE3-CA77B6A086C7}" srcOrd="2" destOrd="0" presId="urn:microsoft.com/office/officeart/2005/8/layout/radial6"/>
    <dgm:cxn modelId="{02354CAF-42D8-4470-9E3A-616842C6767F}" type="presParOf" srcId="{BFE09CF1-7DCD-4FCC-941C-F91954D2D51A}" destId="{15D6C86D-B88B-45A5-B70C-18DEF4858B99}" srcOrd="3" destOrd="0" presId="urn:microsoft.com/office/officeart/2005/8/layout/radial6"/>
    <dgm:cxn modelId="{ABE36539-8AB4-4643-8FAC-C7B6849FEA52}" type="presParOf" srcId="{BFE09CF1-7DCD-4FCC-941C-F91954D2D51A}" destId="{434E7BFD-9684-4FB1-A2AA-685F893C6433}" srcOrd="4" destOrd="0" presId="urn:microsoft.com/office/officeart/2005/8/layout/radial6"/>
    <dgm:cxn modelId="{9594DD75-91C1-41A6-9D08-37E5CC8B47E6}" type="presParOf" srcId="{BFE09CF1-7DCD-4FCC-941C-F91954D2D51A}" destId="{180A8CE3-F68C-4EE9-A462-712A9F7205FD}" srcOrd="5" destOrd="0" presId="urn:microsoft.com/office/officeart/2005/8/layout/radial6"/>
    <dgm:cxn modelId="{D13ADCED-00B8-4B60-9C3B-A924DBD5CC5C}" type="presParOf" srcId="{BFE09CF1-7DCD-4FCC-941C-F91954D2D51A}" destId="{86E6577D-F2F1-4D4E-99BD-C4AAA3809BD0}" srcOrd="6" destOrd="0" presId="urn:microsoft.com/office/officeart/2005/8/layout/radial6"/>
    <dgm:cxn modelId="{5013C61E-0210-4DA5-A916-D23BDD62454B}" type="presParOf" srcId="{BFE09CF1-7DCD-4FCC-941C-F91954D2D51A}" destId="{994B7E49-1065-4E2B-886B-CC0D5BACE504}" srcOrd="7" destOrd="0" presId="urn:microsoft.com/office/officeart/2005/8/layout/radial6"/>
    <dgm:cxn modelId="{6B00DA91-5E04-426F-B2EE-16BC4DA363D9}" type="presParOf" srcId="{BFE09CF1-7DCD-4FCC-941C-F91954D2D51A}" destId="{F79139E2-0549-4F8E-B3E3-03FF4186E3FE}" srcOrd="8" destOrd="0" presId="urn:microsoft.com/office/officeart/2005/8/layout/radial6"/>
    <dgm:cxn modelId="{4CC38CA4-9EFB-497C-A1E3-043146302550}" type="presParOf" srcId="{BFE09CF1-7DCD-4FCC-941C-F91954D2D51A}" destId="{1B6774D1-66F5-43CE-8CE5-17A23CD66C39}" srcOrd="9" destOrd="0" presId="urn:microsoft.com/office/officeart/2005/8/layout/radial6"/>
    <dgm:cxn modelId="{C5435B96-A005-4627-808B-E9081B859998}" type="presParOf" srcId="{BFE09CF1-7DCD-4FCC-941C-F91954D2D51A}" destId="{5C2FACD4-3EDE-4E31-8DA3-82525E1B604B}" srcOrd="10" destOrd="0" presId="urn:microsoft.com/office/officeart/2005/8/layout/radial6"/>
    <dgm:cxn modelId="{5658662D-3E5B-4422-A810-DFF04C8D603D}" type="presParOf" srcId="{BFE09CF1-7DCD-4FCC-941C-F91954D2D51A}" destId="{0B97F1F9-9C9F-4D3B-BFF0-B7D0B75D3EF1}" srcOrd="11" destOrd="0" presId="urn:microsoft.com/office/officeart/2005/8/layout/radial6"/>
    <dgm:cxn modelId="{8D52E3E0-82BB-4D30-9334-993BFF123ECA}"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4C6B043E-0B5A-4CD9-B212-513E73079024}" type="presOf" srcId="{B7BECE5C-B1E4-481E-96B0-0957C0889F8F}" destId="{BFE09CF1-7DCD-4FCC-941C-F91954D2D51A}"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86EA3EE9-57C2-4FAF-B50B-31BECA4A4C8E}" type="presOf" srcId="{3BB98ED2-1463-4250-95A8-20CA5415D942}" destId="{994B7E49-1065-4E2B-886B-CC0D5BACE504}"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704FE97A-5F9C-45E4-83B5-82B9BE1EEFD7}" type="presOf" srcId="{633805D7-8C6C-4DC7-BBE3-2615B107C9BA}" destId="{5C4AED1B-81E7-46B2-AECE-31A501E61582}" srcOrd="0" destOrd="0" presId="urn:microsoft.com/office/officeart/2005/8/layout/radial6"/>
    <dgm:cxn modelId="{43D407CD-CBE9-4AB4-B346-F24FEBD47947}" type="presOf" srcId="{D397B985-125F-4406-ABCB-47EA46F437C6}" destId="{1B6774D1-66F5-43CE-8CE5-17A23CD66C39}"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E0E01F81-F39B-4365-97F4-7B0167B18B8D}" type="presOf" srcId="{F48EAC8B-8930-4B6A-ADD0-2B3378C708DB}" destId="{15D6C86D-B88B-45A5-B70C-18DEF4858B99}" srcOrd="0" destOrd="0" presId="urn:microsoft.com/office/officeart/2005/8/layout/radial6"/>
    <dgm:cxn modelId="{C9676C9B-51E5-458B-9CDC-E3C2408A1999}" type="presOf" srcId="{A57E0681-7794-4C08-9478-785B29F85234}" destId="{13D0B2EE-3804-40EE-B49D-9E20D729C602}" srcOrd="0" destOrd="0" presId="urn:microsoft.com/office/officeart/2005/8/layout/radial6"/>
    <dgm:cxn modelId="{FB2C400F-F512-43ED-AB91-51B346F6B2A5}" type="presOf" srcId="{D5F3EC6E-8F1E-40BE-B233-DB757E88DF6C}" destId="{269C038B-BCA0-4005-B419-14BE8FCBE346}" srcOrd="0" destOrd="0" presId="urn:microsoft.com/office/officeart/2005/8/layout/radial6"/>
    <dgm:cxn modelId="{67C2BFCE-5A3B-4EEE-8CF9-4721DC27DE73}" type="presOf" srcId="{DCB63879-9FBB-4704-B4AA-4F9EAE995856}" destId="{5C2FACD4-3EDE-4E31-8DA3-82525E1B604B}" srcOrd="0" destOrd="0" presId="urn:microsoft.com/office/officeart/2005/8/layout/radial6"/>
    <dgm:cxn modelId="{75497182-F81A-4ECE-819F-DAF0C34389AD}" type="presOf" srcId="{CE262DDA-6ABC-43AD-8B76-22126FF252B1}" destId="{86E6577D-F2F1-4D4E-99BD-C4AAA3809BD0}" srcOrd="0" destOrd="0" presId="urn:microsoft.com/office/officeart/2005/8/layout/radial6"/>
    <dgm:cxn modelId="{B08AEDA1-BA4E-4D19-B6D9-A8776BCEB73C}" type="presOf" srcId="{D16F0D0E-3B81-4F61-8318-96329FBFE1EC}" destId="{434E7BFD-9684-4FB1-A2AA-685F893C6433}"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3FD0BFD9-F898-41F2-9CEB-CF1EAB48D5D0}" type="presParOf" srcId="{BFE09CF1-7DCD-4FCC-941C-F91954D2D51A}" destId="{5C4AED1B-81E7-46B2-AECE-31A501E61582}" srcOrd="0" destOrd="0" presId="urn:microsoft.com/office/officeart/2005/8/layout/radial6"/>
    <dgm:cxn modelId="{A3601332-8920-49B4-9FC9-D5D88D255736}" type="presParOf" srcId="{BFE09CF1-7DCD-4FCC-941C-F91954D2D51A}" destId="{269C038B-BCA0-4005-B419-14BE8FCBE346}" srcOrd="1" destOrd="0" presId="urn:microsoft.com/office/officeart/2005/8/layout/radial6"/>
    <dgm:cxn modelId="{D8F17B20-1192-452A-ADCF-6CCBB908435A}" type="presParOf" srcId="{BFE09CF1-7DCD-4FCC-941C-F91954D2D51A}" destId="{47A68AD1-53D4-4381-9FE3-CA77B6A086C7}" srcOrd="2" destOrd="0" presId="urn:microsoft.com/office/officeart/2005/8/layout/radial6"/>
    <dgm:cxn modelId="{39581B9E-3B1A-4E7F-B118-9A3C413C07F4}" type="presParOf" srcId="{BFE09CF1-7DCD-4FCC-941C-F91954D2D51A}" destId="{15D6C86D-B88B-45A5-B70C-18DEF4858B99}" srcOrd="3" destOrd="0" presId="urn:microsoft.com/office/officeart/2005/8/layout/radial6"/>
    <dgm:cxn modelId="{F0D55007-29DF-4516-8260-19EBB4E2B132}" type="presParOf" srcId="{BFE09CF1-7DCD-4FCC-941C-F91954D2D51A}" destId="{434E7BFD-9684-4FB1-A2AA-685F893C6433}" srcOrd="4" destOrd="0" presId="urn:microsoft.com/office/officeart/2005/8/layout/radial6"/>
    <dgm:cxn modelId="{DA6B7A52-C377-4D2A-AA49-F506E2268980}" type="presParOf" srcId="{BFE09CF1-7DCD-4FCC-941C-F91954D2D51A}" destId="{180A8CE3-F68C-4EE9-A462-712A9F7205FD}" srcOrd="5" destOrd="0" presId="urn:microsoft.com/office/officeart/2005/8/layout/radial6"/>
    <dgm:cxn modelId="{50C2D82A-6191-4057-8E34-ACE9D3AC45D7}" type="presParOf" srcId="{BFE09CF1-7DCD-4FCC-941C-F91954D2D51A}" destId="{86E6577D-F2F1-4D4E-99BD-C4AAA3809BD0}" srcOrd="6" destOrd="0" presId="urn:microsoft.com/office/officeart/2005/8/layout/radial6"/>
    <dgm:cxn modelId="{DED5D22B-739A-4C4C-A497-378DF5359D91}" type="presParOf" srcId="{BFE09CF1-7DCD-4FCC-941C-F91954D2D51A}" destId="{994B7E49-1065-4E2B-886B-CC0D5BACE504}" srcOrd="7" destOrd="0" presId="urn:microsoft.com/office/officeart/2005/8/layout/radial6"/>
    <dgm:cxn modelId="{7A3F37BB-D409-47A9-94A7-223819858A32}" type="presParOf" srcId="{BFE09CF1-7DCD-4FCC-941C-F91954D2D51A}" destId="{F79139E2-0549-4F8E-B3E3-03FF4186E3FE}" srcOrd="8" destOrd="0" presId="urn:microsoft.com/office/officeart/2005/8/layout/radial6"/>
    <dgm:cxn modelId="{FB45BA07-7A66-4131-A79B-E1CC087C9D12}" type="presParOf" srcId="{BFE09CF1-7DCD-4FCC-941C-F91954D2D51A}" destId="{1B6774D1-66F5-43CE-8CE5-17A23CD66C39}" srcOrd="9" destOrd="0" presId="urn:microsoft.com/office/officeart/2005/8/layout/radial6"/>
    <dgm:cxn modelId="{D456E106-EA63-4FA4-8A62-EC871AA6D617}" type="presParOf" srcId="{BFE09CF1-7DCD-4FCC-941C-F91954D2D51A}" destId="{5C2FACD4-3EDE-4E31-8DA3-82525E1B604B}" srcOrd="10" destOrd="0" presId="urn:microsoft.com/office/officeart/2005/8/layout/radial6"/>
    <dgm:cxn modelId="{0204986B-B9DB-49B8-8B0F-578DF54077EF}" type="presParOf" srcId="{BFE09CF1-7DCD-4FCC-941C-F91954D2D51A}" destId="{0B97F1F9-9C9F-4D3B-BFF0-B7D0B75D3EF1}" srcOrd="11" destOrd="0" presId="urn:microsoft.com/office/officeart/2005/8/layout/radial6"/>
    <dgm:cxn modelId="{8C030501-8E38-4323-A235-57AA587545F1}"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9B79E6B9-4476-44F3-BFFE-40313D257082}" type="presOf" srcId="{CE262DDA-6ABC-43AD-8B76-22126FF252B1}" destId="{86E6577D-F2F1-4D4E-99BD-C4AAA3809BD0}"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9792A2DE-7349-4006-99D4-9D8ADD446ABD}" type="presOf" srcId="{D397B985-125F-4406-ABCB-47EA46F437C6}" destId="{1B6774D1-66F5-43CE-8CE5-17A23CD66C39}" srcOrd="0" destOrd="0" presId="urn:microsoft.com/office/officeart/2005/8/layout/radial6"/>
    <dgm:cxn modelId="{4D69EEA2-6421-4FB0-BE7D-677388FED55E}" type="presOf" srcId="{DCB63879-9FBB-4704-B4AA-4F9EAE995856}" destId="{5C2FACD4-3EDE-4E31-8DA3-82525E1B604B}" srcOrd="0" destOrd="0" presId="urn:microsoft.com/office/officeart/2005/8/layout/radial6"/>
    <dgm:cxn modelId="{9213928F-FE35-4C1C-919D-2DB29EE839E7}" type="presOf" srcId="{A57E0681-7794-4C08-9478-785B29F85234}" destId="{13D0B2EE-3804-40EE-B49D-9E20D729C602}"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362D2145-7658-4005-96F4-577320040000}" type="presOf" srcId="{B7BECE5C-B1E4-481E-96B0-0957C0889F8F}" destId="{BFE09CF1-7DCD-4FCC-941C-F91954D2D51A}" srcOrd="0" destOrd="0" presId="urn:microsoft.com/office/officeart/2005/8/layout/radial6"/>
    <dgm:cxn modelId="{D206C8D8-D443-41AD-96EA-6BD9B800E578}" type="presOf" srcId="{F48EAC8B-8930-4B6A-ADD0-2B3378C708DB}" destId="{15D6C86D-B88B-45A5-B70C-18DEF4858B99}" srcOrd="0" destOrd="0" presId="urn:microsoft.com/office/officeart/2005/8/layout/radial6"/>
    <dgm:cxn modelId="{CD561A18-1935-40D3-995E-14E3BE245560}" type="presOf" srcId="{3BB98ED2-1463-4250-95A8-20CA5415D942}" destId="{994B7E49-1065-4E2B-886B-CC0D5BACE504}"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4AF3BA92-B438-4FAC-ADF6-2A677028444E}" type="presOf" srcId="{633805D7-8C6C-4DC7-BBE3-2615B107C9BA}" destId="{5C4AED1B-81E7-46B2-AECE-31A501E61582}" srcOrd="0" destOrd="0" presId="urn:microsoft.com/office/officeart/2005/8/layout/radial6"/>
    <dgm:cxn modelId="{A1F30331-71E7-44A6-80FF-0CE7B06F62B1}" type="presOf" srcId="{D16F0D0E-3B81-4F61-8318-96329FBFE1EC}" destId="{434E7BFD-9684-4FB1-A2AA-685F893C6433}" srcOrd="0" destOrd="0" presId="urn:microsoft.com/office/officeart/2005/8/layout/radial6"/>
    <dgm:cxn modelId="{8E4B9151-E076-4C44-B9FA-6A10FB90DDEB}" type="presOf" srcId="{D5F3EC6E-8F1E-40BE-B233-DB757E88DF6C}" destId="{269C038B-BCA0-4005-B419-14BE8FCBE346}"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3C73BCAE-F293-422C-B198-2DF3B68E103A}" srcId="{B7BECE5C-B1E4-481E-96B0-0957C0889F8F}" destId="{633805D7-8C6C-4DC7-BBE3-2615B107C9BA}" srcOrd="0" destOrd="0" parTransId="{B962B713-7F3D-4796-9D0D-F8785566E4CC}" sibTransId="{4B035B7A-1CBE-4908-AC6F-F2735AE0FC1F}"/>
    <dgm:cxn modelId="{3F82304A-FD0D-44C3-8977-F3AA13E1D737}" type="presParOf" srcId="{BFE09CF1-7DCD-4FCC-941C-F91954D2D51A}" destId="{5C4AED1B-81E7-46B2-AECE-31A501E61582}" srcOrd="0" destOrd="0" presId="urn:microsoft.com/office/officeart/2005/8/layout/radial6"/>
    <dgm:cxn modelId="{13B9B8FA-6665-430A-BE49-D2BDCE9A9394}" type="presParOf" srcId="{BFE09CF1-7DCD-4FCC-941C-F91954D2D51A}" destId="{269C038B-BCA0-4005-B419-14BE8FCBE346}" srcOrd="1" destOrd="0" presId="urn:microsoft.com/office/officeart/2005/8/layout/radial6"/>
    <dgm:cxn modelId="{C451DD41-4753-422D-B1BB-A50772311C5F}" type="presParOf" srcId="{BFE09CF1-7DCD-4FCC-941C-F91954D2D51A}" destId="{47A68AD1-53D4-4381-9FE3-CA77B6A086C7}" srcOrd="2" destOrd="0" presId="urn:microsoft.com/office/officeart/2005/8/layout/radial6"/>
    <dgm:cxn modelId="{37F6A843-B4C7-477B-B834-C90D60A6AC22}" type="presParOf" srcId="{BFE09CF1-7DCD-4FCC-941C-F91954D2D51A}" destId="{15D6C86D-B88B-45A5-B70C-18DEF4858B99}" srcOrd="3" destOrd="0" presId="urn:microsoft.com/office/officeart/2005/8/layout/radial6"/>
    <dgm:cxn modelId="{6761A04D-774B-45EF-A0DF-C6857D19E479}" type="presParOf" srcId="{BFE09CF1-7DCD-4FCC-941C-F91954D2D51A}" destId="{434E7BFD-9684-4FB1-A2AA-685F893C6433}" srcOrd="4" destOrd="0" presId="urn:microsoft.com/office/officeart/2005/8/layout/radial6"/>
    <dgm:cxn modelId="{8DA972DB-29EE-4F1E-8E5E-414F5E0D02E8}" type="presParOf" srcId="{BFE09CF1-7DCD-4FCC-941C-F91954D2D51A}" destId="{180A8CE3-F68C-4EE9-A462-712A9F7205FD}" srcOrd="5" destOrd="0" presId="urn:microsoft.com/office/officeart/2005/8/layout/radial6"/>
    <dgm:cxn modelId="{0249546C-9DF5-46D8-925B-4804C1317408}" type="presParOf" srcId="{BFE09CF1-7DCD-4FCC-941C-F91954D2D51A}" destId="{86E6577D-F2F1-4D4E-99BD-C4AAA3809BD0}" srcOrd="6" destOrd="0" presId="urn:microsoft.com/office/officeart/2005/8/layout/radial6"/>
    <dgm:cxn modelId="{EFDDCE94-A761-4340-A334-3BB3BFB6F529}" type="presParOf" srcId="{BFE09CF1-7DCD-4FCC-941C-F91954D2D51A}" destId="{994B7E49-1065-4E2B-886B-CC0D5BACE504}" srcOrd="7" destOrd="0" presId="urn:microsoft.com/office/officeart/2005/8/layout/radial6"/>
    <dgm:cxn modelId="{C51E7C5E-C041-49A7-97BB-30AC3D0B7229}" type="presParOf" srcId="{BFE09CF1-7DCD-4FCC-941C-F91954D2D51A}" destId="{F79139E2-0549-4F8E-B3E3-03FF4186E3FE}" srcOrd="8" destOrd="0" presId="urn:microsoft.com/office/officeart/2005/8/layout/radial6"/>
    <dgm:cxn modelId="{4F3947CD-6EB6-440E-9691-E4A28252F74F}" type="presParOf" srcId="{BFE09CF1-7DCD-4FCC-941C-F91954D2D51A}" destId="{1B6774D1-66F5-43CE-8CE5-17A23CD66C39}" srcOrd="9" destOrd="0" presId="urn:microsoft.com/office/officeart/2005/8/layout/radial6"/>
    <dgm:cxn modelId="{85FD6227-F3E3-4DD6-AABF-7849992B30AE}" type="presParOf" srcId="{BFE09CF1-7DCD-4FCC-941C-F91954D2D51A}" destId="{5C2FACD4-3EDE-4E31-8DA3-82525E1B604B}" srcOrd="10" destOrd="0" presId="urn:microsoft.com/office/officeart/2005/8/layout/radial6"/>
    <dgm:cxn modelId="{C5E3E12D-AA2C-4DFC-97E9-853D1827F528}" type="presParOf" srcId="{BFE09CF1-7DCD-4FCC-941C-F91954D2D51A}" destId="{0B97F1F9-9C9F-4D3B-BFF0-B7D0B75D3EF1}" srcOrd="11" destOrd="0" presId="urn:microsoft.com/office/officeart/2005/8/layout/radial6"/>
    <dgm:cxn modelId="{0ED6B15F-9040-4FCE-8C68-CC9C3FB46756}"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tx2">
            <a:lumMod val="60000"/>
            <a:lumOff val="4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C15E2C0C-9187-48D5-A78F-80330064B184}" srcId="{B7BECE5C-B1E4-481E-96B0-0957C0889F8F}" destId="{7C38D733-2DA0-4FA3-B410-23D8D5E8C787}" srcOrd="1" destOrd="0" parTransId="{DB01E0E5-A8FE-4DB7-9857-AA01DF4EA1B7}" sibTransId="{0834AD20-8D4C-465D-83BB-F797FCA17FA4}"/>
    <dgm:cxn modelId="{D192915D-2CB0-4E20-AADE-48EF7E1EE152}" type="presOf" srcId="{633805D7-8C6C-4DC7-BBE3-2615B107C9BA}" destId="{5C4AED1B-81E7-46B2-AECE-31A501E61582}" srcOrd="0" destOrd="0" presId="urn:microsoft.com/office/officeart/2005/8/layout/radial6"/>
    <dgm:cxn modelId="{DF3B1050-8CA7-45F2-B4E1-C76579ABCA0E}" type="presOf" srcId="{D397B985-125F-4406-ABCB-47EA46F437C6}" destId="{1B6774D1-66F5-43CE-8CE5-17A23CD66C39}" srcOrd="0" destOrd="0" presId="urn:microsoft.com/office/officeart/2005/8/layout/radial6"/>
    <dgm:cxn modelId="{8A44EEC4-504D-4E1D-896D-43B0A06635D6}" type="presOf" srcId="{DCB63879-9FBB-4704-B4AA-4F9EAE995856}" destId="{5C2FACD4-3EDE-4E31-8DA3-82525E1B604B}" srcOrd="0" destOrd="0" presId="urn:microsoft.com/office/officeart/2005/8/layout/radial6"/>
    <dgm:cxn modelId="{D32103EB-75E7-47EB-B16C-0D9F5EAFD68A}" type="presOf" srcId="{B7BECE5C-B1E4-481E-96B0-0957C0889F8F}" destId="{BFE09CF1-7DCD-4FCC-941C-F91954D2D51A}"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D5473E89-2277-4DF6-B126-F5D62C3DCE21}" type="presOf" srcId="{CE262DDA-6ABC-43AD-8B76-22126FF252B1}" destId="{86E6577D-F2F1-4D4E-99BD-C4AAA3809BD0}" srcOrd="0" destOrd="0" presId="urn:microsoft.com/office/officeart/2005/8/layout/radial6"/>
    <dgm:cxn modelId="{3E3AFBB4-7A92-40BB-A48E-B1D09F7A879D}" type="presOf" srcId="{A57E0681-7794-4C08-9478-785B29F85234}" destId="{13D0B2EE-3804-40EE-B49D-9E20D729C602}" srcOrd="0" destOrd="0" presId="urn:microsoft.com/office/officeart/2005/8/layout/radial6"/>
    <dgm:cxn modelId="{02685C11-AC02-4B63-BF35-5242BFEF505C}" type="presOf" srcId="{F48EAC8B-8930-4B6A-ADD0-2B3378C708DB}" destId="{15D6C86D-B88B-45A5-B70C-18DEF4858B99}"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817F00A4-96CE-420F-942B-19FE05899016}" type="presOf" srcId="{D16F0D0E-3B81-4F61-8318-96329FBFE1EC}" destId="{434E7BFD-9684-4FB1-A2AA-685F893C6433}"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3C73BCAE-F293-422C-B198-2DF3B68E103A}" srcId="{B7BECE5C-B1E4-481E-96B0-0957C0889F8F}" destId="{633805D7-8C6C-4DC7-BBE3-2615B107C9BA}" srcOrd="0" destOrd="0" parTransId="{B962B713-7F3D-4796-9D0D-F8785566E4CC}" sibTransId="{4B035B7A-1CBE-4908-AC6F-F2735AE0FC1F}"/>
    <dgm:cxn modelId="{36B7F15A-362C-4BA6-9366-2158E7CC1863}" type="presOf" srcId="{D5F3EC6E-8F1E-40BE-B233-DB757E88DF6C}" destId="{269C038B-BCA0-4005-B419-14BE8FCBE346}" srcOrd="0" destOrd="0" presId="urn:microsoft.com/office/officeart/2005/8/layout/radial6"/>
    <dgm:cxn modelId="{A130540E-E9F1-4B11-8466-D5DB1FC87320}" type="presOf" srcId="{3BB98ED2-1463-4250-95A8-20CA5415D942}" destId="{994B7E49-1065-4E2B-886B-CC0D5BACE504}" srcOrd="0" destOrd="0" presId="urn:microsoft.com/office/officeart/2005/8/layout/radial6"/>
    <dgm:cxn modelId="{C088FC64-54A6-4910-A9EF-425BC294A3F0}" type="presParOf" srcId="{BFE09CF1-7DCD-4FCC-941C-F91954D2D51A}" destId="{5C4AED1B-81E7-46B2-AECE-31A501E61582}" srcOrd="0" destOrd="0" presId="urn:microsoft.com/office/officeart/2005/8/layout/radial6"/>
    <dgm:cxn modelId="{8F7AD467-ADC1-4B48-AA88-D0714337D988}" type="presParOf" srcId="{BFE09CF1-7DCD-4FCC-941C-F91954D2D51A}" destId="{269C038B-BCA0-4005-B419-14BE8FCBE346}" srcOrd="1" destOrd="0" presId="urn:microsoft.com/office/officeart/2005/8/layout/radial6"/>
    <dgm:cxn modelId="{6977F652-9C08-4F8E-B7EE-69ED83F19882}" type="presParOf" srcId="{BFE09CF1-7DCD-4FCC-941C-F91954D2D51A}" destId="{47A68AD1-53D4-4381-9FE3-CA77B6A086C7}" srcOrd="2" destOrd="0" presId="urn:microsoft.com/office/officeart/2005/8/layout/radial6"/>
    <dgm:cxn modelId="{15A451F9-1B02-4DDE-B235-C2914836A527}" type="presParOf" srcId="{BFE09CF1-7DCD-4FCC-941C-F91954D2D51A}" destId="{15D6C86D-B88B-45A5-B70C-18DEF4858B99}" srcOrd="3" destOrd="0" presId="urn:microsoft.com/office/officeart/2005/8/layout/radial6"/>
    <dgm:cxn modelId="{11287D1F-6635-442C-B19C-13726BEFCA14}" type="presParOf" srcId="{BFE09CF1-7DCD-4FCC-941C-F91954D2D51A}" destId="{434E7BFD-9684-4FB1-A2AA-685F893C6433}" srcOrd="4" destOrd="0" presId="urn:microsoft.com/office/officeart/2005/8/layout/radial6"/>
    <dgm:cxn modelId="{93454640-B124-41E4-B896-827E884A1423}" type="presParOf" srcId="{BFE09CF1-7DCD-4FCC-941C-F91954D2D51A}" destId="{180A8CE3-F68C-4EE9-A462-712A9F7205FD}" srcOrd="5" destOrd="0" presId="urn:microsoft.com/office/officeart/2005/8/layout/radial6"/>
    <dgm:cxn modelId="{8A6F2210-EAC1-430A-A44D-E0B305ADCEAC}" type="presParOf" srcId="{BFE09CF1-7DCD-4FCC-941C-F91954D2D51A}" destId="{86E6577D-F2F1-4D4E-99BD-C4AAA3809BD0}" srcOrd="6" destOrd="0" presId="urn:microsoft.com/office/officeart/2005/8/layout/radial6"/>
    <dgm:cxn modelId="{94B0DC50-5E43-4808-9632-188BD10750AA}" type="presParOf" srcId="{BFE09CF1-7DCD-4FCC-941C-F91954D2D51A}" destId="{994B7E49-1065-4E2B-886B-CC0D5BACE504}" srcOrd="7" destOrd="0" presId="urn:microsoft.com/office/officeart/2005/8/layout/radial6"/>
    <dgm:cxn modelId="{9A8F4BF1-E948-4406-BDE0-F86FA1BAF0C8}" type="presParOf" srcId="{BFE09CF1-7DCD-4FCC-941C-F91954D2D51A}" destId="{F79139E2-0549-4F8E-B3E3-03FF4186E3FE}" srcOrd="8" destOrd="0" presId="urn:microsoft.com/office/officeart/2005/8/layout/radial6"/>
    <dgm:cxn modelId="{4DD4415B-9A06-414C-924E-D55FAA3B08A8}" type="presParOf" srcId="{BFE09CF1-7DCD-4FCC-941C-F91954D2D51A}" destId="{1B6774D1-66F5-43CE-8CE5-17A23CD66C39}" srcOrd="9" destOrd="0" presId="urn:microsoft.com/office/officeart/2005/8/layout/radial6"/>
    <dgm:cxn modelId="{052CC59F-E757-4592-A23C-40D6584C5615}" type="presParOf" srcId="{BFE09CF1-7DCD-4FCC-941C-F91954D2D51A}" destId="{5C2FACD4-3EDE-4E31-8DA3-82525E1B604B}" srcOrd="10" destOrd="0" presId="urn:microsoft.com/office/officeart/2005/8/layout/radial6"/>
    <dgm:cxn modelId="{4B366751-8818-4DBE-BBF0-4D087025B7F9}" type="presParOf" srcId="{BFE09CF1-7DCD-4FCC-941C-F91954D2D51A}" destId="{0B97F1F9-9C9F-4D3B-BFF0-B7D0B75D3EF1}" srcOrd="11" destOrd="0" presId="urn:microsoft.com/office/officeart/2005/8/layout/radial6"/>
    <dgm:cxn modelId="{A5FEA254-830C-4DEF-9993-591C3C58C15E}"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C15E2C0C-9187-48D5-A78F-80330064B184}" srcId="{B7BECE5C-B1E4-481E-96B0-0957C0889F8F}" destId="{7C38D733-2DA0-4FA3-B410-23D8D5E8C787}" srcOrd="1" destOrd="0" parTransId="{DB01E0E5-A8FE-4DB7-9857-AA01DF4EA1B7}" sibTransId="{0834AD20-8D4C-465D-83BB-F797FCA17FA4}"/>
    <dgm:cxn modelId="{DA595437-9297-4295-870D-26D2CFE00B30}" type="presOf" srcId="{D16F0D0E-3B81-4F61-8318-96329FBFE1EC}" destId="{434E7BFD-9684-4FB1-A2AA-685F893C6433}"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043A6C70-0FF0-452C-8CB6-3104869F4E79}" type="presOf" srcId="{3BB98ED2-1463-4250-95A8-20CA5415D942}" destId="{994B7E49-1065-4E2B-886B-CC0D5BACE504}"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B1FEEC6C-658D-494B-915D-E37213B9F0A2}" type="presOf" srcId="{DCB63879-9FBB-4704-B4AA-4F9EAE995856}" destId="{5C2FACD4-3EDE-4E31-8DA3-82525E1B604B}" srcOrd="0" destOrd="0" presId="urn:microsoft.com/office/officeart/2005/8/layout/radial6"/>
    <dgm:cxn modelId="{DFE5EAE5-72BD-4F33-9C93-A0A2749ADA78}" type="presOf" srcId="{D5F3EC6E-8F1E-40BE-B233-DB757E88DF6C}" destId="{269C038B-BCA0-4005-B419-14BE8FCBE346}"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7B9CEF59-A97F-4ED3-8160-3D3EB1CD42E6}" type="presOf" srcId="{B7BECE5C-B1E4-481E-96B0-0957C0889F8F}" destId="{BFE09CF1-7DCD-4FCC-941C-F91954D2D51A}" srcOrd="0" destOrd="0" presId="urn:microsoft.com/office/officeart/2005/8/layout/radial6"/>
    <dgm:cxn modelId="{49C678E5-410F-46DB-A59D-E0B973F54A69}" type="presOf" srcId="{633805D7-8C6C-4DC7-BBE3-2615B107C9BA}" destId="{5C4AED1B-81E7-46B2-AECE-31A501E61582}" srcOrd="0" destOrd="0" presId="urn:microsoft.com/office/officeart/2005/8/layout/radial6"/>
    <dgm:cxn modelId="{5B66AE5D-6963-4FE3-ADD2-DC6D0C734972}" type="presOf" srcId="{D397B985-125F-4406-ABCB-47EA46F437C6}" destId="{1B6774D1-66F5-43CE-8CE5-17A23CD66C39}" srcOrd="0" destOrd="0" presId="urn:microsoft.com/office/officeart/2005/8/layout/radial6"/>
    <dgm:cxn modelId="{1A39532E-A1B0-4D7B-929D-70334BD58F3C}" type="presOf" srcId="{F48EAC8B-8930-4B6A-ADD0-2B3378C708DB}" destId="{15D6C86D-B88B-45A5-B70C-18DEF4858B99}" srcOrd="0" destOrd="0" presId="urn:microsoft.com/office/officeart/2005/8/layout/radial6"/>
    <dgm:cxn modelId="{17E9FC01-F355-4802-83AC-456850A4D47F}" type="presOf" srcId="{A57E0681-7794-4C08-9478-785B29F85234}" destId="{13D0B2EE-3804-40EE-B49D-9E20D729C602}"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3C73BCAE-F293-422C-B198-2DF3B68E103A}" srcId="{B7BECE5C-B1E4-481E-96B0-0957C0889F8F}" destId="{633805D7-8C6C-4DC7-BBE3-2615B107C9BA}" srcOrd="0" destOrd="0" parTransId="{B962B713-7F3D-4796-9D0D-F8785566E4CC}" sibTransId="{4B035B7A-1CBE-4908-AC6F-F2735AE0FC1F}"/>
    <dgm:cxn modelId="{00FEC9F2-A74B-4C8B-8963-8023251F587C}" type="presOf" srcId="{CE262DDA-6ABC-43AD-8B76-22126FF252B1}" destId="{86E6577D-F2F1-4D4E-99BD-C4AAA3809BD0}" srcOrd="0" destOrd="0" presId="urn:microsoft.com/office/officeart/2005/8/layout/radial6"/>
    <dgm:cxn modelId="{F948F9CB-E8EA-4573-ACA1-1C8AC14F1367}" type="presParOf" srcId="{BFE09CF1-7DCD-4FCC-941C-F91954D2D51A}" destId="{5C4AED1B-81E7-46B2-AECE-31A501E61582}" srcOrd="0" destOrd="0" presId="urn:microsoft.com/office/officeart/2005/8/layout/radial6"/>
    <dgm:cxn modelId="{04A19F65-2EDA-4BC0-B052-9C913C360162}" type="presParOf" srcId="{BFE09CF1-7DCD-4FCC-941C-F91954D2D51A}" destId="{269C038B-BCA0-4005-B419-14BE8FCBE346}" srcOrd="1" destOrd="0" presId="urn:microsoft.com/office/officeart/2005/8/layout/radial6"/>
    <dgm:cxn modelId="{115AD474-58FD-4985-8952-37E8CA2B4587}" type="presParOf" srcId="{BFE09CF1-7DCD-4FCC-941C-F91954D2D51A}" destId="{47A68AD1-53D4-4381-9FE3-CA77B6A086C7}" srcOrd="2" destOrd="0" presId="urn:microsoft.com/office/officeart/2005/8/layout/radial6"/>
    <dgm:cxn modelId="{6D7195EE-B45F-47CE-A659-E1ED030A4AEC}" type="presParOf" srcId="{BFE09CF1-7DCD-4FCC-941C-F91954D2D51A}" destId="{15D6C86D-B88B-45A5-B70C-18DEF4858B99}" srcOrd="3" destOrd="0" presId="urn:microsoft.com/office/officeart/2005/8/layout/radial6"/>
    <dgm:cxn modelId="{ED9E4D9B-294E-41C0-8E2D-CF33E9F36896}" type="presParOf" srcId="{BFE09CF1-7DCD-4FCC-941C-F91954D2D51A}" destId="{434E7BFD-9684-4FB1-A2AA-685F893C6433}" srcOrd="4" destOrd="0" presId="urn:microsoft.com/office/officeart/2005/8/layout/radial6"/>
    <dgm:cxn modelId="{BD85D2A0-42A0-4456-91ED-71B5357BC5C4}" type="presParOf" srcId="{BFE09CF1-7DCD-4FCC-941C-F91954D2D51A}" destId="{180A8CE3-F68C-4EE9-A462-712A9F7205FD}" srcOrd="5" destOrd="0" presId="urn:microsoft.com/office/officeart/2005/8/layout/radial6"/>
    <dgm:cxn modelId="{FB074AE3-932E-4C96-8A1B-B40FD26A6251}" type="presParOf" srcId="{BFE09CF1-7DCD-4FCC-941C-F91954D2D51A}" destId="{86E6577D-F2F1-4D4E-99BD-C4AAA3809BD0}" srcOrd="6" destOrd="0" presId="urn:microsoft.com/office/officeart/2005/8/layout/radial6"/>
    <dgm:cxn modelId="{1873CEBE-E345-4B94-B97D-0B4E2C4F68BF}" type="presParOf" srcId="{BFE09CF1-7DCD-4FCC-941C-F91954D2D51A}" destId="{994B7E49-1065-4E2B-886B-CC0D5BACE504}" srcOrd="7" destOrd="0" presId="urn:microsoft.com/office/officeart/2005/8/layout/radial6"/>
    <dgm:cxn modelId="{537C06C7-2E95-4F0D-9B2F-1608428F118F}" type="presParOf" srcId="{BFE09CF1-7DCD-4FCC-941C-F91954D2D51A}" destId="{F79139E2-0549-4F8E-B3E3-03FF4186E3FE}" srcOrd="8" destOrd="0" presId="urn:microsoft.com/office/officeart/2005/8/layout/radial6"/>
    <dgm:cxn modelId="{AF0A816D-44A2-4FCB-A1F5-66E9E6718290}" type="presParOf" srcId="{BFE09CF1-7DCD-4FCC-941C-F91954D2D51A}" destId="{1B6774D1-66F5-43CE-8CE5-17A23CD66C39}" srcOrd="9" destOrd="0" presId="urn:microsoft.com/office/officeart/2005/8/layout/radial6"/>
    <dgm:cxn modelId="{6B188CFA-39C5-44D3-BD43-86979B857757}" type="presParOf" srcId="{BFE09CF1-7DCD-4FCC-941C-F91954D2D51A}" destId="{5C2FACD4-3EDE-4E31-8DA3-82525E1B604B}" srcOrd="10" destOrd="0" presId="urn:microsoft.com/office/officeart/2005/8/layout/radial6"/>
    <dgm:cxn modelId="{3B297A12-369F-406B-9AB2-79D83EB1490E}" type="presParOf" srcId="{BFE09CF1-7DCD-4FCC-941C-F91954D2D51A}" destId="{0B97F1F9-9C9F-4D3B-BFF0-B7D0B75D3EF1}" srcOrd="11" destOrd="0" presId="urn:microsoft.com/office/officeart/2005/8/layout/radial6"/>
    <dgm:cxn modelId="{D1518CA7-AE23-42A6-829D-2E22963E26F9}"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tx2">
            <a:lumMod val="60000"/>
            <a:lumOff val="4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1A9804A9-830E-4E59-8F2E-B23140C8E1C8}" type="presOf" srcId="{D397B985-125F-4406-ABCB-47EA46F437C6}" destId="{1B6774D1-66F5-43CE-8CE5-17A23CD66C39}"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3C4CFF05-75BD-4C12-8AFB-C3E622F1B23A}" srcId="{B7BECE5C-B1E4-481E-96B0-0957C0889F8F}" destId="{FDEB6D25-8223-41A0-8C50-5FCA16BC946A}" srcOrd="3" destOrd="0" parTransId="{4C5143E8-7FEC-4A07-826D-42BB1DE8FBBB}" sibTransId="{6F88A10B-4345-4735-94F7-793F9E201ACD}"/>
    <dgm:cxn modelId="{6C5F4D2C-4F90-4835-AE80-41D17F28EBC2}" type="presOf" srcId="{D16F0D0E-3B81-4F61-8318-96329FBFE1EC}" destId="{434E7BFD-9684-4FB1-A2AA-685F893C6433}"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8D014097-B956-41A3-BABD-42D864951B0D}" type="presOf" srcId="{DCB63879-9FBB-4704-B4AA-4F9EAE995856}" destId="{5C2FACD4-3EDE-4E31-8DA3-82525E1B604B}" srcOrd="0" destOrd="0" presId="urn:microsoft.com/office/officeart/2005/8/layout/radial6"/>
    <dgm:cxn modelId="{74CEC3D4-56AE-4FFA-976E-DB9F90EF38DE}" srcId="{633805D7-8C6C-4DC7-BBE3-2615B107C9BA}" destId="{D16F0D0E-3B81-4F61-8318-96329FBFE1EC}" srcOrd="1" destOrd="0" parTransId="{CC3810B1-AF57-439D-AC4D-64F4C2D24C4A}" sibTransId="{CE262DDA-6ABC-43AD-8B76-22126FF252B1}"/>
    <dgm:cxn modelId="{9FFE7B86-745B-409A-A0C5-2C4E35A58F65}" srcId="{B7BECE5C-B1E4-481E-96B0-0957C0889F8F}" destId="{354D45F7-E535-42CE-908B-41B0835D2AC4}" srcOrd="2" destOrd="0" parTransId="{323F729C-DED0-47C7-9CE4-A8676BCE6DED}" sibTransId="{7F96949C-375C-4A72-A170-1996B11250CB}"/>
    <dgm:cxn modelId="{167214B2-0115-47EB-83CD-F51798FDDC28}" type="presOf" srcId="{B7BECE5C-B1E4-481E-96B0-0957C0889F8F}" destId="{BFE09CF1-7DCD-4FCC-941C-F91954D2D51A}"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A9E71FB2-E315-43CC-84DD-1FB1A14DD0BE}" type="presOf" srcId="{3BB98ED2-1463-4250-95A8-20CA5415D942}" destId="{994B7E49-1065-4E2B-886B-CC0D5BACE504}" srcOrd="0" destOrd="0" presId="urn:microsoft.com/office/officeart/2005/8/layout/radial6"/>
    <dgm:cxn modelId="{8E6A85C1-3652-49E0-B9C3-730A91A37893}" type="presOf" srcId="{A57E0681-7794-4C08-9478-785B29F85234}" destId="{13D0B2EE-3804-40EE-B49D-9E20D729C602}" srcOrd="0" destOrd="0" presId="urn:microsoft.com/office/officeart/2005/8/layout/radial6"/>
    <dgm:cxn modelId="{831C95C2-8B73-49A1-A0A7-BEDFCB9A084D}" type="presOf" srcId="{CE262DDA-6ABC-43AD-8B76-22126FF252B1}" destId="{86E6577D-F2F1-4D4E-99BD-C4AAA3809BD0}"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6518E1FF-24F5-45AE-B6A2-75A79832F6EA}" type="presOf" srcId="{D5F3EC6E-8F1E-40BE-B233-DB757E88DF6C}" destId="{269C038B-BCA0-4005-B419-14BE8FCBE346}" srcOrd="0" destOrd="0" presId="urn:microsoft.com/office/officeart/2005/8/layout/radial6"/>
    <dgm:cxn modelId="{0EECD7C5-661B-400A-9FFB-26CFDD7A3EDB}" type="presOf" srcId="{633805D7-8C6C-4DC7-BBE3-2615B107C9BA}" destId="{5C4AED1B-81E7-46B2-AECE-31A501E61582}" srcOrd="0" destOrd="0" presId="urn:microsoft.com/office/officeart/2005/8/layout/radial6"/>
    <dgm:cxn modelId="{0266C0CD-0B40-424E-A445-7C95D12D2954}" type="presOf" srcId="{F48EAC8B-8930-4B6A-ADD0-2B3378C708DB}" destId="{15D6C86D-B88B-45A5-B70C-18DEF4858B99}" srcOrd="0" destOrd="0" presId="urn:microsoft.com/office/officeart/2005/8/layout/radial6"/>
    <dgm:cxn modelId="{C3D51A57-47A9-49C4-ACF0-78DF45476EC0}" type="presParOf" srcId="{BFE09CF1-7DCD-4FCC-941C-F91954D2D51A}" destId="{5C4AED1B-81E7-46B2-AECE-31A501E61582}" srcOrd="0" destOrd="0" presId="urn:microsoft.com/office/officeart/2005/8/layout/radial6"/>
    <dgm:cxn modelId="{1D580B9E-9ED7-40D8-A0DF-18B825AACA45}" type="presParOf" srcId="{BFE09CF1-7DCD-4FCC-941C-F91954D2D51A}" destId="{269C038B-BCA0-4005-B419-14BE8FCBE346}" srcOrd="1" destOrd="0" presId="urn:microsoft.com/office/officeart/2005/8/layout/radial6"/>
    <dgm:cxn modelId="{B21EF6EF-5525-4742-866D-B185266709FD}" type="presParOf" srcId="{BFE09CF1-7DCD-4FCC-941C-F91954D2D51A}" destId="{47A68AD1-53D4-4381-9FE3-CA77B6A086C7}" srcOrd="2" destOrd="0" presId="urn:microsoft.com/office/officeart/2005/8/layout/radial6"/>
    <dgm:cxn modelId="{4BB808C7-B5B4-4174-B13D-88A0772C3C43}" type="presParOf" srcId="{BFE09CF1-7DCD-4FCC-941C-F91954D2D51A}" destId="{15D6C86D-B88B-45A5-B70C-18DEF4858B99}" srcOrd="3" destOrd="0" presId="urn:microsoft.com/office/officeart/2005/8/layout/radial6"/>
    <dgm:cxn modelId="{ABD4C7B8-2171-4A9B-873E-E8A7870674BA}" type="presParOf" srcId="{BFE09CF1-7DCD-4FCC-941C-F91954D2D51A}" destId="{434E7BFD-9684-4FB1-A2AA-685F893C6433}" srcOrd="4" destOrd="0" presId="urn:microsoft.com/office/officeart/2005/8/layout/radial6"/>
    <dgm:cxn modelId="{2FB92076-9AB8-4A9C-AE86-796D927E4E86}" type="presParOf" srcId="{BFE09CF1-7DCD-4FCC-941C-F91954D2D51A}" destId="{180A8CE3-F68C-4EE9-A462-712A9F7205FD}" srcOrd="5" destOrd="0" presId="urn:microsoft.com/office/officeart/2005/8/layout/radial6"/>
    <dgm:cxn modelId="{C04136EB-446F-443E-8FC4-310E639FA93A}" type="presParOf" srcId="{BFE09CF1-7DCD-4FCC-941C-F91954D2D51A}" destId="{86E6577D-F2F1-4D4E-99BD-C4AAA3809BD0}" srcOrd="6" destOrd="0" presId="urn:microsoft.com/office/officeart/2005/8/layout/radial6"/>
    <dgm:cxn modelId="{8FE885CB-4BF8-42EE-AAD6-742BEB63A2A0}" type="presParOf" srcId="{BFE09CF1-7DCD-4FCC-941C-F91954D2D51A}" destId="{994B7E49-1065-4E2B-886B-CC0D5BACE504}" srcOrd="7" destOrd="0" presId="urn:microsoft.com/office/officeart/2005/8/layout/radial6"/>
    <dgm:cxn modelId="{84566F57-73BC-437C-B896-52C6B3301631}" type="presParOf" srcId="{BFE09CF1-7DCD-4FCC-941C-F91954D2D51A}" destId="{F79139E2-0549-4F8E-B3E3-03FF4186E3FE}" srcOrd="8" destOrd="0" presId="urn:microsoft.com/office/officeart/2005/8/layout/radial6"/>
    <dgm:cxn modelId="{1AEB9212-9054-4E3C-A361-5E4E94B86CEF}" type="presParOf" srcId="{BFE09CF1-7DCD-4FCC-941C-F91954D2D51A}" destId="{1B6774D1-66F5-43CE-8CE5-17A23CD66C39}" srcOrd="9" destOrd="0" presId="urn:microsoft.com/office/officeart/2005/8/layout/radial6"/>
    <dgm:cxn modelId="{DFA644E0-7F72-4B41-81D3-863FC3F2BED9}" type="presParOf" srcId="{BFE09CF1-7DCD-4FCC-941C-F91954D2D51A}" destId="{5C2FACD4-3EDE-4E31-8DA3-82525E1B604B}" srcOrd="10" destOrd="0" presId="urn:microsoft.com/office/officeart/2005/8/layout/radial6"/>
    <dgm:cxn modelId="{8C942D41-4288-4875-859E-9412BFE31FD4}" type="presParOf" srcId="{BFE09CF1-7DCD-4FCC-941C-F91954D2D51A}" destId="{0B97F1F9-9C9F-4D3B-BFF0-B7D0B75D3EF1}" srcOrd="11" destOrd="0" presId="urn:microsoft.com/office/officeart/2005/8/layout/radial6"/>
    <dgm:cxn modelId="{F7C665E1-74B5-44D7-968C-68500389C8A0}"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D1E197D6-216D-4AFA-8D44-FA204E9E0CE3}" type="presOf" srcId="{B7BECE5C-B1E4-481E-96B0-0957C0889F8F}" destId="{BFE09CF1-7DCD-4FCC-941C-F91954D2D51A}" srcOrd="0" destOrd="0" presId="urn:microsoft.com/office/officeart/2005/8/layout/radial6"/>
    <dgm:cxn modelId="{EB054DD1-259E-4B1A-BB98-8DBA70337189}" srcId="{633805D7-8C6C-4DC7-BBE3-2615B107C9BA}" destId="{D5F3EC6E-8F1E-40BE-B233-DB757E88DF6C}" srcOrd="0" destOrd="0" parTransId="{BA866B3A-DC2E-4E99-8039-263FA8EB4035}" sibTransId="{F48EAC8B-8930-4B6A-ADD0-2B3378C708DB}"/>
    <dgm:cxn modelId="{C15E2C0C-9187-48D5-A78F-80330064B184}" srcId="{B7BECE5C-B1E4-481E-96B0-0957C0889F8F}" destId="{7C38D733-2DA0-4FA3-B410-23D8D5E8C787}" srcOrd="1" destOrd="0" parTransId="{DB01E0E5-A8FE-4DB7-9857-AA01DF4EA1B7}" sibTransId="{0834AD20-8D4C-465D-83BB-F797FCA17FA4}"/>
    <dgm:cxn modelId="{F101C502-6270-4365-A4D7-0A0FA7300CA1}" type="presOf" srcId="{D397B985-125F-4406-ABCB-47EA46F437C6}" destId="{1B6774D1-66F5-43CE-8CE5-17A23CD66C39}"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5326621F-FDA9-4D3C-B6F3-175B7479AA66}" type="presOf" srcId="{3BB98ED2-1463-4250-95A8-20CA5415D942}" destId="{994B7E49-1065-4E2B-886B-CC0D5BACE504}" srcOrd="0" destOrd="0" presId="urn:microsoft.com/office/officeart/2005/8/layout/radial6"/>
    <dgm:cxn modelId="{3A50D71D-ECF5-40E2-BBFB-0122AE48FC9E}" type="presOf" srcId="{D5F3EC6E-8F1E-40BE-B233-DB757E88DF6C}" destId="{269C038B-BCA0-4005-B419-14BE8FCBE346}"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45FD085D-60A7-494A-9B87-9933983142CE}" type="presOf" srcId="{633805D7-8C6C-4DC7-BBE3-2615B107C9BA}" destId="{5C4AED1B-81E7-46B2-AECE-31A501E61582}" srcOrd="0" destOrd="0" presId="urn:microsoft.com/office/officeart/2005/8/layout/radial6"/>
    <dgm:cxn modelId="{47CDC9AC-2709-483F-8373-3C8D6FC7FE6E}" type="presOf" srcId="{D16F0D0E-3B81-4F61-8318-96329FBFE1EC}" destId="{434E7BFD-9684-4FB1-A2AA-685F893C6433}" srcOrd="0" destOrd="0" presId="urn:microsoft.com/office/officeart/2005/8/layout/radial6"/>
    <dgm:cxn modelId="{4A1D4A33-A7BF-4905-868A-21F9F3B9D41E}" type="presOf" srcId="{CE262DDA-6ABC-43AD-8B76-22126FF252B1}" destId="{86E6577D-F2F1-4D4E-99BD-C4AAA3809BD0}"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FD4870E5-FE6C-4D4B-805D-1D1D755015C5}" type="presOf" srcId="{F48EAC8B-8930-4B6A-ADD0-2B3378C708DB}" destId="{15D6C86D-B88B-45A5-B70C-18DEF4858B99}" srcOrd="0" destOrd="0" presId="urn:microsoft.com/office/officeart/2005/8/layout/radial6"/>
    <dgm:cxn modelId="{B6C0B054-C1B5-4C7E-AB56-654B0205B634}" type="presOf" srcId="{DCB63879-9FBB-4704-B4AA-4F9EAE995856}" destId="{5C2FACD4-3EDE-4E31-8DA3-82525E1B604B}"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ED3DDEF5-7EDD-4F72-AC8C-54DD7BCE5871}" type="presOf" srcId="{A57E0681-7794-4C08-9478-785B29F85234}" destId="{13D0B2EE-3804-40EE-B49D-9E20D729C602}" srcOrd="0" destOrd="0" presId="urn:microsoft.com/office/officeart/2005/8/layout/radial6"/>
    <dgm:cxn modelId="{1AE71A11-3E4D-49A6-91ED-C5776C0B38C2}" type="presParOf" srcId="{BFE09CF1-7DCD-4FCC-941C-F91954D2D51A}" destId="{5C4AED1B-81E7-46B2-AECE-31A501E61582}" srcOrd="0" destOrd="0" presId="urn:microsoft.com/office/officeart/2005/8/layout/radial6"/>
    <dgm:cxn modelId="{610BB709-BF2E-4CA5-BCDC-B1D3F40043F6}" type="presParOf" srcId="{BFE09CF1-7DCD-4FCC-941C-F91954D2D51A}" destId="{269C038B-BCA0-4005-B419-14BE8FCBE346}" srcOrd="1" destOrd="0" presId="urn:microsoft.com/office/officeart/2005/8/layout/radial6"/>
    <dgm:cxn modelId="{BFE1DA67-DB9A-46B6-9B1A-27CD9DA5E298}" type="presParOf" srcId="{BFE09CF1-7DCD-4FCC-941C-F91954D2D51A}" destId="{47A68AD1-53D4-4381-9FE3-CA77B6A086C7}" srcOrd="2" destOrd="0" presId="urn:microsoft.com/office/officeart/2005/8/layout/radial6"/>
    <dgm:cxn modelId="{45E1C938-A849-4696-ADA1-AAD8B248B48C}" type="presParOf" srcId="{BFE09CF1-7DCD-4FCC-941C-F91954D2D51A}" destId="{15D6C86D-B88B-45A5-B70C-18DEF4858B99}" srcOrd="3" destOrd="0" presId="urn:microsoft.com/office/officeart/2005/8/layout/radial6"/>
    <dgm:cxn modelId="{92C675D3-98F9-4CD8-A113-EFB71D3BBAA6}" type="presParOf" srcId="{BFE09CF1-7DCD-4FCC-941C-F91954D2D51A}" destId="{434E7BFD-9684-4FB1-A2AA-685F893C6433}" srcOrd="4" destOrd="0" presId="urn:microsoft.com/office/officeart/2005/8/layout/radial6"/>
    <dgm:cxn modelId="{0847C661-B72E-405D-9B0A-1E3ECCC15836}" type="presParOf" srcId="{BFE09CF1-7DCD-4FCC-941C-F91954D2D51A}" destId="{180A8CE3-F68C-4EE9-A462-712A9F7205FD}" srcOrd="5" destOrd="0" presId="urn:microsoft.com/office/officeart/2005/8/layout/radial6"/>
    <dgm:cxn modelId="{182CA921-3CF8-4D6E-BBE2-A953BBE3D8C7}" type="presParOf" srcId="{BFE09CF1-7DCD-4FCC-941C-F91954D2D51A}" destId="{86E6577D-F2F1-4D4E-99BD-C4AAA3809BD0}" srcOrd="6" destOrd="0" presId="urn:microsoft.com/office/officeart/2005/8/layout/radial6"/>
    <dgm:cxn modelId="{411555EF-4ABB-4F4F-922B-65AC3FA0F898}" type="presParOf" srcId="{BFE09CF1-7DCD-4FCC-941C-F91954D2D51A}" destId="{994B7E49-1065-4E2B-886B-CC0D5BACE504}" srcOrd="7" destOrd="0" presId="urn:microsoft.com/office/officeart/2005/8/layout/radial6"/>
    <dgm:cxn modelId="{2BFBD274-4A97-41D5-BA73-E53FC5CC8382}" type="presParOf" srcId="{BFE09CF1-7DCD-4FCC-941C-F91954D2D51A}" destId="{F79139E2-0549-4F8E-B3E3-03FF4186E3FE}" srcOrd="8" destOrd="0" presId="urn:microsoft.com/office/officeart/2005/8/layout/radial6"/>
    <dgm:cxn modelId="{620942EE-7242-4467-9E62-08D82BD424B3}" type="presParOf" srcId="{BFE09CF1-7DCD-4FCC-941C-F91954D2D51A}" destId="{1B6774D1-66F5-43CE-8CE5-17A23CD66C39}" srcOrd="9" destOrd="0" presId="urn:microsoft.com/office/officeart/2005/8/layout/radial6"/>
    <dgm:cxn modelId="{EC8B1191-0FAE-4E84-9040-5AF90E57EB5C}" type="presParOf" srcId="{BFE09CF1-7DCD-4FCC-941C-F91954D2D51A}" destId="{5C2FACD4-3EDE-4E31-8DA3-82525E1B604B}" srcOrd="10" destOrd="0" presId="urn:microsoft.com/office/officeart/2005/8/layout/radial6"/>
    <dgm:cxn modelId="{A0B25330-D981-4B0E-B8D6-AB522BB6B5E6}" type="presParOf" srcId="{BFE09CF1-7DCD-4FCC-941C-F91954D2D51A}" destId="{0B97F1F9-9C9F-4D3B-BFF0-B7D0B75D3EF1}" srcOrd="11" destOrd="0" presId="urn:microsoft.com/office/officeart/2005/8/layout/radial6"/>
    <dgm:cxn modelId="{8E4FD369-7A65-4BE4-A804-E4ACAA1C16B0}"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ED26B6D9-99C9-48ED-8AF8-05B7D2636F2A}" type="presOf" srcId="{DCB63879-9FBB-4704-B4AA-4F9EAE995856}" destId="{5C2FACD4-3EDE-4E31-8DA3-82525E1B604B}" srcOrd="0" destOrd="0" presId="urn:microsoft.com/office/officeart/2005/8/layout/radial6"/>
    <dgm:cxn modelId="{6EF88AFD-58E5-46C4-AC36-59A477CA3565}" type="presOf" srcId="{CE262DDA-6ABC-43AD-8B76-22126FF252B1}" destId="{86E6577D-F2F1-4D4E-99BD-C4AAA3809BD0}"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3C4CFF05-75BD-4C12-8AFB-C3E622F1B23A}" srcId="{B7BECE5C-B1E4-481E-96B0-0957C0889F8F}" destId="{FDEB6D25-8223-41A0-8C50-5FCA16BC946A}" srcOrd="3" destOrd="0" parTransId="{4C5143E8-7FEC-4A07-826D-42BB1DE8FBBB}" sibTransId="{6F88A10B-4345-4735-94F7-793F9E201ACD}"/>
    <dgm:cxn modelId="{7AC9D505-394C-428C-9587-44E7EF86C69A}" type="presOf" srcId="{633805D7-8C6C-4DC7-BBE3-2615B107C9BA}" destId="{5C4AED1B-81E7-46B2-AECE-31A501E61582}" srcOrd="0" destOrd="0" presId="urn:microsoft.com/office/officeart/2005/8/layout/radial6"/>
    <dgm:cxn modelId="{13BD922A-D7F1-4494-8264-58F01C84366D}" srcId="{633805D7-8C6C-4DC7-BBE3-2615B107C9BA}" destId="{DCB63879-9FBB-4704-B4AA-4F9EAE995856}" srcOrd="3" destOrd="0" parTransId="{3AC63491-009B-48E5-A278-35896EDDEB6B}" sibTransId="{A57E0681-7794-4C08-9478-785B29F85234}"/>
    <dgm:cxn modelId="{70F807E7-2550-4E32-A066-0B222E649137}" type="presOf" srcId="{A57E0681-7794-4C08-9478-785B29F85234}" destId="{13D0B2EE-3804-40EE-B49D-9E20D729C602}" srcOrd="0" destOrd="0" presId="urn:microsoft.com/office/officeart/2005/8/layout/radial6"/>
    <dgm:cxn modelId="{3441FBF1-CD67-40CD-B2CA-F14542C82FED}" type="presOf" srcId="{D397B985-125F-4406-ABCB-47EA46F437C6}" destId="{1B6774D1-66F5-43CE-8CE5-17A23CD66C39}"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C4F6D122-A62F-4672-BAC0-515848D4845D}" type="presOf" srcId="{F48EAC8B-8930-4B6A-ADD0-2B3378C708DB}" destId="{15D6C86D-B88B-45A5-B70C-18DEF4858B99}" srcOrd="0" destOrd="0" presId="urn:microsoft.com/office/officeart/2005/8/layout/radial6"/>
    <dgm:cxn modelId="{388D6D82-273F-4649-9735-AAA9B05B61FB}" type="presOf" srcId="{D5F3EC6E-8F1E-40BE-B233-DB757E88DF6C}" destId="{269C038B-BCA0-4005-B419-14BE8FCBE346}" srcOrd="0" destOrd="0" presId="urn:microsoft.com/office/officeart/2005/8/layout/radial6"/>
    <dgm:cxn modelId="{07A52B1B-EBBC-4EBB-902F-E7866AE4B8DD}" type="presOf" srcId="{D16F0D0E-3B81-4F61-8318-96329FBFE1EC}" destId="{434E7BFD-9684-4FB1-A2AA-685F893C6433}"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2FBAE1CA-990B-4EDF-B4A4-3839A95F4816}" type="presOf" srcId="{3BB98ED2-1463-4250-95A8-20CA5415D942}" destId="{994B7E49-1065-4E2B-886B-CC0D5BACE504}"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0361EEC5-98F1-4633-A248-1AFE551CBCDA}" type="presOf" srcId="{B7BECE5C-B1E4-481E-96B0-0957C0889F8F}" destId="{BFE09CF1-7DCD-4FCC-941C-F91954D2D51A}" srcOrd="0" destOrd="0" presId="urn:microsoft.com/office/officeart/2005/8/layout/radial6"/>
    <dgm:cxn modelId="{49164CDD-650F-458B-95B0-CA457CF89F4D}" type="presParOf" srcId="{BFE09CF1-7DCD-4FCC-941C-F91954D2D51A}" destId="{5C4AED1B-81E7-46B2-AECE-31A501E61582}" srcOrd="0" destOrd="0" presId="urn:microsoft.com/office/officeart/2005/8/layout/radial6"/>
    <dgm:cxn modelId="{5B56C49B-CA0F-4C91-826B-82B0298277ED}" type="presParOf" srcId="{BFE09CF1-7DCD-4FCC-941C-F91954D2D51A}" destId="{269C038B-BCA0-4005-B419-14BE8FCBE346}" srcOrd="1" destOrd="0" presId="urn:microsoft.com/office/officeart/2005/8/layout/radial6"/>
    <dgm:cxn modelId="{FACF9755-F66F-4486-86BE-45BBBD05393C}" type="presParOf" srcId="{BFE09CF1-7DCD-4FCC-941C-F91954D2D51A}" destId="{47A68AD1-53D4-4381-9FE3-CA77B6A086C7}" srcOrd="2" destOrd="0" presId="urn:microsoft.com/office/officeart/2005/8/layout/radial6"/>
    <dgm:cxn modelId="{94B5D0D6-C8C2-4AF6-A5EE-47A4503FF916}" type="presParOf" srcId="{BFE09CF1-7DCD-4FCC-941C-F91954D2D51A}" destId="{15D6C86D-B88B-45A5-B70C-18DEF4858B99}" srcOrd="3" destOrd="0" presId="urn:microsoft.com/office/officeart/2005/8/layout/radial6"/>
    <dgm:cxn modelId="{7D769EB5-48A1-49B2-84E8-4B9951107CB4}" type="presParOf" srcId="{BFE09CF1-7DCD-4FCC-941C-F91954D2D51A}" destId="{434E7BFD-9684-4FB1-A2AA-685F893C6433}" srcOrd="4" destOrd="0" presId="urn:microsoft.com/office/officeart/2005/8/layout/radial6"/>
    <dgm:cxn modelId="{88496D6F-9065-46E1-98CE-90557C4049E1}" type="presParOf" srcId="{BFE09CF1-7DCD-4FCC-941C-F91954D2D51A}" destId="{180A8CE3-F68C-4EE9-A462-712A9F7205FD}" srcOrd="5" destOrd="0" presId="urn:microsoft.com/office/officeart/2005/8/layout/radial6"/>
    <dgm:cxn modelId="{76FDD38B-346A-4945-B214-1EA5CD2C0CE9}" type="presParOf" srcId="{BFE09CF1-7DCD-4FCC-941C-F91954D2D51A}" destId="{86E6577D-F2F1-4D4E-99BD-C4AAA3809BD0}" srcOrd="6" destOrd="0" presId="urn:microsoft.com/office/officeart/2005/8/layout/radial6"/>
    <dgm:cxn modelId="{E9285EFA-054F-44DB-9279-CD1481A1B2CE}" type="presParOf" srcId="{BFE09CF1-7DCD-4FCC-941C-F91954D2D51A}" destId="{994B7E49-1065-4E2B-886B-CC0D5BACE504}" srcOrd="7" destOrd="0" presId="urn:microsoft.com/office/officeart/2005/8/layout/radial6"/>
    <dgm:cxn modelId="{B3FAF5D6-E630-41E4-9B56-35ECCE6399DE}" type="presParOf" srcId="{BFE09CF1-7DCD-4FCC-941C-F91954D2D51A}" destId="{F79139E2-0549-4F8E-B3E3-03FF4186E3FE}" srcOrd="8" destOrd="0" presId="urn:microsoft.com/office/officeart/2005/8/layout/radial6"/>
    <dgm:cxn modelId="{3AF3C405-361F-47FB-B503-1577159300A1}" type="presParOf" srcId="{BFE09CF1-7DCD-4FCC-941C-F91954D2D51A}" destId="{1B6774D1-66F5-43CE-8CE5-17A23CD66C39}" srcOrd="9" destOrd="0" presId="urn:microsoft.com/office/officeart/2005/8/layout/radial6"/>
    <dgm:cxn modelId="{15E579D6-7BC4-4BCE-B10C-BFE2D6E788BF}" type="presParOf" srcId="{BFE09CF1-7DCD-4FCC-941C-F91954D2D51A}" destId="{5C2FACD4-3EDE-4E31-8DA3-82525E1B604B}" srcOrd="10" destOrd="0" presId="urn:microsoft.com/office/officeart/2005/8/layout/radial6"/>
    <dgm:cxn modelId="{243AD040-9CDA-43AE-B4F5-6917F0BC2C51}" type="presParOf" srcId="{BFE09CF1-7DCD-4FCC-941C-F91954D2D51A}" destId="{0B97F1F9-9C9F-4D3B-BFF0-B7D0B75D3EF1}" srcOrd="11" destOrd="0" presId="urn:microsoft.com/office/officeart/2005/8/layout/radial6"/>
    <dgm:cxn modelId="{BF4A263D-118E-4F45-AE42-24231C572E4E}"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tx2">
            <a:lumMod val="60000"/>
            <a:lumOff val="4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DC392463-3750-4B4F-96D6-F69693A6BC0C}" type="presOf" srcId="{D16F0D0E-3B81-4F61-8318-96329FBFE1EC}" destId="{434E7BFD-9684-4FB1-A2AA-685F893C6433}" srcOrd="0" destOrd="0" presId="urn:microsoft.com/office/officeart/2005/8/layout/radial6"/>
    <dgm:cxn modelId="{EB054DD1-259E-4B1A-BB98-8DBA70337189}" srcId="{633805D7-8C6C-4DC7-BBE3-2615B107C9BA}" destId="{D5F3EC6E-8F1E-40BE-B233-DB757E88DF6C}" srcOrd="0" destOrd="0" parTransId="{BA866B3A-DC2E-4E99-8039-263FA8EB4035}" sibTransId="{F48EAC8B-8930-4B6A-ADD0-2B3378C708DB}"/>
    <dgm:cxn modelId="{F21F73EE-F9ED-4DF9-B167-4899FB830B2B}" type="presOf" srcId="{B7BECE5C-B1E4-481E-96B0-0957C0889F8F}" destId="{BFE09CF1-7DCD-4FCC-941C-F91954D2D51A}"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9AB35A99-0CF1-4797-9375-D50140B9213A}" type="presOf" srcId="{A57E0681-7794-4C08-9478-785B29F85234}" destId="{13D0B2EE-3804-40EE-B49D-9E20D729C602}"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A6F1088D-C520-45B6-9F5B-C291C7267066}" type="presOf" srcId="{F48EAC8B-8930-4B6A-ADD0-2B3378C708DB}" destId="{15D6C86D-B88B-45A5-B70C-18DEF4858B99}" srcOrd="0" destOrd="0" presId="urn:microsoft.com/office/officeart/2005/8/layout/radial6"/>
    <dgm:cxn modelId="{74CEC3D4-56AE-4FFA-976E-DB9F90EF38DE}" srcId="{633805D7-8C6C-4DC7-BBE3-2615B107C9BA}" destId="{D16F0D0E-3B81-4F61-8318-96329FBFE1EC}" srcOrd="1" destOrd="0" parTransId="{CC3810B1-AF57-439D-AC4D-64F4C2D24C4A}" sibTransId="{CE262DDA-6ABC-43AD-8B76-22126FF252B1}"/>
    <dgm:cxn modelId="{794FBB0F-D9A6-4895-9CC7-85CDAB345329}" type="presOf" srcId="{CE262DDA-6ABC-43AD-8B76-22126FF252B1}" destId="{86E6577D-F2F1-4D4E-99BD-C4AAA3809BD0}" srcOrd="0" destOrd="0" presId="urn:microsoft.com/office/officeart/2005/8/layout/radial6"/>
    <dgm:cxn modelId="{48E12D30-90C3-47A7-BB6D-3D9AF5472B84}" type="presOf" srcId="{D397B985-125F-4406-ABCB-47EA46F437C6}" destId="{1B6774D1-66F5-43CE-8CE5-17A23CD66C39}" srcOrd="0" destOrd="0" presId="urn:microsoft.com/office/officeart/2005/8/layout/radial6"/>
    <dgm:cxn modelId="{7BA63F55-58FA-4264-9F75-BAF3C5EBCB48}" type="presOf" srcId="{D5F3EC6E-8F1E-40BE-B233-DB757E88DF6C}" destId="{269C038B-BCA0-4005-B419-14BE8FCBE346}"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625E31EE-65FE-4ACB-AEF0-16F9B0279C83}" type="presOf" srcId="{DCB63879-9FBB-4704-B4AA-4F9EAE995856}" destId="{5C2FACD4-3EDE-4E31-8DA3-82525E1B604B}"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E12A3EF7-0F30-48A1-A720-F6FCD78C6E9F}" type="presOf" srcId="{3BB98ED2-1463-4250-95A8-20CA5415D942}" destId="{994B7E49-1065-4E2B-886B-CC0D5BACE504}" srcOrd="0" destOrd="0" presId="urn:microsoft.com/office/officeart/2005/8/layout/radial6"/>
    <dgm:cxn modelId="{4FEB106D-021C-405B-A942-C32DC3DF5456}" type="presOf" srcId="{633805D7-8C6C-4DC7-BBE3-2615B107C9BA}" destId="{5C4AED1B-81E7-46B2-AECE-31A501E61582}" srcOrd="0" destOrd="0" presId="urn:microsoft.com/office/officeart/2005/8/layout/radial6"/>
    <dgm:cxn modelId="{AE7BA061-D03F-48D8-8B50-DEAB2472C816}" type="presParOf" srcId="{BFE09CF1-7DCD-4FCC-941C-F91954D2D51A}" destId="{5C4AED1B-81E7-46B2-AECE-31A501E61582}" srcOrd="0" destOrd="0" presId="urn:microsoft.com/office/officeart/2005/8/layout/radial6"/>
    <dgm:cxn modelId="{16E51FC9-614D-45BF-9F87-F11DCD4E7D91}" type="presParOf" srcId="{BFE09CF1-7DCD-4FCC-941C-F91954D2D51A}" destId="{269C038B-BCA0-4005-B419-14BE8FCBE346}" srcOrd="1" destOrd="0" presId="urn:microsoft.com/office/officeart/2005/8/layout/radial6"/>
    <dgm:cxn modelId="{20253DB1-C579-4F96-A787-88502BC824F8}" type="presParOf" srcId="{BFE09CF1-7DCD-4FCC-941C-F91954D2D51A}" destId="{47A68AD1-53D4-4381-9FE3-CA77B6A086C7}" srcOrd="2" destOrd="0" presId="urn:microsoft.com/office/officeart/2005/8/layout/radial6"/>
    <dgm:cxn modelId="{2638E388-4C90-41E7-9DE6-2B68EDA97F5C}" type="presParOf" srcId="{BFE09CF1-7DCD-4FCC-941C-F91954D2D51A}" destId="{15D6C86D-B88B-45A5-B70C-18DEF4858B99}" srcOrd="3" destOrd="0" presId="urn:microsoft.com/office/officeart/2005/8/layout/radial6"/>
    <dgm:cxn modelId="{AE55F485-1C42-4ABC-A09D-8C2AA3F9C7CD}" type="presParOf" srcId="{BFE09CF1-7DCD-4FCC-941C-F91954D2D51A}" destId="{434E7BFD-9684-4FB1-A2AA-685F893C6433}" srcOrd="4" destOrd="0" presId="urn:microsoft.com/office/officeart/2005/8/layout/radial6"/>
    <dgm:cxn modelId="{39AD0A32-D153-4D8D-AC95-98877478A65D}" type="presParOf" srcId="{BFE09CF1-7DCD-4FCC-941C-F91954D2D51A}" destId="{180A8CE3-F68C-4EE9-A462-712A9F7205FD}" srcOrd="5" destOrd="0" presId="urn:microsoft.com/office/officeart/2005/8/layout/radial6"/>
    <dgm:cxn modelId="{BAE1E769-66EA-449B-BDF1-5262FC66CA52}" type="presParOf" srcId="{BFE09CF1-7DCD-4FCC-941C-F91954D2D51A}" destId="{86E6577D-F2F1-4D4E-99BD-C4AAA3809BD0}" srcOrd="6" destOrd="0" presId="urn:microsoft.com/office/officeart/2005/8/layout/radial6"/>
    <dgm:cxn modelId="{E499E987-2BA2-4993-809C-64593A18D3F7}" type="presParOf" srcId="{BFE09CF1-7DCD-4FCC-941C-F91954D2D51A}" destId="{994B7E49-1065-4E2B-886B-CC0D5BACE504}" srcOrd="7" destOrd="0" presId="urn:microsoft.com/office/officeart/2005/8/layout/radial6"/>
    <dgm:cxn modelId="{CEE63639-E562-49FB-A527-FBEC54E1711E}" type="presParOf" srcId="{BFE09CF1-7DCD-4FCC-941C-F91954D2D51A}" destId="{F79139E2-0549-4F8E-B3E3-03FF4186E3FE}" srcOrd="8" destOrd="0" presId="urn:microsoft.com/office/officeart/2005/8/layout/radial6"/>
    <dgm:cxn modelId="{B6B66485-E757-4C35-A56F-C90A120812F2}" type="presParOf" srcId="{BFE09CF1-7DCD-4FCC-941C-F91954D2D51A}" destId="{1B6774D1-66F5-43CE-8CE5-17A23CD66C39}" srcOrd="9" destOrd="0" presId="urn:microsoft.com/office/officeart/2005/8/layout/radial6"/>
    <dgm:cxn modelId="{0B038EE5-EF80-473B-A3A0-62A32C72CEED}" type="presParOf" srcId="{BFE09CF1-7DCD-4FCC-941C-F91954D2D51A}" destId="{5C2FACD4-3EDE-4E31-8DA3-82525E1B604B}" srcOrd="10" destOrd="0" presId="urn:microsoft.com/office/officeart/2005/8/layout/radial6"/>
    <dgm:cxn modelId="{4B838998-FFF0-4E3C-85F3-CCB92087A680}" type="presParOf" srcId="{BFE09CF1-7DCD-4FCC-941C-F91954D2D51A}" destId="{0B97F1F9-9C9F-4D3B-BFF0-B7D0B75D3EF1}" srcOrd="11" destOrd="0" presId="urn:microsoft.com/office/officeart/2005/8/layout/radial6"/>
    <dgm:cxn modelId="{F704024D-9825-4AD6-8D66-7C38F1EFDA6A}"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EB054DD1-259E-4B1A-BB98-8DBA70337189}" srcId="{633805D7-8C6C-4DC7-BBE3-2615B107C9BA}" destId="{D5F3EC6E-8F1E-40BE-B233-DB757E88DF6C}" srcOrd="0" destOrd="0" parTransId="{BA866B3A-DC2E-4E99-8039-263FA8EB4035}" sibTransId="{F48EAC8B-8930-4B6A-ADD0-2B3378C708DB}"/>
    <dgm:cxn modelId="{4ED6A815-1513-45B8-A85F-387D9BCACCE9}" type="presOf" srcId="{D397B985-125F-4406-ABCB-47EA46F437C6}" destId="{1B6774D1-66F5-43CE-8CE5-17A23CD66C39}"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2BFA504B-23C6-498E-8E0A-ECE59A982417}" type="presOf" srcId="{3BB98ED2-1463-4250-95A8-20CA5415D942}" destId="{994B7E49-1065-4E2B-886B-CC0D5BACE504}" srcOrd="0" destOrd="0" presId="urn:microsoft.com/office/officeart/2005/8/layout/radial6"/>
    <dgm:cxn modelId="{13FA416F-76E5-4D7C-B115-3BE04405D3E9}" type="presOf" srcId="{B7BECE5C-B1E4-481E-96B0-0957C0889F8F}" destId="{BFE09CF1-7DCD-4FCC-941C-F91954D2D51A}" srcOrd="0" destOrd="0" presId="urn:microsoft.com/office/officeart/2005/8/layout/radial6"/>
    <dgm:cxn modelId="{8DF242DE-7079-40B0-B009-8789B63D0B1B}" type="presOf" srcId="{DCB63879-9FBB-4704-B4AA-4F9EAE995856}" destId="{5C2FACD4-3EDE-4E31-8DA3-82525E1B604B}" srcOrd="0" destOrd="0" presId="urn:microsoft.com/office/officeart/2005/8/layout/radial6"/>
    <dgm:cxn modelId="{4EEB8B41-C5D9-4467-901D-F9E18A327EC3}" type="presOf" srcId="{A57E0681-7794-4C08-9478-785B29F85234}" destId="{13D0B2EE-3804-40EE-B49D-9E20D729C602}" srcOrd="0" destOrd="0" presId="urn:microsoft.com/office/officeart/2005/8/layout/radial6"/>
    <dgm:cxn modelId="{74CEC3D4-56AE-4FFA-976E-DB9F90EF38DE}" srcId="{633805D7-8C6C-4DC7-BBE3-2615B107C9BA}" destId="{D16F0D0E-3B81-4F61-8318-96329FBFE1EC}" srcOrd="1" destOrd="0" parTransId="{CC3810B1-AF57-439D-AC4D-64F4C2D24C4A}" sibTransId="{CE262DDA-6ABC-43AD-8B76-22126FF252B1}"/>
    <dgm:cxn modelId="{9FFE7B86-745B-409A-A0C5-2C4E35A58F65}" srcId="{B7BECE5C-B1E4-481E-96B0-0957C0889F8F}" destId="{354D45F7-E535-42CE-908B-41B0835D2AC4}" srcOrd="2" destOrd="0" parTransId="{323F729C-DED0-47C7-9CE4-A8676BCE6DED}" sibTransId="{7F96949C-375C-4A72-A170-1996B11250CB}"/>
    <dgm:cxn modelId="{7924D8F7-AE8B-45F3-AF00-3779D3AB2015}" type="presOf" srcId="{CE262DDA-6ABC-43AD-8B76-22126FF252B1}" destId="{86E6577D-F2F1-4D4E-99BD-C4AAA3809BD0}" srcOrd="0" destOrd="0" presId="urn:microsoft.com/office/officeart/2005/8/layout/radial6"/>
    <dgm:cxn modelId="{65202689-0159-438D-9F71-501139574E29}" type="presOf" srcId="{633805D7-8C6C-4DC7-BBE3-2615B107C9BA}" destId="{5C4AED1B-81E7-46B2-AECE-31A501E61582}" srcOrd="0" destOrd="0" presId="urn:microsoft.com/office/officeart/2005/8/layout/radial6"/>
    <dgm:cxn modelId="{D582DCEA-577F-40A1-848C-7B5A3FAF05F0}" type="presOf" srcId="{D5F3EC6E-8F1E-40BE-B233-DB757E88DF6C}" destId="{269C038B-BCA0-4005-B419-14BE8FCBE346}" srcOrd="0" destOrd="0" presId="urn:microsoft.com/office/officeart/2005/8/layout/radial6"/>
    <dgm:cxn modelId="{CCDFC687-CF5C-4FC1-8C06-9572406F74D1}" srcId="{633805D7-8C6C-4DC7-BBE3-2615B107C9BA}" destId="{3BB98ED2-1463-4250-95A8-20CA5415D942}" srcOrd="2" destOrd="0" parTransId="{405D13E6-2CA3-4433-8EE7-57B1EC4E7396}" sibTransId="{D397B985-125F-4406-ABCB-47EA46F437C6}"/>
    <dgm:cxn modelId="{9ECC8BF3-7817-4FA0-897D-073601F933BD}" type="presOf" srcId="{D16F0D0E-3B81-4F61-8318-96329FBFE1EC}" destId="{434E7BFD-9684-4FB1-A2AA-685F893C6433}" srcOrd="0" destOrd="0" presId="urn:microsoft.com/office/officeart/2005/8/layout/radial6"/>
    <dgm:cxn modelId="{EB7443A6-D81B-4A60-BF72-FB445B4ECBE2}" type="presOf" srcId="{F48EAC8B-8930-4B6A-ADD0-2B3378C708DB}" destId="{15D6C86D-B88B-45A5-B70C-18DEF4858B99}"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5701FA5F-0373-4902-AEC2-0A2615D5F602}" type="presParOf" srcId="{BFE09CF1-7DCD-4FCC-941C-F91954D2D51A}" destId="{5C4AED1B-81E7-46B2-AECE-31A501E61582}" srcOrd="0" destOrd="0" presId="urn:microsoft.com/office/officeart/2005/8/layout/radial6"/>
    <dgm:cxn modelId="{814AF824-89B0-4361-A417-ED26933F9691}" type="presParOf" srcId="{BFE09CF1-7DCD-4FCC-941C-F91954D2D51A}" destId="{269C038B-BCA0-4005-B419-14BE8FCBE346}" srcOrd="1" destOrd="0" presId="urn:microsoft.com/office/officeart/2005/8/layout/radial6"/>
    <dgm:cxn modelId="{E3549996-981E-4886-8B8F-E7B01276322E}" type="presParOf" srcId="{BFE09CF1-7DCD-4FCC-941C-F91954D2D51A}" destId="{47A68AD1-53D4-4381-9FE3-CA77B6A086C7}" srcOrd="2" destOrd="0" presId="urn:microsoft.com/office/officeart/2005/8/layout/radial6"/>
    <dgm:cxn modelId="{F6023836-C8D4-4B82-981E-A893AECAB67E}" type="presParOf" srcId="{BFE09CF1-7DCD-4FCC-941C-F91954D2D51A}" destId="{15D6C86D-B88B-45A5-B70C-18DEF4858B99}" srcOrd="3" destOrd="0" presId="urn:microsoft.com/office/officeart/2005/8/layout/radial6"/>
    <dgm:cxn modelId="{C3AA0895-5BE6-4FA3-9CC4-69610689BF71}" type="presParOf" srcId="{BFE09CF1-7DCD-4FCC-941C-F91954D2D51A}" destId="{434E7BFD-9684-4FB1-A2AA-685F893C6433}" srcOrd="4" destOrd="0" presId="urn:microsoft.com/office/officeart/2005/8/layout/radial6"/>
    <dgm:cxn modelId="{D9DF56BE-A67E-4406-9F79-F954071DC980}" type="presParOf" srcId="{BFE09CF1-7DCD-4FCC-941C-F91954D2D51A}" destId="{180A8CE3-F68C-4EE9-A462-712A9F7205FD}" srcOrd="5" destOrd="0" presId="urn:microsoft.com/office/officeart/2005/8/layout/radial6"/>
    <dgm:cxn modelId="{1FC83532-E087-4D84-B21B-DC1B8465B9C1}" type="presParOf" srcId="{BFE09CF1-7DCD-4FCC-941C-F91954D2D51A}" destId="{86E6577D-F2F1-4D4E-99BD-C4AAA3809BD0}" srcOrd="6" destOrd="0" presId="urn:microsoft.com/office/officeart/2005/8/layout/radial6"/>
    <dgm:cxn modelId="{638C529B-D17D-4ADF-89A3-46F52C547900}" type="presParOf" srcId="{BFE09CF1-7DCD-4FCC-941C-F91954D2D51A}" destId="{994B7E49-1065-4E2B-886B-CC0D5BACE504}" srcOrd="7" destOrd="0" presId="urn:microsoft.com/office/officeart/2005/8/layout/radial6"/>
    <dgm:cxn modelId="{AACD20AC-650B-4624-B9D9-E71EF85BBC09}" type="presParOf" srcId="{BFE09CF1-7DCD-4FCC-941C-F91954D2D51A}" destId="{F79139E2-0549-4F8E-B3E3-03FF4186E3FE}" srcOrd="8" destOrd="0" presId="urn:microsoft.com/office/officeart/2005/8/layout/radial6"/>
    <dgm:cxn modelId="{79444F2D-4947-4623-87D1-A3B5A2CC4083}" type="presParOf" srcId="{BFE09CF1-7DCD-4FCC-941C-F91954D2D51A}" destId="{1B6774D1-66F5-43CE-8CE5-17A23CD66C39}" srcOrd="9" destOrd="0" presId="urn:microsoft.com/office/officeart/2005/8/layout/radial6"/>
    <dgm:cxn modelId="{22032058-26A6-482C-B1A7-7B4DF02A8CF5}" type="presParOf" srcId="{BFE09CF1-7DCD-4FCC-941C-F91954D2D51A}" destId="{5C2FACD4-3EDE-4E31-8DA3-82525E1B604B}" srcOrd="10" destOrd="0" presId="urn:microsoft.com/office/officeart/2005/8/layout/radial6"/>
    <dgm:cxn modelId="{8FB1541B-F80D-42C6-83BC-FF22ABB76986}" type="presParOf" srcId="{BFE09CF1-7DCD-4FCC-941C-F91954D2D51A}" destId="{0B97F1F9-9C9F-4D3B-BFF0-B7D0B75D3EF1}" srcOrd="11" destOrd="0" presId="urn:microsoft.com/office/officeart/2005/8/layout/radial6"/>
    <dgm:cxn modelId="{D7756BA2-9794-45B3-AEA0-A52C732BF2A7}"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BECE5C-B1E4-481E-96B0-0957C0889F8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pPr rtl="1"/>
          <a:endParaRPr lang="ar-EG"/>
        </a:p>
      </dgm:t>
    </dgm:pt>
    <dgm:pt modelId="{633805D7-8C6C-4DC7-BBE3-2615B107C9BA}">
      <dgm:prSet phldrT="[Text]" custT="1"/>
      <dgm:spPr>
        <a:solidFill>
          <a:schemeClr val="accent6">
            <a:lumMod val="75000"/>
          </a:schemeClr>
        </a:solidFill>
        <a:ln>
          <a:solidFill>
            <a:schemeClr val="bg1"/>
          </a:solidFill>
        </a:ln>
      </dgm:spPr>
      <dgm:t>
        <a:bodyPr/>
        <a:lstStyle/>
        <a:p>
          <a:pPr rtl="1"/>
          <a:r>
            <a:rPr lang="ar-EG" sz="3200" b="1" dirty="0" smtClean="0">
              <a:solidFill>
                <a:schemeClr val="tx1"/>
              </a:solidFill>
              <a:effectLst>
                <a:outerShdw blurRad="38100" dist="38100" dir="2700000" algn="tl">
                  <a:srgbClr val="000000">
                    <a:alpha val="43137"/>
                  </a:srgbClr>
                </a:outerShdw>
              </a:effectLst>
            </a:rPr>
            <a:t>أساسيات تنفيذ</a:t>
          </a:r>
        </a:p>
        <a:p>
          <a:pPr rtl="1"/>
          <a:r>
            <a:rPr lang="ar-EG" sz="3200" b="1" dirty="0" smtClean="0">
              <a:solidFill>
                <a:schemeClr val="tx1"/>
              </a:solidFill>
              <a:effectLst>
                <a:outerShdw blurRad="38100" dist="38100" dir="2700000" algn="tl">
                  <a:srgbClr val="000000">
                    <a:alpha val="43137"/>
                  </a:srgbClr>
                </a:outerShdw>
              </a:effectLst>
            </a:rPr>
            <a:t>المبانى</a:t>
          </a:r>
        </a:p>
      </dgm:t>
    </dgm:pt>
    <dgm:pt modelId="{B962B713-7F3D-4796-9D0D-F8785566E4CC}" type="parTrans" cxnId="{3C73BCAE-F293-422C-B198-2DF3B68E103A}">
      <dgm:prSet/>
      <dgm:spPr/>
      <dgm:t>
        <a:bodyPr/>
        <a:lstStyle/>
        <a:p>
          <a:pPr rtl="1"/>
          <a:endParaRPr lang="ar-EG"/>
        </a:p>
      </dgm:t>
    </dgm:pt>
    <dgm:pt modelId="{4B035B7A-1CBE-4908-AC6F-F2735AE0FC1F}" type="sibTrans" cxnId="{3C73BCAE-F293-422C-B198-2DF3B68E103A}">
      <dgm:prSet/>
      <dgm:spPr/>
      <dgm:t>
        <a:bodyPr/>
        <a:lstStyle/>
        <a:p>
          <a:pPr rtl="1"/>
          <a:endParaRPr lang="ar-EG"/>
        </a:p>
      </dgm:t>
    </dgm:pt>
    <dgm:pt modelId="{D5F3EC6E-8F1E-40BE-B233-DB757E88DF6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مراحل انشاء مبنى</a:t>
          </a:r>
          <a:endParaRPr lang="ar-EG" sz="2400" b="1" i="0" dirty="0">
            <a:solidFill>
              <a:srgbClr val="C00000"/>
            </a:solidFill>
            <a:effectLst>
              <a:outerShdw blurRad="38100" dist="38100" dir="2700000" algn="tl">
                <a:srgbClr val="000000">
                  <a:alpha val="43137"/>
                </a:srgbClr>
              </a:outerShdw>
            </a:effectLst>
          </a:endParaRPr>
        </a:p>
      </dgm:t>
    </dgm:pt>
    <dgm:pt modelId="{BA866B3A-DC2E-4E99-8039-263FA8EB4035}" type="parTrans" cxnId="{EB054DD1-259E-4B1A-BB98-8DBA70337189}">
      <dgm:prSet/>
      <dgm:spPr/>
      <dgm:t>
        <a:bodyPr/>
        <a:lstStyle/>
        <a:p>
          <a:pPr rtl="1"/>
          <a:endParaRPr lang="ar-EG"/>
        </a:p>
      </dgm:t>
    </dgm:pt>
    <dgm:pt modelId="{F48EAC8B-8930-4B6A-ADD0-2B3378C708DB}" type="sibTrans" cxnId="{EB054DD1-259E-4B1A-BB98-8DBA70337189}">
      <dgm:prSet/>
      <dgm:spPr>
        <a:solidFill>
          <a:schemeClr val="bg1"/>
        </a:solidFill>
      </dgm:spPr>
      <dgm:t>
        <a:bodyPr/>
        <a:lstStyle/>
        <a:p>
          <a:pPr rtl="1"/>
          <a:endParaRPr lang="ar-EG"/>
        </a:p>
      </dgm:t>
    </dgm:pt>
    <dgm:pt modelId="{D16F0D0E-3B81-4F61-8318-96329FBFE1EC}">
      <dgm:prSet phldrT="[Text]" custT="1"/>
      <dgm:spPr>
        <a:solidFill>
          <a:schemeClr val="accent2">
            <a:lumMod val="20000"/>
            <a:lumOff val="80000"/>
          </a:schemeClr>
        </a:solidFill>
      </dgm:spPr>
      <dgm:t>
        <a:bodyPr/>
        <a:lstStyle/>
        <a:p>
          <a:pPr rtl="1"/>
          <a:r>
            <a:rPr lang="ar-EG" sz="2400" b="1" i="0" dirty="0" smtClean="0">
              <a:solidFill>
                <a:srgbClr val="C00000"/>
              </a:solidFill>
              <a:effectLst>
                <a:outerShdw blurRad="38100" dist="38100" dir="2700000" algn="tl">
                  <a:srgbClr val="000000">
                    <a:alpha val="43137"/>
                  </a:srgbClr>
                </a:outerShdw>
              </a:effectLst>
            </a:rPr>
            <a:t>حصر الكميات</a:t>
          </a:r>
          <a:endParaRPr lang="ar-EG" sz="2400" b="1" i="0" dirty="0">
            <a:solidFill>
              <a:srgbClr val="C00000"/>
            </a:solidFill>
            <a:effectLst>
              <a:outerShdw blurRad="38100" dist="38100" dir="2700000" algn="tl">
                <a:srgbClr val="000000">
                  <a:alpha val="43137"/>
                </a:srgbClr>
              </a:outerShdw>
            </a:effectLst>
          </a:endParaRPr>
        </a:p>
      </dgm:t>
    </dgm:pt>
    <dgm:pt modelId="{CC3810B1-AF57-439D-AC4D-64F4C2D24C4A}" type="parTrans" cxnId="{74CEC3D4-56AE-4FFA-976E-DB9F90EF38DE}">
      <dgm:prSet/>
      <dgm:spPr/>
      <dgm:t>
        <a:bodyPr/>
        <a:lstStyle/>
        <a:p>
          <a:pPr rtl="1"/>
          <a:endParaRPr lang="ar-EG"/>
        </a:p>
      </dgm:t>
    </dgm:pt>
    <dgm:pt modelId="{CE262DDA-6ABC-43AD-8B76-22126FF252B1}" type="sibTrans" cxnId="{74CEC3D4-56AE-4FFA-976E-DB9F90EF38DE}">
      <dgm:prSet/>
      <dgm:spPr>
        <a:solidFill>
          <a:schemeClr val="bg1"/>
        </a:solidFill>
      </dgm:spPr>
      <dgm:t>
        <a:bodyPr/>
        <a:lstStyle/>
        <a:p>
          <a:pPr rtl="1"/>
          <a:endParaRPr lang="ar-EG"/>
        </a:p>
      </dgm:t>
    </dgm:pt>
    <dgm:pt modelId="{3BB98ED2-1463-4250-95A8-20CA5415D942}">
      <dgm:prSet phldrT="[Text]" custT="1"/>
      <dgm:spPr>
        <a:solidFill>
          <a:schemeClr val="accent2">
            <a:lumMod val="20000"/>
            <a:lumOff val="80000"/>
          </a:schemeClr>
        </a:solidFill>
      </dgm:spPr>
      <dgm:t>
        <a:bodyPr/>
        <a:lstStyle/>
        <a:p>
          <a:pPr rtl="1"/>
          <a:endParaRPr lang="ar-EG" sz="2400" b="1" dirty="0">
            <a:solidFill>
              <a:srgbClr val="C00000"/>
            </a:solidFill>
            <a:effectLst>
              <a:outerShdw blurRad="38100" dist="38100" dir="2700000" algn="tl">
                <a:srgbClr val="000000">
                  <a:alpha val="43137"/>
                </a:srgbClr>
              </a:outerShdw>
            </a:effectLst>
          </a:endParaRPr>
        </a:p>
      </dgm:t>
    </dgm:pt>
    <dgm:pt modelId="{405D13E6-2CA3-4433-8EE7-57B1EC4E7396}" type="parTrans" cxnId="{CCDFC687-CF5C-4FC1-8C06-9572406F74D1}">
      <dgm:prSet/>
      <dgm:spPr/>
      <dgm:t>
        <a:bodyPr/>
        <a:lstStyle/>
        <a:p>
          <a:pPr rtl="1"/>
          <a:endParaRPr lang="ar-EG"/>
        </a:p>
      </dgm:t>
    </dgm:pt>
    <dgm:pt modelId="{D397B985-125F-4406-ABCB-47EA46F437C6}" type="sibTrans" cxnId="{CCDFC687-CF5C-4FC1-8C06-9572406F74D1}">
      <dgm:prSet/>
      <dgm:spPr>
        <a:solidFill>
          <a:schemeClr val="bg1"/>
        </a:solidFill>
      </dgm:spPr>
      <dgm:t>
        <a:bodyPr/>
        <a:lstStyle/>
        <a:p>
          <a:pPr rtl="1"/>
          <a:endParaRPr lang="ar-EG"/>
        </a:p>
      </dgm:t>
    </dgm:pt>
    <dgm:pt modelId="{DCB63879-9FBB-4704-B4AA-4F9EAE995856}">
      <dgm:prSet phldrT="[Text]"/>
      <dgm:spPr>
        <a:solidFill>
          <a:schemeClr val="accent2">
            <a:lumMod val="20000"/>
            <a:lumOff val="80000"/>
          </a:schemeClr>
        </a:solidFill>
      </dgm:spPr>
      <dgm:t>
        <a:bodyPr/>
        <a:lstStyle/>
        <a:p>
          <a:pPr rtl="1"/>
          <a:endParaRPr lang="ar-EG" dirty="0"/>
        </a:p>
      </dgm:t>
    </dgm:pt>
    <dgm:pt modelId="{3AC63491-009B-48E5-A278-35896EDDEB6B}" type="parTrans" cxnId="{13BD922A-D7F1-4494-8264-58F01C84366D}">
      <dgm:prSet/>
      <dgm:spPr/>
      <dgm:t>
        <a:bodyPr/>
        <a:lstStyle/>
        <a:p>
          <a:pPr rtl="1"/>
          <a:endParaRPr lang="ar-EG"/>
        </a:p>
      </dgm:t>
    </dgm:pt>
    <dgm:pt modelId="{A57E0681-7794-4C08-9478-785B29F85234}" type="sibTrans" cxnId="{13BD922A-D7F1-4494-8264-58F01C84366D}">
      <dgm:prSet/>
      <dgm:spPr>
        <a:solidFill>
          <a:schemeClr val="bg1"/>
        </a:solidFill>
      </dgm:spPr>
      <dgm:t>
        <a:bodyPr/>
        <a:lstStyle/>
        <a:p>
          <a:pPr rtl="1"/>
          <a:endParaRPr lang="ar-EG"/>
        </a:p>
      </dgm:t>
    </dgm:pt>
    <dgm:pt modelId="{7C38D733-2DA0-4FA3-B410-23D8D5E8C787}">
      <dgm:prSet phldrT="[Text]" phldr="1"/>
      <dgm:spPr/>
      <dgm:t>
        <a:bodyPr/>
        <a:lstStyle/>
        <a:p>
          <a:pPr rtl="1"/>
          <a:endParaRPr lang="ar-EG" dirty="0"/>
        </a:p>
      </dgm:t>
    </dgm:pt>
    <dgm:pt modelId="{DB01E0E5-A8FE-4DB7-9857-AA01DF4EA1B7}" type="parTrans" cxnId="{C15E2C0C-9187-48D5-A78F-80330064B184}">
      <dgm:prSet/>
      <dgm:spPr/>
      <dgm:t>
        <a:bodyPr/>
        <a:lstStyle/>
        <a:p>
          <a:pPr rtl="1"/>
          <a:endParaRPr lang="ar-EG"/>
        </a:p>
      </dgm:t>
    </dgm:pt>
    <dgm:pt modelId="{0834AD20-8D4C-465D-83BB-F797FCA17FA4}" type="sibTrans" cxnId="{C15E2C0C-9187-48D5-A78F-80330064B184}">
      <dgm:prSet/>
      <dgm:spPr/>
      <dgm:t>
        <a:bodyPr/>
        <a:lstStyle/>
        <a:p>
          <a:pPr rtl="1"/>
          <a:endParaRPr lang="ar-EG"/>
        </a:p>
      </dgm:t>
    </dgm:pt>
    <dgm:pt modelId="{354D45F7-E535-42CE-908B-41B0835D2AC4}">
      <dgm:prSet phldrT="[Text]" phldr="1" custScaleX="90007" custScaleY="90007" custRadScaleRad="99972" custRadScaleInc="-161682"/>
      <dgm:spPr/>
      <dgm:t>
        <a:bodyPr/>
        <a:lstStyle/>
        <a:p>
          <a:pPr rtl="1"/>
          <a:endParaRPr lang="ar-EG" dirty="0"/>
        </a:p>
      </dgm:t>
    </dgm:pt>
    <dgm:pt modelId="{323F729C-DED0-47C7-9CE4-A8676BCE6DED}" type="parTrans" cxnId="{9FFE7B86-745B-409A-A0C5-2C4E35A58F65}">
      <dgm:prSet/>
      <dgm:spPr/>
      <dgm:t>
        <a:bodyPr/>
        <a:lstStyle/>
        <a:p>
          <a:pPr rtl="1"/>
          <a:endParaRPr lang="ar-EG"/>
        </a:p>
      </dgm:t>
    </dgm:pt>
    <dgm:pt modelId="{7F96949C-375C-4A72-A170-1996B11250CB}" type="sibTrans" cxnId="{9FFE7B86-745B-409A-A0C5-2C4E35A58F65}">
      <dgm:prSet/>
      <dgm:spPr/>
      <dgm:t>
        <a:bodyPr/>
        <a:lstStyle/>
        <a:p>
          <a:pPr rtl="1"/>
          <a:endParaRPr lang="ar-EG"/>
        </a:p>
      </dgm:t>
    </dgm:pt>
    <dgm:pt modelId="{FDEB6D25-8223-41A0-8C50-5FCA16BC946A}">
      <dgm:prSet/>
      <dgm:spPr/>
      <dgm:t>
        <a:bodyPr/>
        <a:lstStyle/>
        <a:p>
          <a:pPr rtl="1"/>
          <a:endParaRPr lang="ar-EG"/>
        </a:p>
      </dgm:t>
    </dgm:pt>
    <dgm:pt modelId="{4C5143E8-7FEC-4A07-826D-42BB1DE8FBBB}" type="parTrans" cxnId="{3C4CFF05-75BD-4C12-8AFB-C3E622F1B23A}">
      <dgm:prSet/>
      <dgm:spPr/>
      <dgm:t>
        <a:bodyPr/>
        <a:lstStyle/>
        <a:p>
          <a:pPr rtl="1"/>
          <a:endParaRPr lang="ar-EG"/>
        </a:p>
      </dgm:t>
    </dgm:pt>
    <dgm:pt modelId="{6F88A10B-4345-4735-94F7-793F9E201ACD}" type="sibTrans" cxnId="{3C4CFF05-75BD-4C12-8AFB-C3E622F1B23A}">
      <dgm:prSet/>
      <dgm:spPr/>
      <dgm:t>
        <a:bodyPr/>
        <a:lstStyle/>
        <a:p>
          <a:pPr rtl="1"/>
          <a:endParaRPr lang="ar-EG"/>
        </a:p>
      </dgm:t>
    </dgm:pt>
    <dgm:pt modelId="{BFE09CF1-7DCD-4FCC-941C-F91954D2D51A}" type="pres">
      <dgm:prSet presAssocID="{B7BECE5C-B1E4-481E-96B0-0957C0889F8F}" presName="Name0" presStyleCnt="0">
        <dgm:presLayoutVars>
          <dgm:chMax val="1"/>
          <dgm:dir/>
          <dgm:animLvl val="ctr"/>
          <dgm:resizeHandles val="exact"/>
        </dgm:presLayoutVars>
      </dgm:prSet>
      <dgm:spPr/>
      <dgm:t>
        <a:bodyPr/>
        <a:lstStyle/>
        <a:p>
          <a:pPr rtl="1"/>
          <a:endParaRPr lang="ar-EG"/>
        </a:p>
      </dgm:t>
    </dgm:pt>
    <dgm:pt modelId="{5C4AED1B-81E7-46B2-AECE-31A501E61582}" type="pres">
      <dgm:prSet presAssocID="{633805D7-8C6C-4DC7-BBE3-2615B107C9BA}" presName="centerShape" presStyleLbl="node0" presStyleIdx="0" presStyleCnt="1" custScaleX="128318" custScaleY="128318" custLinFactNeighborX="483" custLinFactNeighborY="-738"/>
      <dgm:spPr/>
      <dgm:t>
        <a:bodyPr/>
        <a:lstStyle/>
        <a:p>
          <a:pPr rtl="1"/>
          <a:endParaRPr lang="ar-EG"/>
        </a:p>
      </dgm:t>
    </dgm:pt>
    <dgm:pt modelId="{269C038B-BCA0-4005-B419-14BE8FCBE346}" type="pres">
      <dgm:prSet presAssocID="{D5F3EC6E-8F1E-40BE-B233-DB757E88DF6C}" presName="node" presStyleLbl="node1" presStyleIdx="0" presStyleCnt="4" custScaleX="82649" custScaleY="82649" custRadScaleRad="107840" custRadScaleInc="1447">
        <dgm:presLayoutVars>
          <dgm:bulletEnabled val="1"/>
        </dgm:presLayoutVars>
      </dgm:prSet>
      <dgm:spPr/>
      <dgm:t>
        <a:bodyPr/>
        <a:lstStyle/>
        <a:p>
          <a:pPr rtl="1"/>
          <a:endParaRPr lang="ar-EG"/>
        </a:p>
      </dgm:t>
    </dgm:pt>
    <dgm:pt modelId="{47A68AD1-53D4-4381-9FE3-CA77B6A086C7}" type="pres">
      <dgm:prSet presAssocID="{D5F3EC6E-8F1E-40BE-B233-DB757E88DF6C}" presName="dummy" presStyleCnt="0"/>
      <dgm:spPr/>
    </dgm:pt>
    <dgm:pt modelId="{15D6C86D-B88B-45A5-B70C-18DEF4858B99}" type="pres">
      <dgm:prSet presAssocID="{F48EAC8B-8930-4B6A-ADD0-2B3378C708DB}" presName="sibTrans" presStyleLbl="sibTrans2D1" presStyleIdx="0" presStyleCnt="4"/>
      <dgm:spPr/>
      <dgm:t>
        <a:bodyPr/>
        <a:lstStyle/>
        <a:p>
          <a:pPr rtl="1"/>
          <a:endParaRPr lang="ar-EG"/>
        </a:p>
      </dgm:t>
    </dgm:pt>
    <dgm:pt modelId="{434E7BFD-9684-4FB1-A2AA-685F893C6433}" type="pres">
      <dgm:prSet presAssocID="{D16F0D0E-3B81-4F61-8318-96329FBFE1EC}" presName="node" presStyleLbl="node1" presStyleIdx="1" presStyleCnt="4" custScaleX="82111" custScaleY="82111" custRadScaleRad="110845" custRadScaleInc="-85504">
        <dgm:presLayoutVars>
          <dgm:bulletEnabled val="1"/>
        </dgm:presLayoutVars>
      </dgm:prSet>
      <dgm:spPr/>
      <dgm:t>
        <a:bodyPr/>
        <a:lstStyle/>
        <a:p>
          <a:pPr rtl="1"/>
          <a:endParaRPr lang="ar-EG"/>
        </a:p>
      </dgm:t>
    </dgm:pt>
    <dgm:pt modelId="{180A8CE3-F68C-4EE9-A462-712A9F7205FD}" type="pres">
      <dgm:prSet presAssocID="{D16F0D0E-3B81-4F61-8318-96329FBFE1EC}" presName="dummy" presStyleCnt="0"/>
      <dgm:spPr/>
    </dgm:pt>
    <dgm:pt modelId="{86E6577D-F2F1-4D4E-99BD-C4AAA3809BD0}" type="pres">
      <dgm:prSet presAssocID="{CE262DDA-6ABC-43AD-8B76-22126FF252B1}" presName="sibTrans" presStyleLbl="sibTrans2D1" presStyleIdx="1" presStyleCnt="4"/>
      <dgm:spPr/>
      <dgm:t>
        <a:bodyPr/>
        <a:lstStyle/>
        <a:p>
          <a:pPr rtl="1"/>
          <a:endParaRPr lang="ar-EG"/>
        </a:p>
      </dgm:t>
    </dgm:pt>
    <dgm:pt modelId="{994B7E49-1065-4E2B-886B-CC0D5BACE504}" type="pres">
      <dgm:prSet presAssocID="{3BB98ED2-1463-4250-95A8-20CA5415D942}" presName="node" presStyleLbl="node1" presStyleIdx="2" presStyleCnt="4" custScaleX="84522" custScaleY="84521" custRadScaleRad="106839" custRadScaleInc="-67350">
        <dgm:presLayoutVars>
          <dgm:bulletEnabled val="1"/>
        </dgm:presLayoutVars>
      </dgm:prSet>
      <dgm:spPr/>
      <dgm:t>
        <a:bodyPr/>
        <a:lstStyle/>
        <a:p>
          <a:pPr rtl="1"/>
          <a:endParaRPr lang="ar-EG"/>
        </a:p>
      </dgm:t>
    </dgm:pt>
    <dgm:pt modelId="{F79139E2-0549-4F8E-B3E3-03FF4186E3FE}" type="pres">
      <dgm:prSet presAssocID="{3BB98ED2-1463-4250-95A8-20CA5415D942}" presName="dummy" presStyleCnt="0"/>
      <dgm:spPr/>
    </dgm:pt>
    <dgm:pt modelId="{1B6774D1-66F5-43CE-8CE5-17A23CD66C39}" type="pres">
      <dgm:prSet presAssocID="{D397B985-125F-4406-ABCB-47EA46F437C6}" presName="sibTrans" presStyleLbl="sibTrans2D1" presStyleIdx="2" presStyleCnt="4"/>
      <dgm:spPr/>
      <dgm:t>
        <a:bodyPr/>
        <a:lstStyle/>
        <a:p>
          <a:pPr rtl="1"/>
          <a:endParaRPr lang="ar-EG"/>
        </a:p>
      </dgm:t>
    </dgm:pt>
    <dgm:pt modelId="{5C2FACD4-3EDE-4E31-8DA3-82525E1B604B}" type="pres">
      <dgm:prSet presAssocID="{DCB63879-9FBB-4704-B4AA-4F9EAE995856}" presName="node" presStyleLbl="node1" presStyleIdx="3" presStyleCnt="4" custScaleX="85431" custScaleY="85431" custRadScaleRad="104888" custRadScaleInc="-28131">
        <dgm:presLayoutVars>
          <dgm:bulletEnabled val="1"/>
        </dgm:presLayoutVars>
      </dgm:prSet>
      <dgm:spPr/>
      <dgm:t>
        <a:bodyPr/>
        <a:lstStyle/>
        <a:p>
          <a:pPr rtl="1"/>
          <a:endParaRPr lang="ar-EG"/>
        </a:p>
      </dgm:t>
    </dgm:pt>
    <dgm:pt modelId="{0B97F1F9-9C9F-4D3B-BFF0-B7D0B75D3EF1}" type="pres">
      <dgm:prSet presAssocID="{DCB63879-9FBB-4704-B4AA-4F9EAE995856}" presName="dummy" presStyleCnt="0"/>
      <dgm:spPr/>
    </dgm:pt>
    <dgm:pt modelId="{13D0B2EE-3804-40EE-B49D-9E20D729C602}" type="pres">
      <dgm:prSet presAssocID="{A57E0681-7794-4C08-9478-785B29F85234}" presName="sibTrans" presStyleLbl="sibTrans2D1" presStyleIdx="3" presStyleCnt="4"/>
      <dgm:spPr/>
      <dgm:t>
        <a:bodyPr/>
        <a:lstStyle/>
        <a:p>
          <a:pPr rtl="1"/>
          <a:endParaRPr lang="ar-EG"/>
        </a:p>
      </dgm:t>
    </dgm:pt>
  </dgm:ptLst>
  <dgm:cxnLst>
    <dgm:cxn modelId="{1DAE614A-4817-432A-BC2F-EFA104F46C7E}" type="presOf" srcId="{F48EAC8B-8930-4B6A-ADD0-2B3378C708DB}" destId="{15D6C86D-B88B-45A5-B70C-18DEF4858B99}" srcOrd="0" destOrd="0" presId="urn:microsoft.com/office/officeart/2005/8/layout/radial6"/>
    <dgm:cxn modelId="{83D69C75-BA3C-4201-A898-556307C3F054}" type="presOf" srcId="{633805D7-8C6C-4DC7-BBE3-2615B107C9BA}" destId="{5C4AED1B-81E7-46B2-AECE-31A501E61582}" srcOrd="0" destOrd="0" presId="urn:microsoft.com/office/officeart/2005/8/layout/radial6"/>
    <dgm:cxn modelId="{EB054DD1-259E-4B1A-BB98-8DBA70337189}" srcId="{633805D7-8C6C-4DC7-BBE3-2615B107C9BA}" destId="{D5F3EC6E-8F1E-40BE-B233-DB757E88DF6C}" srcOrd="0" destOrd="0" parTransId="{BA866B3A-DC2E-4E99-8039-263FA8EB4035}" sibTransId="{F48EAC8B-8930-4B6A-ADD0-2B3378C708DB}"/>
    <dgm:cxn modelId="{E042579C-6323-4825-B451-19A308EB26AA}" type="presOf" srcId="{DCB63879-9FBB-4704-B4AA-4F9EAE995856}" destId="{5C2FACD4-3EDE-4E31-8DA3-82525E1B604B}" srcOrd="0" destOrd="0" presId="urn:microsoft.com/office/officeart/2005/8/layout/radial6"/>
    <dgm:cxn modelId="{CC9327DE-3D29-46D6-A708-0943173C6D3C}" type="presOf" srcId="{D5F3EC6E-8F1E-40BE-B233-DB757E88DF6C}" destId="{269C038B-BCA0-4005-B419-14BE8FCBE346}" srcOrd="0" destOrd="0" presId="urn:microsoft.com/office/officeart/2005/8/layout/radial6"/>
    <dgm:cxn modelId="{C15E2C0C-9187-48D5-A78F-80330064B184}" srcId="{B7BECE5C-B1E4-481E-96B0-0957C0889F8F}" destId="{7C38D733-2DA0-4FA3-B410-23D8D5E8C787}" srcOrd="1" destOrd="0" parTransId="{DB01E0E5-A8FE-4DB7-9857-AA01DF4EA1B7}" sibTransId="{0834AD20-8D4C-465D-83BB-F797FCA17FA4}"/>
    <dgm:cxn modelId="{5DF9BF5D-5DE6-42B3-B591-687AFD95D518}" type="presOf" srcId="{D397B985-125F-4406-ABCB-47EA46F437C6}" destId="{1B6774D1-66F5-43CE-8CE5-17A23CD66C39}" srcOrd="0" destOrd="0" presId="urn:microsoft.com/office/officeart/2005/8/layout/radial6"/>
    <dgm:cxn modelId="{3C4CFF05-75BD-4C12-8AFB-C3E622F1B23A}" srcId="{B7BECE5C-B1E4-481E-96B0-0957C0889F8F}" destId="{FDEB6D25-8223-41A0-8C50-5FCA16BC946A}" srcOrd="3" destOrd="0" parTransId="{4C5143E8-7FEC-4A07-826D-42BB1DE8FBBB}" sibTransId="{6F88A10B-4345-4735-94F7-793F9E201ACD}"/>
    <dgm:cxn modelId="{13BD922A-D7F1-4494-8264-58F01C84366D}" srcId="{633805D7-8C6C-4DC7-BBE3-2615B107C9BA}" destId="{DCB63879-9FBB-4704-B4AA-4F9EAE995856}" srcOrd="3" destOrd="0" parTransId="{3AC63491-009B-48E5-A278-35896EDDEB6B}" sibTransId="{A57E0681-7794-4C08-9478-785B29F85234}"/>
    <dgm:cxn modelId="{ACC215B5-7A34-4B3D-BB57-49088F4ADCA0}" type="presOf" srcId="{CE262DDA-6ABC-43AD-8B76-22126FF252B1}" destId="{86E6577D-F2F1-4D4E-99BD-C4AAA3809BD0}" srcOrd="0" destOrd="0" presId="urn:microsoft.com/office/officeart/2005/8/layout/radial6"/>
    <dgm:cxn modelId="{4719298A-091C-4388-8935-6299A1D8562F}" type="presOf" srcId="{D16F0D0E-3B81-4F61-8318-96329FBFE1EC}" destId="{434E7BFD-9684-4FB1-A2AA-685F893C6433}" srcOrd="0" destOrd="0" presId="urn:microsoft.com/office/officeart/2005/8/layout/radial6"/>
    <dgm:cxn modelId="{8397C7D7-97F4-4F17-8814-5E83E9663E28}" type="presOf" srcId="{A57E0681-7794-4C08-9478-785B29F85234}" destId="{13D0B2EE-3804-40EE-B49D-9E20D729C602}" srcOrd="0" destOrd="0" presId="urn:microsoft.com/office/officeart/2005/8/layout/radial6"/>
    <dgm:cxn modelId="{9FFE7B86-745B-409A-A0C5-2C4E35A58F65}" srcId="{B7BECE5C-B1E4-481E-96B0-0957C0889F8F}" destId="{354D45F7-E535-42CE-908B-41B0835D2AC4}" srcOrd="2" destOrd="0" parTransId="{323F729C-DED0-47C7-9CE4-A8676BCE6DED}" sibTransId="{7F96949C-375C-4A72-A170-1996B11250CB}"/>
    <dgm:cxn modelId="{74CEC3D4-56AE-4FFA-976E-DB9F90EF38DE}" srcId="{633805D7-8C6C-4DC7-BBE3-2615B107C9BA}" destId="{D16F0D0E-3B81-4F61-8318-96329FBFE1EC}" srcOrd="1" destOrd="0" parTransId="{CC3810B1-AF57-439D-AC4D-64F4C2D24C4A}" sibTransId="{CE262DDA-6ABC-43AD-8B76-22126FF252B1}"/>
    <dgm:cxn modelId="{CCDFC687-CF5C-4FC1-8C06-9572406F74D1}" srcId="{633805D7-8C6C-4DC7-BBE3-2615B107C9BA}" destId="{3BB98ED2-1463-4250-95A8-20CA5415D942}" srcOrd="2" destOrd="0" parTransId="{405D13E6-2CA3-4433-8EE7-57B1EC4E7396}" sibTransId="{D397B985-125F-4406-ABCB-47EA46F437C6}"/>
    <dgm:cxn modelId="{D511B081-279D-4C57-90C7-6E43030F48E4}" type="presOf" srcId="{B7BECE5C-B1E4-481E-96B0-0957C0889F8F}" destId="{BFE09CF1-7DCD-4FCC-941C-F91954D2D51A}" srcOrd="0" destOrd="0" presId="urn:microsoft.com/office/officeart/2005/8/layout/radial6"/>
    <dgm:cxn modelId="{3C73BCAE-F293-422C-B198-2DF3B68E103A}" srcId="{B7BECE5C-B1E4-481E-96B0-0957C0889F8F}" destId="{633805D7-8C6C-4DC7-BBE3-2615B107C9BA}" srcOrd="0" destOrd="0" parTransId="{B962B713-7F3D-4796-9D0D-F8785566E4CC}" sibTransId="{4B035B7A-1CBE-4908-AC6F-F2735AE0FC1F}"/>
    <dgm:cxn modelId="{78718F94-8F26-422B-826F-95B7D15548F4}" type="presOf" srcId="{3BB98ED2-1463-4250-95A8-20CA5415D942}" destId="{994B7E49-1065-4E2B-886B-CC0D5BACE504}" srcOrd="0" destOrd="0" presId="urn:microsoft.com/office/officeart/2005/8/layout/radial6"/>
    <dgm:cxn modelId="{E1DFAD90-2EE0-4937-AB8B-FA3150E6609F}" type="presParOf" srcId="{BFE09CF1-7DCD-4FCC-941C-F91954D2D51A}" destId="{5C4AED1B-81E7-46B2-AECE-31A501E61582}" srcOrd="0" destOrd="0" presId="urn:microsoft.com/office/officeart/2005/8/layout/radial6"/>
    <dgm:cxn modelId="{BB4ED26E-C81B-4947-82F6-62CC33F571B1}" type="presParOf" srcId="{BFE09CF1-7DCD-4FCC-941C-F91954D2D51A}" destId="{269C038B-BCA0-4005-B419-14BE8FCBE346}" srcOrd="1" destOrd="0" presId="urn:microsoft.com/office/officeart/2005/8/layout/radial6"/>
    <dgm:cxn modelId="{7D7035A3-B2A5-46BC-8F27-620E747CEF44}" type="presParOf" srcId="{BFE09CF1-7DCD-4FCC-941C-F91954D2D51A}" destId="{47A68AD1-53D4-4381-9FE3-CA77B6A086C7}" srcOrd="2" destOrd="0" presId="urn:microsoft.com/office/officeart/2005/8/layout/radial6"/>
    <dgm:cxn modelId="{4F207F17-E919-419B-AC59-F8BDC283E47D}" type="presParOf" srcId="{BFE09CF1-7DCD-4FCC-941C-F91954D2D51A}" destId="{15D6C86D-B88B-45A5-B70C-18DEF4858B99}" srcOrd="3" destOrd="0" presId="urn:microsoft.com/office/officeart/2005/8/layout/radial6"/>
    <dgm:cxn modelId="{1242B8FC-C0D1-443A-963B-FC9B660A3B01}" type="presParOf" srcId="{BFE09CF1-7DCD-4FCC-941C-F91954D2D51A}" destId="{434E7BFD-9684-4FB1-A2AA-685F893C6433}" srcOrd="4" destOrd="0" presId="urn:microsoft.com/office/officeart/2005/8/layout/radial6"/>
    <dgm:cxn modelId="{CA345228-01CD-4BB2-9A5B-0EFEFCC48611}" type="presParOf" srcId="{BFE09CF1-7DCD-4FCC-941C-F91954D2D51A}" destId="{180A8CE3-F68C-4EE9-A462-712A9F7205FD}" srcOrd="5" destOrd="0" presId="urn:microsoft.com/office/officeart/2005/8/layout/radial6"/>
    <dgm:cxn modelId="{DA2335A8-F03E-4F63-972D-4DE7BAF0D1E4}" type="presParOf" srcId="{BFE09CF1-7DCD-4FCC-941C-F91954D2D51A}" destId="{86E6577D-F2F1-4D4E-99BD-C4AAA3809BD0}" srcOrd="6" destOrd="0" presId="urn:microsoft.com/office/officeart/2005/8/layout/radial6"/>
    <dgm:cxn modelId="{BF25DBD9-877C-4DE7-AAD9-5697BABB52F5}" type="presParOf" srcId="{BFE09CF1-7DCD-4FCC-941C-F91954D2D51A}" destId="{994B7E49-1065-4E2B-886B-CC0D5BACE504}" srcOrd="7" destOrd="0" presId="urn:microsoft.com/office/officeart/2005/8/layout/radial6"/>
    <dgm:cxn modelId="{F185A8A0-E3A0-44E3-B93C-541D69357DCD}" type="presParOf" srcId="{BFE09CF1-7DCD-4FCC-941C-F91954D2D51A}" destId="{F79139E2-0549-4F8E-B3E3-03FF4186E3FE}" srcOrd="8" destOrd="0" presId="urn:microsoft.com/office/officeart/2005/8/layout/radial6"/>
    <dgm:cxn modelId="{FB01F21B-9532-4894-A148-1C2C82269924}" type="presParOf" srcId="{BFE09CF1-7DCD-4FCC-941C-F91954D2D51A}" destId="{1B6774D1-66F5-43CE-8CE5-17A23CD66C39}" srcOrd="9" destOrd="0" presId="urn:microsoft.com/office/officeart/2005/8/layout/radial6"/>
    <dgm:cxn modelId="{E2808210-72D6-473C-B886-6AB67719BC6B}" type="presParOf" srcId="{BFE09CF1-7DCD-4FCC-941C-F91954D2D51A}" destId="{5C2FACD4-3EDE-4E31-8DA3-82525E1B604B}" srcOrd="10" destOrd="0" presId="urn:microsoft.com/office/officeart/2005/8/layout/radial6"/>
    <dgm:cxn modelId="{B8F3911E-BF7C-4FD9-9048-75D10E2703DD}" type="presParOf" srcId="{BFE09CF1-7DCD-4FCC-941C-F91954D2D51A}" destId="{0B97F1F9-9C9F-4D3B-BFF0-B7D0B75D3EF1}" srcOrd="11" destOrd="0" presId="urn:microsoft.com/office/officeart/2005/8/layout/radial6"/>
    <dgm:cxn modelId="{C77877C2-F1B9-4F2E-B712-785CFB6F7060}" type="presParOf" srcId="{BFE09CF1-7DCD-4FCC-941C-F91954D2D51A}" destId="{13D0B2EE-3804-40EE-B49D-9E20D729C60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B2EE-3804-40EE-B49D-9E20D729C602}">
      <dsp:nvSpPr>
        <dsp:cNvPr id="0" name=""/>
        <dsp:cNvSpPr/>
      </dsp:nvSpPr>
      <dsp:spPr>
        <a:xfrm>
          <a:off x="2134769" y="573327"/>
          <a:ext cx="4759678" cy="4759678"/>
        </a:xfrm>
        <a:prstGeom prst="blockArc">
          <a:avLst>
            <a:gd name="adj1" fmla="val 10066860"/>
            <a:gd name="adj2" fmla="val 16435144"/>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B6774D1-66F5-43CE-8CE5-17A23CD66C39}">
      <dsp:nvSpPr>
        <dsp:cNvPr id="0" name=""/>
        <dsp:cNvSpPr/>
      </dsp:nvSpPr>
      <dsp:spPr>
        <a:xfrm>
          <a:off x="2182664" y="916516"/>
          <a:ext cx="4759678" cy="4759678"/>
        </a:xfrm>
        <a:prstGeom prst="blockArc">
          <a:avLst>
            <a:gd name="adj1" fmla="val 3953081"/>
            <a:gd name="adj2" fmla="val 10579779"/>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86E6577D-F2F1-4D4E-99BD-C4AAA3809BD0}">
      <dsp:nvSpPr>
        <dsp:cNvPr id="0" name=""/>
        <dsp:cNvSpPr/>
      </dsp:nvSpPr>
      <dsp:spPr>
        <a:xfrm>
          <a:off x="2596991" y="776144"/>
          <a:ext cx="4759678" cy="4759678"/>
        </a:xfrm>
        <a:prstGeom prst="blockArc">
          <a:avLst>
            <a:gd name="adj1" fmla="val 19762678"/>
            <a:gd name="adj2" fmla="val 460097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D6C86D-B88B-45A5-B70C-18DEF4858B99}">
      <dsp:nvSpPr>
        <dsp:cNvPr id="0" name=""/>
        <dsp:cNvSpPr/>
      </dsp:nvSpPr>
      <dsp:spPr>
        <a:xfrm>
          <a:off x="2488792" y="570558"/>
          <a:ext cx="4759678" cy="4759678"/>
        </a:xfrm>
        <a:prstGeom prst="blockArc">
          <a:avLst>
            <a:gd name="adj1" fmla="val 15911075"/>
            <a:gd name="adj2" fmla="val 20106388"/>
            <a:gd name="adj3" fmla="val 4642"/>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5C4AED1B-81E7-46B2-AECE-31A501E61582}">
      <dsp:nvSpPr>
        <dsp:cNvPr id="0" name=""/>
        <dsp:cNvSpPr/>
      </dsp:nvSpPr>
      <dsp:spPr>
        <a:xfrm>
          <a:off x="3270784" y="1646849"/>
          <a:ext cx="2812335" cy="2812335"/>
        </a:xfrm>
        <a:prstGeom prst="ellipse">
          <a:avLst/>
        </a:prstGeom>
        <a:solidFill>
          <a:schemeClr val="accent6">
            <a:lumMod val="75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أساسيات تنفيذ</a:t>
          </a:r>
        </a:p>
        <a:p>
          <a:pPr lvl="0" algn="ctr" defTabSz="1422400" rtl="1">
            <a:lnSpc>
              <a:spcPct val="90000"/>
            </a:lnSpc>
            <a:spcBef>
              <a:spcPct val="0"/>
            </a:spcBef>
            <a:spcAft>
              <a:spcPct val="35000"/>
            </a:spcAft>
          </a:pPr>
          <a:r>
            <a:rPr lang="ar-EG" sz="3200" b="1" kern="1200" dirty="0" smtClean="0">
              <a:solidFill>
                <a:schemeClr val="tx1"/>
              </a:solidFill>
              <a:effectLst>
                <a:outerShdw blurRad="38100" dist="38100" dir="2700000" algn="tl">
                  <a:srgbClr val="000000">
                    <a:alpha val="43137"/>
                  </a:srgbClr>
                </a:outerShdw>
              </a:effectLst>
            </a:rPr>
            <a:t>المبانى</a:t>
          </a:r>
        </a:p>
      </dsp:txBody>
      <dsp:txXfrm>
        <a:off x="3682641" y="2058706"/>
        <a:ext cx="1988621" cy="1988621"/>
      </dsp:txXfrm>
    </dsp:sp>
    <dsp:sp modelId="{269C038B-BCA0-4005-B419-14BE8FCBE346}">
      <dsp:nvSpPr>
        <dsp:cNvPr id="0" name=""/>
        <dsp:cNvSpPr/>
      </dsp:nvSpPr>
      <dsp:spPr>
        <a:xfrm>
          <a:off x="4039495" y="0"/>
          <a:ext cx="1267987" cy="126798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مراحل انشاء مبنى</a:t>
          </a:r>
          <a:endParaRPr lang="ar-EG" sz="2400" b="1" i="0" kern="1200" dirty="0">
            <a:solidFill>
              <a:srgbClr val="C00000"/>
            </a:solidFill>
            <a:effectLst>
              <a:outerShdw blurRad="38100" dist="38100" dir="2700000" algn="tl">
                <a:srgbClr val="000000">
                  <a:alpha val="43137"/>
                </a:srgbClr>
              </a:outerShdw>
            </a:effectLst>
          </a:endParaRPr>
        </a:p>
      </dsp:txBody>
      <dsp:txXfrm>
        <a:off x="4225187" y="185692"/>
        <a:ext cx="896603" cy="896603"/>
      </dsp:txXfrm>
    </dsp:sp>
    <dsp:sp modelId="{434E7BFD-9684-4FB1-A2AA-685F893C6433}">
      <dsp:nvSpPr>
        <dsp:cNvPr id="0" name=""/>
        <dsp:cNvSpPr/>
      </dsp:nvSpPr>
      <dsp:spPr>
        <a:xfrm>
          <a:off x="6347396" y="1342024"/>
          <a:ext cx="1259734" cy="1259734"/>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EG" sz="2400" b="1" i="0" kern="1200" dirty="0" smtClean="0">
              <a:solidFill>
                <a:srgbClr val="C00000"/>
              </a:solidFill>
              <a:effectLst>
                <a:outerShdw blurRad="38100" dist="38100" dir="2700000" algn="tl">
                  <a:srgbClr val="000000">
                    <a:alpha val="43137"/>
                  </a:srgbClr>
                </a:outerShdw>
              </a:effectLst>
            </a:rPr>
            <a:t>حصر الكميات</a:t>
          </a:r>
          <a:endParaRPr lang="ar-EG" sz="2400" b="1" i="0" kern="1200" dirty="0">
            <a:solidFill>
              <a:srgbClr val="C00000"/>
            </a:solidFill>
            <a:effectLst>
              <a:outerShdw blurRad="38100" dist="38100" dir="2700000" algn="tl">
                <a:srgbClr val="000000">
                  <a:alpha val="43137"/>
                </a:srgbClr>
              </a:outerShdw>
            </a:effectLst>
          </a:endParaRPr>
        </a:p>
      </dsp:txBody>
      <dsp:txXfrm>
        <a:off x="6531880" y="1526508"/>
        <a:ext cx="890766" cy="890766"/>
      </dsp:txXfrm>
    </dsp:sp>
    <dsp:sp modelId="{994B7E49-1065-4E2B-886B-CC0D5BACE504}">
      <dsp:nvSpPr>
        <dsp:cNvPr id="0" name=""/>
        <dsp:cNvSpPr/>
      </dsp:nvSpPr>
      <dsp:spPr>
        <a:xfrm>
          <a:off x="4863917" y="4769730"/>
          <a:ext cx="1296723" cy="1296707"/>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endParaRPr lang="ar-EG" sz="2400" b="1" kern="1200" dirty="0">
            <a:solidFill>
              <a:srgbClr val="C00000"/>
            </a:solidFill>
            <a:effectLst>
              <a:outerShdw blurRad="38100" dist="38100" dir="2700000" algn="tl">
                <a:srgbClr val="000000">
                  <a:alpha val="43137"/>
                </a:srgbClr>
              </a:outerShdw>
            </a:effectLst>
          </a:endParaRPr>
        </a:p>
      </dsp:txBody>
      <dsp:txXfrm>
        <a:off x="5053818" y="4959628"/>
        <a:ext cx="916921" cy="916911"/>
      </dsp:txXfrm>
    </dsp:sp>
    <dsp:sp modelId="{5C2FACD4-3EDE-4E31-8DA3-82525E1B604B}">
      <dsp:nvSpPr>
        <dsp:cNvPr id="0" name=""/>
        <dsp:cNvSpPr/>
      </dsp:nvSpPr>
      <dsp:spPr>
        <a:xfrm>
          <a:off x="1587328" y="2789833"/>
          <a:ext cx="1310668" cy="131066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endParaRPr lang="ar-EG" sz="5100" kern="1200" dirty="0"/>
        </a:p>
      </dsp:txBody>
      <dsp:txXfrm>
        <a:off x="1779271" y="2981776"/>
        <a:ext cx="926782" cy="926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44A949-CE68-4179-871B-489A034FD2ED}" type="datetimeFigureOut">
              <a:rPr lang="ar-EG" smtClean="0"/>
              <a:t>09/04/1436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CCEC227-A77E-45EB-B7D8-795D1466ABFA}" type="slidenum">
              <a:rPr lang="ar-EG" smtClean="0"/>
              <a:t>‹#›</a:t>
            </a:fld>
            <a:endParaRPr lang="ar-EG"/>
          </a:p>
        </p:txBody>
      </p:sp>
    </p:spTree>
    <p:extLst>
      <p:ext uri="{BB962C8B-B14F-4D97-AF65-F5344CB8AC3E}">
        <p14:creationId xmlns:p14="http://schemas.microsoft.com/office/powerpoint/2010/main" val="14403527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B47A0-BDD7-4793-BE3E-7D8BA4349FE8}"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8D628-699B-4F1B-B25D-21DB9C473CE1}"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C5B5C-E5C6-406D-9256-7B857AB3B731}"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08ED5-4695-4026-98AB-53008E1786D3}"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84F8C-A670-495B-88F4-861284BAD444}" type="datetime1">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4BE698-9FF8-45EF-8E40-A651471A1018}"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99701-9121-4B78-9B4F-282F50727AFA}" type="datetime1">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E6BED-4440-45D8-A9CB-EA2E35EC013B}" type="datetime1">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44866-0829-4467-B2C8-6B06433239AF}" type="datetime1">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705600" y="6416675"/>
            <a:ext cx="2133600" cy="365125"/>
          </a:xfrm>
        </p:spPr>
        <p:txBody>
          <a:bodyPr/>
          <a:lstStyle>
            <a:lvl1pPr>
              <a:defRPr>
                <a:solidFill>
                  <a:schemeClr val="accent6">
                    <a:lumMod val="20000"/>
                    <a:lumOff val="80000"/>
                  </a:schemeClr>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690C6-F03F-44FF-AF79-E69BC3BC900D}"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74892-5FE5-4006-80BC-A2C4452BB156}" type="datetime1">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47356-7E5B-466E-B74D-B90DDA87F2BC}" type="datetime1">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sakr1.com/wp-content/uploads/2014/07/&#1591;&#1585;&#1602;-&#1575;&#1604;&#1575;&#1582;&#1578;&#1576;&#1575;&#1585;-&#1604;&#1605;&#1608;&#1575;&#1587;&#1610;&#1585;-&#1575;&#1604;&#1589;&#1585;&#1601;-&#1608;&#1575;&#1604;&#1578;&#1594;&#1584;&#1610;&#1577;.jpg" TargetMode="Externa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1.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بحث فى أساسيات التنفيذ\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568404"/>
            <a:ext cx="5105400" cy="1107996"/>
          </a:xfrm>
          <a:prstGeom prst="rect">
            <a:avLst/>
          </a:prstGeom>
          <a:noFill/>
        </p:spPr>
        <p:txBody>
          <a:bodyPr wrap="square" rtlCol="1">
            <a:spAutoFit/>
          </a:bodyPr>
          <a:lstStyle/>
          <a:p>
            <a:r>
              <a:rPr lang="ar-EG" sz="6600" b="1" dirty="0" smtClean="0">
                <a:solidFill>
                  <a:srgbClr val="C00000"/>
                </a:solidFill>
                <a:effectLst>
                  <a:outerShdw blurRad="38100" dist="38100" dir="2700000" algn="tl">
                    <a:srgbClr val="000000">
                      <a:alpha val="43137"/>
                    </a:srgbClr>
                  </a:outerShdw>
                </a:effectLst>
                <a:latin typeface="ae_AlBattar" pitchFamily="18" charset="-78"/>
                <a:cs typeface="ae_AlBattar" pitchFamily="18" charset="-78"/>
              </a:rPr>
              <a:t>بحث فى </a:t>
            </a:r>
            <a:endParaRPr lang="ar-EG" sz="6600" b="1" dirty="0">
              <a:solidFill>
                <a:srgbClr val="C00000"/>
              </a:solidFill>
              <a:effectLst>
                <a:outerShdw blurRad="38100" dist="38100" dir="2700000" algn="tl">
                  <a:srgbClr val="000000">
                    <a:alpha val="43137"/>
                  </a:srgbClr>
                </a:outerShdw>
              </a:effectLst>
              <a:latin typeface="ae_AlBattar" pitchFamily="18" charset="-78"/>
              <a:cs typeface="ae_AlBattar" pitchFamily="18" charset="-78"/>
            </a:endParaRPr>
          </a:p>
        </p:txBody>
      </p:sp>
      <p:sp>
        <p:nvSpPr>
          <p:cNvPr id="3" name="TextBox 2"/>
          <p:cNvSpPr txBox="1"/>
          <p:nvPr/>
        </p:nvSpPr>
        <p:spPr>
          <a:xfrm>
            <a:off x="304800" y="1619071"/>
            <a:ext cx="8991600" cy="1200329"/>
          </a:xfrm>
          <a:prstGeom prst="rect">
            <a:avLst/>
          </a:prstGeom>
          <a:noFill/>
        </p:spPr>
        <p:txBody>
          <a:bodyPr wrap="square" rtlCol="1">
            <a:spAutoFit/>
          </a:bodyPr>
          <a:lstStyle/>
          <a:p>
            <a:r>
              <a:rPr lang="ar-EG" sz="7200" dirty="0" smtClean="0">
                <a:latin typeface="ae_AlBattar" pitchFamily="18" charset="-78"/>
                <a:cs typeface="ae_AlBattar" pitchFamily="18" charset="-78"/>
              </a:rPr>
              <a:t>أساسيات التنفيذ للمبانى</a:t>
            </a:r>
            <a:endParaRPr lang="ar-EG" sz="7200" dirty="0">
              <a:latin typeface="ae_AlBattar" pitchFamily="18" charset="-78"/>
              <a:cs typeface="ae_AlBattar" pitchFamily="18"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0563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505803" y="152400"/>
            <a:ext cx="7620000" cy="954107"/>
          </a:xfrm>
          <a:prstGeom prst="rect">
            <a:avLst/>
          </a:prstGeom>
        </p:spPr>
        <p:txBody>
          <a:bodyPr wrap="square">
            <a:spAutoFit/>
          </a:bodyPr>
          <a:lstStyle/>
          <a:p>
            <a:pPr algn="ctr"/>
            <a:r>
              <a:rPr lang="ar-EG" sz="2800" b="1" dirty="0">
                <a:solidFill>
                  <a:srgbClr val="C00000"/>
                </a:solidFill>
              </a:rPr>
              <a:t>التشطيبات بسعر 600 ج.م / م2 شاملا الخامات والمصنعيات </a:t>
            </a:r>
            <a:br>
              <a:rPr lang="ar-EG" sz="2800" b="1" dirty="0">
                <a:solidFill>
                  <a:srgbClr val="C00000"/>
                </a:solidFill>
              </a:rPr>
            </a:br>
            <a:r>
              <a:rPr lang="ar-EG" sz="2800" b="1" dirty="0">
                <a:solidFill>
                  <a:srgbClr val="C00000"/>
                </a:solidFill>
              </a:rPr>
              <a:t>بالمواصفات التاليه : </a:t>
            </a:r>
            <a:endParaRPr lang="ar-EG" sz="2800" dirty="0">
              <a:solidFill>
                <a:srgbClr val="C00000"/>
              </a:solidFill>
            </a:endParaRPr>
          </a:p>
        </p:txBody>
      </p:sp>
      <p:sp>
        <p:nvSpPr>
          <p:cNvPr id="4" name="Rectangle 3"/>
          <p:cNvSpPr/>
          <p:nvPr/>
        </p:nvSpPr>
        <p:spPr>
          <a:xfrm>
            <a:off x="7548349" y="990600"/>
            <a:ext cx="1260281" cy="584775"/>
          </a:xfrm>
          <a:prstGeom prst="rect">
            <a:avLst/>
          </a:prstGeom>
        </p:spPr>
        <p:txBody>
          <a:bodyPr wrap="none">
            <a:spAutoFit/>
          </a:bodyPr>
          <a:lstStyle/>
          <a:p>
            <a:r>
              <a:rPr lang="ar-EG" sz="3200" b="1" dirty="0">
                <a:solidFill>
                  <a:schemeClr val="tx2">
                    <a:lumMod val="50000"/>
                  </a:schemeClr>
                </a:solidFill>
              </a:rPr>
              <a:t>السباكه </a:t>
            </a:r>
            <a:endParaRPr lang="ar-EG" sz="3200" dirty="0">
              <a:solidFill>
                <a:schemeClr val="tx2">
                  <a:lumMod val="50000"/>
                </a:schemeClr>
              </a:solidFill>
            </a:endParaRPr>
          </a:p>
        </p:txBody>
      </p:sp>
      <p:sp>
        <p:nvSpPr>
          <p:cNvPr id="5" name="Rectangle 4"/>
          <p:cNvSpPr/>
          <p:nvPr/>
        </p:nvSpPr>
        <p:spPr>
          <a:xfrm>
            <a:off x="1556983" y="1575375"/>
            <a:ext cx="7587017" cy="4893647"/>
          </a:xfrm>
          <a:prstGeom prst="rect">
            <a:avLst/>
          </a:prstGeom>
        </p:spPr>
        <p:txBody>
          <a:bodyPr wrap="square">
            <a:spAutoFit/>
          </a:bodyPr>
          <a:lstStyle/>
          <a:p>
            <a:pPr algn="r"/>
            <a:r>
              <a:rPr lang="ar-EG" sz="2400" b="1" dirty="0"/>
              <a:t>يتم مد مواسير سباكه المانية الصنع ( ماركة بي ار </a:t>
            </a:r>
            <a:r>
              <a:rPr lang="ar-EG" sz="2400" b="1" dirty="0" smtClean="0"/>
              <a:t>)</a:t>
            </a:r>
          </a:p>
          <a:p>
            <a:pPr algn="r"/>
            <a:r>
              <a:rPr lang="ar-EG" sz="2400" b="1" dirty="0" smtClean="0"/>
              <a:t> </a:t>
            </a:r>
            <a:r>
              <a:rPr lang="ar-EG" sz="2400" b="1" dirty="0"/>
              <a:t>ضمان 5 سنين ( مع اجراء اختبارات الضغط </a:t>
            </a:r>
            <a:endParaRPr lang="ar-EG" sz="2400" b="1" dirty="0" smtClean="0"/>
          </a:p>
          <a:p>
            <a:pPr algn="r"/>
            <a:r>
              <a:rPr lang="ar-EG" sz="2400" b="1" dirty="0" smtClean="0"/>
              <a:t>من </a:t>
            </a:r>
            <a:r>
              <a:rPr lang="ar-EG" sz="2400" b="1" dirty="0"/>
              <a:t>قبل الشركة للحصول علي الضمان ) لمياه الشرب </a:t>
            </a:r>
            <a:br>
              <a:rPr lang="ar-EG" sz="2400" b="1" dirty="0"/>
            </a:br>
            <a:r>
              <a:rPr lang="ar-EG" sz="2400" b="1" dirty="0"/>
              <a:t>يتم مد مواسير صرف ماركة الشريف لمياه الصرف </a:t>
            </a:r>
            <a:br>
              <a:rPr lang="ar-EG" sz="2400" b="1" dirty="0"/>
            </a:br>
            <a:r>
              <a:rPr lang="ar-EG" sz="2400" b="1" dirty="0"/>
              <a:t>يتم عمل دائرة مياه ساخنه للحمام والمطبخ </a:t>
            </a:r>
            <a:br>
              <a:rPr lang="ar-EG" sz="2400" b="1" dirty="0"/>
            </a:br>
            <a:r>
              <a:rPr lang="ar-EG" sz="2400" b="1" dirty="0"/>
              <a:t>يتم عمل صرف وتغذيه لكلا من غسالة اطباق وغساله اوتوماتيك </a:t>
            </a:r>
            <a:br>
              <a:rPr lang="ar-EG" sz="2400" b="1" dirty="0"/>
            </a:br>
            <a:r>
              <a:rPr lang="ar-EG" sz="2400" b="1" dirty="0"/>
              <a:t>يتم تركيب خلاطات مصرية الصنع ضمان عشر سنوات يتم اختيار الموديل من قبل العميل </a:t>
            </a:r>
            <a:br>
              <a:rPr lang="ar-EG" sz="2400" b="1" dirty="0"/>
            </a:br>
            <a:r>
              <a:rPr lang="ar-EG" sz="2400" b="1" dirty="0"/>
              <a:t>يتم تركيب بانيو ضمان ثلاث سنوات </a:t>
            </a:r>
            <a:br>
              <a:rPr lang="ar-EG" sz="2400" b="1" dirty="0"/>
            </a:br>
            <a:r>
              <a:rPr lang="ar-EG" sz="2400" b="1" dirty="0"/>
              <a:t>يتم تركيب حوض وش وقاعدة تواليت الماني الصنع يتم الاختيار من قبل العميل للشركات ايديال استاندر كليوبترا درفيت </a:t>
            </a:r>
            <a:br>
              <a:rPr lang="ar-EG" sz="2400" b="1" dirty="0"/>
            </a:br>
            <a:r>
              <a:rPr lang="ar-EG" sz="2400" b="1" dirty="0"/>
              <a:t>يتم تركيب حوض مطبخ فتحه ماركة فرنك سام </a:t>
            </a:r>
            <a:br>
              <a:rPr lang="ar-EG" sz="2400" b="1" dirty="0"/>
            </a:br>
            <a:r>
              <a:rPr lang="ar-EG" sz="2400" b="1" dirty="0"/>
              <a:t>يتم تركيب وصلات تغذيه وصرف لكلا من غسالة اطباق وغساله اتوماتيك </a:t>
            </a:r>
            <a:endParaRPr lang="ar-EG" sz="2400" dirty="0"/>
          </a:p>
        </p:txBody>
      </p:sp>
      <p:sp>
        <p:nvSpPr>
          <p:cNvPr id="6" name="AutoShape 2" descr="data:image/jpeg;base64,/9j/4AAQSkZJRgABAQAAAQABAAD/2wCEAAkGBxQTEhUUExQVFRQXFxcVFRUYGRgVFBUVGh0XGBUXFhcYHCggGBolGxQUITEhJSksLi4uFx8zODMsNygtLisBCgoKDg0OGxAQGywkICQsLCwsLCwsLCwsLCwsLCwsLCwsLCwsLCwsLCwsLCwsLCwsLCwsLCwsLCwsLCwsLCwsLP/AABEIAMkA+wMBEQACEQEDEQH/xAAcAAABBQEBAQAAAAAAAAAAAAADAQIEBQYHAAj/xABNEAABAwIDAwcGCQoFAwUBAAABAAIRAyEEEjEFQVEGEyJhcYGRFDKhscHRByNCUlNykuHwJDNUc5OissLS4hVDYrPxNESCNWNkg5QW/8QAGgEAAgMBAQAAAAAAAAAAAAAAAQIAAwQFBv/EADkRAAIBAgMFBQcEAgICAwAAAAABAgMRBCExEhNBUZEFFFJhcRUiMjOBkqEjscHw0eFC8UNTBjSC/9oADAMBAAIRAxEAPwDk2EHxjPrt9YVr0YieaO8YWzK5/wDcb63qjs74mN2tlTRRVZw7QCC6iGwH6upxIGcD5IGUZt0X4rp5xOMrT9QPOXzAza3vRK0mncfSM0nT84+IATJiSV0Jh3mT6fUgwwumS8FqBu4blGxoLOzLOk4aHxRJdcQmIx9OmJqOgcAJce7hZU1KkYamqjRnVfu6Eelymw5kgukkfJiPD8XVPeYmnuFRci1oVgYIdN5n3q9SUo3RilBwnaWo41rEA/Kt7U1hdrLJnjUkyfOmOChNc+J6i68KPQEbph2i9/8AieKAyWeZ6rV367iokCUuIKlxTMSKCRvFz4dqA9raDwfEn8dyAyBH8HciAjTfT/hMVJgS7N1DrU0AntEaobx+O1QHkCdwHuUJbKyAl1o4G/uU4gurWEqOEZju9HBDyGbVtpkjCHXrugxokmECywlU2trZAL0yKvlA34s/qz/Mubifm9DuYJWodTi8WWozLQYQgEl4IfGU+Gdn8QUejItT6A5N0g1uID7gOkzv89YKE7KUuRuxMdpxXMiOYDp3haMJ2lGfu1Mmc3GdmSgtqlmuRn8bsU0yX0fNmXUdIO80idPq6HdG/otcUc74l7399SXs8ThaxjUtN93aD4Jb+8h4x/Sn9CBTHhpr1KxmdJWJOH1v/wAqXCkScdj+apvqAElugPgJ6pSTlsxuXUqe8qKOhgcXtF9Ql7iTJk8PxHgua3d3Z6GEVGKUVkV7doVGmAe20zHHrU2UDaaN18H+1HVhWY7VuVzYNiDIPs8VrwzteJzMfC7UzVsMGDb8da1M5qydh+SXW01PUpfIOzeQ6jd1rbh2blHoRZyyDsMEyZ70H5EV7u55wMmBHAT+LogaaeR53m63CnEj+EVtSARqfV1qWCpWVjxd1oWDfhcCDF+1MIssxpNwCgHjYj4kjTwTISdiNVpk71L2FcW1kRgYEePDqUFj7qsDMaaEn3KEytZgK5P3IoSd7k3BG3H/AJSSL6elibG7qSF1sx9NzQ5ua9xbgLarm1sfFTUI882dTD4B7O3P6Ih8rm2f+rPqclrfMX0N1D5T+pw4hbGYUMQIScN57frN9YUejCtTvgMU8SQY6VP0ucD61gwkVLajLQ24uTiouOpXYXGAwNDu69NPEWVOI7PlH3qea5cQ0cbGXuzyf4ZIfUkGfH3qvCdoTo+7POP7BxeAhV96OUiHVxDWk0yHHPBdBaIbfpy7cNLcetdSeLTacMzHQ7PcoSVR2BjZ9J35urPDMLeIPVwTrGc0VS7JaXuy6kj/AAupuDT9Ui/jdWRxECieBqrh0BPwxyupvbY6gyJH43q28ZLmZ1GpTelmN2fstlI/F02lriA4udcCJtbq0XNrQdOVj0WFrKtTuteJIxexMO0mpzTQ61wG7rkgGwJAiUl20aIqzuYvkLRqOxReHZGnPULDcmmZDWg9RLZ6gtmH+I5/aOHqQobyUcm8vI6GW+Oh7/wVuOBY9MEkabjxKmpM020EYLlQlsyTRgX9qV5jRsswTn3vfcmS5FbfMVtidb+KjCshcw7zvUDkLmBGsQhmS6aBTxjtlEVaZjYufX61OAUlci13jQcSmSK5STyRHeeG8eCgL8gJG60+lC4Ur5AX7wdToVANWumRnOAP46pRKsk8ixwLSfSqas4wV5PI1UKcqjskSKlcDzdePuXn8Vj5VXswyX7no8LgY0ltTzZXYnFgGBcz4dvX+LLRhuzm/eqZLlxKcT2go+7TzfPgSuUhmiSbnmJP2SVbW+al6F1D5LZxAhbGYkDQIS8KOmz6zfWEXowrU+hMP5mJ7W+ty52GjfaV7G3FS2VF2v8A1FJWwLTcQ0jcPN3btW6di1Rr1aXzM1zX8oySoUqrvTdnyf8ABV18cWPFNwO7rOgjtCpr0addbSt6oto1Z0fdfRk0VaZDXgtfmbqDIaJIc2SBBzAzusNVilt4XZUOJsSjiL7XAa3E0xALdTDRvJ1hoFyexJHHYib961uOX8keCo0vhbT9S3p0ajRMW3AkT2Dr6lVRx0m7NJ+n9zL92uH5GN2mOHoWpYykuIHQvqYfGbRNHGOLi803GXNkglpuMt7QZ03SFepqotpO5vjTi6Sikk0e2lyifVLwAWU4ytnVwOpMdW5FRsX0MM07zWS/P+iFgsW6k8PYYcPA8QRvBV8JWd0zoV6FLEU3SqK6Z0jZu1qNamHhjpNnCTZ28fjcudie1MRRnsNLyy4HlqvYlKnKzuSTiKXzHeKoXble+iKX2RR/rHeVUtMjvFGfbVeMmrcQLsmi4oK3FUvmO8UntyvyD7Jor/sUV6WuRyd9t1lBO2t/4E9lUbjvKqfzHeKT25W5DeyqQ3naR+Q5W0u2q85qNtRJ9lUUric9S+YVX7dr8hvZNAYatP5jvFT25X5Insmh/WDdUp/Nd4q6XbNdKLss1f8ALEXZVBt69QFR9L5jvFL7cr8kH2PQfPqAL6Q+Q7xTx7YxEoydlkv5SEfZFCLWub5+QJ76RPmHxKVdr4l5ZDvsjD3vmR65pT5rp7SjLtTFLJbPQHsnDN3d+oFz6XzT6VJ9p4pSaVun+wx7IwzWj6j3YsAQLN9fb7lXKeIxcrPh0L4UaOEjl/simuXmGg91rcTwC6lDDQw623rzf8HPrVp13sK9uSJFDBNEE3O6fN3eOnZ2q2VarVyjkufP0KVQpUs5Zvly9Q3LBzocA3o8w8k7hDDaFVUX6i+h0KXyX9TijwtrMCAkJQk7Cjps+s31hM9CLU+g6Y6GJ7R63LBg/iZrxvwL+8ig2Ps3FPa55AMveWnMIyScoAsQYjvlap7SY+HlhnTSqLMj7RwNSfjKTxGkCRruIkdsLPu7O6yOgqGHmspX+v8AkaOS+LqNYG1CymC4yQDWIcZgFzsrQNB0JjxVtm1ZnPqQpxl7s/76hMLyVxNKs17KdOBAc8vz1XN3gvfeLmwgJK+HhVounzRnjVnGopLT9zTYjA1SBEG3SaSBJGhBjsXHw/Z1Sm05QT+uh0+90uZD2hsCpU6TS1j94mWu7Y0PWupHDQv78EzJVrt/Lk0UeL2FixTOZjanENIeYvPR1N40BWmOGoJ5RsY+9YqOakYephn0yRUa5hkiHAtPpCztWZ7jCTVSCknrwGEoF8rLUt+TWNc2plF84IA16QBLYHGbJo0qVV/qpP1OZ2qqksO50370c/p/czUnyiPzb9T/AJZ6urtV/c8FfSJ454vG21fQcWYjMfi3xBjoHWJG7ij3TBPNxjcDxONvk3b0PflMfm3zJ/yzp0Y3dZU7lgPDER4rHW1fQK84iXAMfAnL8We7ddTueCsvdiR4rG3eb6Ay/E5R8W+ZP+WeqN3ap3LAX+GPUXveOtx6BHjEZ3Qx+Xpx0DuBy3i+5SOEwKs0o39QyxONu1nbPgNHlGXzHzP0Z0jsU7ngOUepO9Y62sun+hHOxE+Y+Mp+Qdcs8OKnc8BbSPVEeKx1/wDl08vQDUfics5HzJ/yzpDY3dZTd0wLeaj1F71jkstq/p/oZWFeT0HxBjoHWLbuKXumBtpHqO8Tjb6y6f6IVU4nL5lSZP8AlnSGxu4korDYPNJR6geJxtk/e6AKwxOZ0NqReOh4bkndsGuESzvGMu830ItbyqB0KkyfkE26MaDrKDoYW+keo6r4q2r6Aq4xILoZUgTHQPG269kHQw3JDqvifPoT8FhKjw01ZbAFoh2gm27vTbUIe5SV3+PqxGqk/fquy/P0RbtblENECfH3n8WRjQu9qo7v8L6Fc8Q0tmmrL8sc+oVfspmdzaJPLAfFVeqg/wD2ysU/mr6Hbp/Jf1OHvC2MwIAQlCT8MOk36zfWE7WQFqfQdMdDEdntcsGE+NmzG/AQ9hbW5tuRwJA0iOvit84ZmGlO6NFRxeYSAqmi4fnPBQghf1KEPZupEg17+pQhGOIM2EBMgMIcTIgiRwNx4FSwE2s0c9+EbZ2HYKdSkxtN7nFrg0ZWkQTOUWkEC44rPVikeh7JxFSo3Go20lkYxjhuVKO9Fx4HRthYvnaDHujNBabDVpie+J71op4Wg432F0PF9qTq0MTKEZO2q+uZMe6+7U7gn7nQebguhzpYqsnZSY9r+xTudDwLoL3uv4mEDke6UNNhdCPFVtdpni/8Qp3PD+BdAd8r+JnmPv47gp3Sgs1BdCLFVm7OTGZj1eAR7nh/AuiB3uv42IXfiync8P4F0RO91/ExtR34sp3Sg9YLoF4qsv8AkyO9x6vAIdzoeBdBe91/GwDnaqd1oeBdBli61viZFqO4ILC0V/wXQHe6/iZFqHjcoPD0vCugViq3iYGq87kHhaPhXQPe6y/5Mn4dxAHY31CVdGEUrJFc6s5PNkgOTbKE2mezqbKJtMl8sm/E1v1D/wDbKwz+avoduHyX9ThzwtrMIEhLYJY4dvSb2j1q22Ql8z6BpD4mseLSubhPiN2N+AzdHzwBvB6tCO7eunI5tLU0WxnmLqmRpRcgpAjHORIDfURIRaldEhGbigZE3H496iAyHtPa7KLHPe6GgTx8BvKLyVwxhtOxyXa+26mKqmo4ZW6MB+S32uO/7llnK53sHCUI2S+p7C054ADjZUN2VzsU3spfjzNdyMxctfT3Ahzex2o8R6VuoPJo89/8iorahWXHLpoaRx17StKPNT+JnmFQQLmsO/2KcSPQVQArTdR6BjqNUFEJUIDqH1KIaXAA8qCgHb0GMtGQqr0BQFRKxlqAqOUZGT6Bt/4t9QUQXqSIRDZ8BzW9ftUuGyuWPLZvxFf9Q/8A21hl85fQ7MX+i/RnDHhbWYUCIShuXWDwxc5rRqXADU6ngBPgtahkU7WZ0GtysrURzbqVMzJJzVKYNz0YewExI9CyUsClnGT6X/k01cXtZSiuv+i32dQGIwzcQPi3dPoNOcQ1xbMnWY9iNWTg3F52+glOClaUcvyVe2cbjMNnc2s0jmecY3I3LMsaM1p3nfvVcXtR2kNK8ZOLJ3JvlRXrVAyoKYBaHAgEGSwPAuSN8ItO1wKpFy2TW0A9wJt4oXLGhThnmwA8UQFDtbGcyJfvsIvJTpCTko6mF2ltx/O52HJaIicw/wBV76KMr27lPtDFvree8nusOwSlauh6dRRkpPgQYHWWggWFze8T2R3qiVLZW0/6jtLHVK8XGmlFpZO/HyT1yu8i8wGHbzmR1QMEB2YwBusM2+5N9yvhipOlLcw2ndaLh9M9TDjMFKE6dSvUtFpp3bd5el7LJ8LehebGo5KjgHZmaNeA0g+aTBaYN537lZSmp002rT4rj+Tm4lzjU2dYNXi1pk3p63fQvxe8+j705RK12PY3r9H3qAyJGUQL8d33oZhdrITKOJ8PvRFyFpxx9H3oMaNrjSBxPh96OYvuiW4nw+9TMnujK0bydOH3oIMtkj1AOJ8PvUuC0QLhY39H3oMKtYi16JILiY7UMw2WpErXNrDrQYcrgKjROp8PvQuxXs31LGkBA39FvqHBRDO1wxfYfj0KILzQrUwj1LXlwPyfEfqHf7aw/wDmXqjtf+B+jOGvat7MILKkCX2HoucYY1zjrDQSe23aF1UklmY23wLBmzKhcxr2VM1Rwa3MHMbLtJc5pvvgDTrsg5xjFyVsiRjKUkuZrji8VRwg8no5qAc4BvnOnPDwHAg3dn1B3Lh1ZTbblx/wdqEaSyjwBbYeDTqc9XaXGi9lNpY5hMljqcOFoAG+POE6J4K0UloZalpSbZWYemAXZHseBTYZDiZhrWQJAvaY1AI61fB8DFWgtU+Btfg+xBcys0mYLD4yP5UtVWaLMLJtNM1tI9Idh9RVZpZguWr/ADB9Y+pWxM1d6HOtpVbj8byhIEVkAmN90AkqlWB5sZB0HB0Wh5sLiBwGp8FQm6Tbvlr/AH0OtQovE04xtxtfw2V7/XSxZ4rDvEPactUwHBs3ggjXW7aZg2lso0WsVXdrqNr35eoXiO44Z06uzNqezFPK+Svbjq8/3L3Z9FwAfJyPzEN0FiBOXTiZ4OjrKYaKjXnFr3l/OfUxYytvaMZRfu5JfS97eX76lhRdr2ldBHMlqyVRCjASDYDv9iAX8KGyoAVhuowx1GSoAa5ygAdV2nYEBpEd7lBRjvNnifcgOl7pDquka3QFI1YQYQYy1Av6kAWbeRYUWmNNw9im0uZZuqjfwvozxfol2kW7mdtH0JNLXvTplNncueW4/JsT+pf/AALGvnL1R138l+jOHOaug0YQJalsE0mysWKb5LZBHAE9UTbWJ7F1Z09pGBTsy7wWLZUr4drGwOeYTLWNOrYDcg019Cz1qbjSm3yfMvozTqxtzOi7EwR8iaGucZNQwQ3XOSQDExMrmVc7ry/g6EJJS+v8mN+EHC1XOaOYc1tNjG87lcKZJ16eXKDmtE8N5hJTezHZYtWG3LaTKDZL2tlpcJMwJgmxggG61QkrHPqU5XvY3HwdEipXEESxp8CfekrcCzCpps2zNe53qKqNZz3lsCXsj5p9f3K6Ohmrptqxz/G0TIkHf7UrIr2GVWGG7yLW4bvb6FA2ZeckqdDO7yhsiBBIkDfcbxaO9YMe6qgt1r/BrwuI3LScmk3ZWds/7kXuEDKeHquDg3pAMBIc8NloYZM7nG6rliFNRUI5RWetm+N7W46ehf7PnTqPeyblNuXpq7K9+Gr87kbYxeS6c+S3Nh24XmOAn2Lo0KdSLcqlrviZsdVw1SnTWGWSWeT8ralowGTY6ncVouc2UXfQnUgeB8ChcGy+Qd0wLHfuPUhdXGcXZZAyDwPgjdC7L5Cs10KDY0Yu+gNwPA+CN0LsvkDdPA+BUuTZfIHXJtY6BLcMovLIi1CeB8EGwbL5A5sdUGxlF2IzgeBS3G2fIJQwdV0OFNxG45SQdw7Us22si/CxiqsXUWRZ4XY2IqA5WgdpDY6oCzqEnqeiWKw9JWj+Eer8l8UdOa73u/pR3TJ7Ro8n/fqUW1eTWOa0nNR0+kf1/wCjrU3TKZ9oQayTJuxK3OBpkyIBEbxYgmeK0KJxHUzsaXluPyXE/qnfwrPH5y9UbZfJfozhz2rpNGBMCQqxi+wFFrzDn5NI6JdJO62neuu20slc5ySb1NJsrBiniaDecMmpT6AblBExJOYzpPfuWSvLapSduDzuaqC2akVfidE2XXDMIzK4ZoPSg3JOmn4hcqo7JvyOhGN5JGO+EHHVmZfjXltRrHFgOVgPYBJuDvA6uMprajtFdWexPZKrY2Lq1283UqValOwc17nPAaejImS09IQReYVsoR2blEKs9tLgaH4OWZa9RuYPiiekJE3bxAPoSyd4IMIqNWSRu2b/AKrvUUpeYHlcyarfqe0q+GhjxHxIyuMwggd91GhU8kU9TDQlsPcnbGrua7o5YJbmBnSbxwMFVzp7asaKFdU27q6N3tDAU69DK5o3EEWIPUQscMmdebbjk8+BXUKApgATHWSdeEkrrHmXJt5hKb9e1BElqyVSqqMASpVsO/1oBeiAmsoKOp1rjv8AUUGNDUQVZ61LgD+Q1T8g95DfWUu2h91PkK/Zda3RA7XM/qS7SHlSmCOx6m/J31Ge9RyBupf1nv8ABn/PpDtqM96W4d27cAQ2OXaVsOeyq0+pTaG3MmX9MvaxrTks0Dogx3Xuq2aoppJMsdk0nwXONjoNB28UyCCx+3aNJ/Nvec/zQ17jHHogprEKvlFL6WZj3AEW85p8DBGiNhLmE+D6oSHAkktrvBJ1PS3ow0M9Re+jf8sx+SYj9UfUAs9JXrr1R0Zv9F+jOI1WLrTgc2LI5Cz2LblnTK66OcXvJX/q6H6xvrVGL+RL0NGG+bH1On4Q/kVPsHrK4OI+GXodal8a9TGfCI3M6mLD4tmpDRo46myto/KRkxHzv7zZUYCm6nTBBZYz0Xscc94MAzAEfgq+NmrGSbcZJl58F9N4xVeSCzmnFvzm3b0Sd44eknVUzi4q3A106kZu6WZ0Zm/6rvUUpcYzlFSmoDHyBPVcj2q+GhixCzM/tGl0W9/rRK+CM/jjeRoZ+9BjoNsajN+z1qRBLRmmfyho0hzbi4uEAgCzeskxuO5YKi2ZtHp8FhqtehGa5ftkSqzJ04T4a+/uXRWh5V6kWde0+tFAl8TC0qigo6tUt4+xKM9ER3VUAC0K1woww1Juy25qjW2MzYiRodQlk8iykrySL/8Aw/8A00Z66f3qq5s3a5LoSHYAlgHN0JBJjKcg7Bcg96iDJXGt2W76PC/syfaERNh+XQO3Z3+jDfsSf51A7L8uh5+zn/JdQaePk4Ph0whYdWQbD7MA845uqA1vcPvU2Qtk8Iildj9j0qr21HZw9vymPdTJ6nFhEhQlyLtylLCnQrOZcgGxUrj/AOU7+L71IaMoqfEjofLX/pMR+rPsVND/AOxH1N1X5EvRnFHhducTlwZHLVlccy25MYuimZLZl3yTd+WUP1jVRivky9C7DfNidQon8ipfUYuDifgkdej8xGK+EbVv6un6j96vpfLRjr23rKPZJHNmw06/Yr4aGOo1fQ2HwcH46rb/ACjx4/ckrcC3Cu7ZuaZv3O9RVJsMnyiMPbbUdfFXQMuIdmjPbSd0R38eKJVfJZGW2hUl0WslY6Lvk5RlrnQAAQDr1n2IuWyNGG3dIdyj2K40jXp0sRUqOe1rqbGl1i0jMAGkx0W306XUsU05TbO/g+0JYakqaSaX/ZdYdz3U6ZfT5upkDnNkktMSRMrfF3jc85UWzNqwJ0Xtx4+9MJJ5vIbSjh6T71GhbrkFqARp6T1daSw11ZZAHAcPX70CXXI8yOAHYgxotX0JeAxAY4OA9e/vQaDTmou9jR0seepVpG65ZUsVPBGxCQKqhBweoQcHqEHBygBQ5Qh4lQAKphw8QUUyHK31G4PE1w1mYc8XHpRe07upbqeG2obV9THUnaWmg/lDy2dXZUpik1rXtyyXEuAt1AI08AozU9rNFk8W5QcLamJK1zM0ABCysvDgrUmUtFvyUd+WUP1g9qqxb/Rl6FmGX60TobXVhQpT+bythssjKABPm5tTMSuDiflyOtQ+ajM/CO7ps+oz2+9aafy0Ya/zSj2Oeg7sPqKvhoZKi976G3+DdvSxB4MYPEu9yrrcC7CcTbUtR+NbKpGxmU5TjzD2j1K2DMuIWjMrjiSAO31pijgioobKqVqwDW5rBzm5g0kdRO/RJUulkXUkm8zomydjU6QGWk4O1NswJGk3KxuU+KZvioLQl1KdcPF6j6euXmgCf9JfYZZ4CVPe5BvHmBx+BrVXZgzLLYM2m83WqjK0feMdeDlK8Skx2EdTdDhBNxcGRPUtEXcyVIuLzI1M3RKwlQ2HelsM9ERi9KQUOSsaOo+m5Rios8FiLQe5I9TZRndbLLbDV0S65Y06yFghPKAN6lgXFGLb84eKliBW4lvEeKliXHiuOIUsS47nhxClgijENGrh4hQFjj/KWrOIrHi8ldjDZ0omCv8AMZQ13K8pIxVMyyIElZmXDmuVkZCtFtyZP5VR+t7Cq8VL9GRZhl+tH1OpVwfJWGRGRoA3j5xJ36N8DxtxcV8qR1MN81GM+Eo/GMH+hvtWiMkopGOpBym2VOxKBLHdhQ73Spr3mJ3KrN5I3/wfYYtp1nH5Tmt+yJ/mQVeFbOBZHDyoZSNS03CZDFDyloy3sd70KlaFGO3PQR0JVvdjqZSrhSeHp9yp9pYdWzefkH2dXfLLzBUcAHVWW3yeFtVfSxdKs7Q/YSWDqUrORBx+LqHM5lRzZJIyvcIG7TSwSLFUpafsWPCVk7vj5mvwlR5wWHeKj8zmEudncZMib9xTutCMd5LQXczf6a1BUH1ZBdUeRIJ6TjZUPtPCvJP8MaOAxMXd/uF2ngCHm9jdskmxv65VtXH0aL2Z3T9CpYGrV96FrepXPwhG8en3Kr2thub6MPsvEeXUFVpu4j0+5F9p4eyd3n5E9m13ll1AeTHiPT7kj7Tw/N9GN7Mr+XUcKB6vT7lF2lQk7JvoT2dXjm7dRzaB4j0+5L7Tw/N9GT2XX8upIp0nEjSTpc+5SPaFCT2U3d+TI+zq6V3bqabCbPsLwttw2JbcCeKNyBKtCDv0E8DxQuQRuX5h8EQjnMH0Z8AoQbhjTaYcyCdBl18FAWKPlHgYeHAlrXedbRov0YNjfgVRVmoWu7XDGnt58iHtnEOpYcOFMvh5LgCGkANkm+uiFR3ii7CLZbMtWx1MOqGpTJOfQtYSNOjObXov4jTiu1RjJ042fA5laUd7K64mfxtRrnkts06CA3tsLC60q6WZn1eRFcVVNlsUCKzlgjWu4LOqzRo3K5lnydcRiaUjef4SkrV3Km1YejStUTOn7ZqluzQ5okhjYHWsOIV6bv5GzDfNX1KjlbtHma2nyGFxzFugIAsL3IVc5S22uAYxjs3K/ZvKJoaS7rF36ibDS8C3vWWe25ZI0RUbZs2/IuDhA9pkPe4yOqWfyLXg4OFOzMmKmpVMi5hbDOVu3m9Cp1Se4XWfGU3UoSii3DzUaqZia2Npx57fFcJ0Klo+7w/lnVVSF3nx/hEKljmtD3h7d1MOkGHGSdd8D1LqYfapUZSSz0RirbNSoo3y1F/xsgCKzddwYBodwCkMRX2XdemXmGVGjdZ/k17dq0/IsO+qWuzZhZwaHOBIMQtE5Xo3nG/kZ1G1W0XbzGN2nQiAxve8lc79DhRZq/V41ESsTi21KAfIHNuyGDIAOl/BPjoSr0lJRzTat5f2wmGkqc3FvJopqmKYflN8QuT3ar4X0N+9hzRBxOJb84eIWncVHCK2XxK97Daea4A6eLb84eKreHqeF9B1VhzQ44lvzh4p6VGptfC+P7CzqwtqjwxbB8oJO7VfCxt9T8SLjk9TFQl4u1th9b7gfSt2AwslPbmrW0MmKrJx2YvU1VJi7RzmHChAznw2477KAIlIl56Nh6UQkkYZ3zj+O5AFwVfCZozONri33IhKrb2IbDWyC4EeF7rldsNbhLjfI24BPeN8LFHtmoOY1Grhf6pSYBt4aN+bLqi/Wfoc62ziwatQAEAPfY3JMwXE21jwjtPpqOJjGmlnocOtQk5tlc6sE7xUeTFWHa4gnVgqnXTH3TB892pN8ht0zUUtlZjGnWdFknNRV2a4Q2nZFhh9l06ZDi5xcOAsCsc8SpZGuGHcXcl47bLqtIUWtz0gbmQyYPzgOI3A9iZ7UkLFQhK5VcshVxFVpLrBrbMuCYAJLt58Fbu1dsoc2skiuwOzsgO7tkIOldgjVaR1Dk3tZlPC06cRlA+U0SekXWJnUlWRjZWK5Nt3sT/8eZw/eb706XmLnyIW0tutIeYYAZ1fOvUBdNsqwl2uBh6lAEamO26zKgjQ60iO3ZjDIgA2IO+25Xxpx2bFLqy2rjH7ObHnFBUYojrS5F1hqDhh6bHPBY0vLG2Dm5jmdJ3yfBGUE4NEjUltJkmi0Rr+8sqwyuad+7BXkNZOa/zc5g8Mw33VqopRfmUuq9pEfnABAI8Uu6Q29ZHqlPu8hN47gnRbt9cj3Kbom8Y8oKkiOoxIKXcj700eyNrMp02NLN8EgjU7yDGp7dVbGFkVupdl2zbNPg79z+tPYFwo2vS4keHsKliXG1trUDALjGnUpYlxcNj8O0EB5AJ6vajZkuEdtegNHPPfT/qQswEKrt+nMAPvoS5gHZZ3sR2SGO2g0urOfliXSHBxnxGq5+Iott8V1NtKSsis2qa5HSLatMEwyBmm3S0gmJG5NRpbNJKOWegXN7y7zI+FwjK7skBr7khwg9Z494VilKGpGlM9ieRT4JY9nYSfXCsVfmVSo8jNHBlaLFAzyEqWIbI8oj+jUvSuZKTkrNnRVOzuj1PlDmcG+TM0JmTuBPDqSKCHd+ZcbXrMw+GdVbRaQ0saGSQ2HFo4WifQtNpJamZWcrGfbyq3+TMj659yr25cy3dId/8A1I/RWfbP9Km3LmTdIcOUoP8A2jf2jv6UNuXMO6Rc7LrsrNa7mWgmZEzEE746uCV1pIKoq4TaQZSbmNFrrgRMexL3iQ3d4srhtKn+jM+1/ap3iRO7IU7Rp/orftf2o94lzJ3ZHjj6f6M37f8Aap3iXMHd0M/xOn+jj7f9qO/mTu6EbteiTl5hsxMZ7x2ZUd9MXcLmEO0KX6OPtf2ob+Q24Qgx9Ldhx9r+1TfzJ3dDhtGl+j/v/wBqKryB3dDH7UpAEjCgxeM8T+6iq7A8PkBwm36T/wDtIH62fHop3VaFVG5MbtWn+jfvn+lLv2N3fzHt2jSOuHHe+f5UO8SJ3cf5dS+gH2/7UveZB7uj3l9JuuGPVLve1HvEwd3XMbs/atKpXbR8maMxIzZpiATplv5vFPGtKTtcWdBRVzRjZrACeabZXpSte5m2le1jOM2u39FH25/lWfvDNXd0O/xdp/7Yfb/tU7xInd0K3aTf0Ufb+5DvEid3iDxW2QxjneStsJ/OR/Kiq8uZO7xIVbbga/OMIzM0FodndmjhMadSjqN6hVBLQC3lo7MG+TNuQD8Y46mOHWhfiTdlmzJ+i0vSfWEveph7rAJRbRcAfJ2Cd34CsjXm1e4jw8EykDm9az3NFhaEF2h0d/CUU8yWL7l50cA+3y6f8YWyWhih8Rg6MFg6KzPJmtaDmU+5BhSPUab4ufx3KOxEnxNzyYZFGnxl3rcq5E4hOVDwKcanMPaquJdC5nGVD1o2GDiohYAVoJ3Hu49ihCVjdkuaC4kwCAZaQb77xG7xTuNlcrjNN2KzyFubNAnSb/iVNt6D7KvcK3DhC4bD+YS3JYe2h1D0qNkHcz1elElhnk4nRS7JYJFtB4lQFjzR1IksPbTngoQsHVZEllMgWk5jxIHndqbaE2PMz+w//UKQ/wBZH7rlbT1RXW+FnVqdKxC38DmcTnFNttFzLHYHtB4IWIPE8PWpYBC2uTzNT6p4porMjKraAN+0pwGeNaKjZ+c31hPbIRvM32BqDO6+4H0ALLwLeJPw7wGjv9athoVS1OaUtp1fn/ut9y60cNSfD9zlPFVVx/YuNhYuo6q0F1iHzYfMdGgnWE1bCUo0nJLP6hoYqrKoot3X0N5ynwJq4SoA/nTJc2n0W75bpckAyBvICyuUbWNKvfSxzDmazOjnxdt3kbSB2EOMqm0XwXUtUmuL6FvhsM/I0w8mBJdSyk9oGh6lthSpbKuo/e0UOpPafvT+xBTh6nzXfYPuR3dHww+9k26nin9iNDsSo7JTYBEZpJGXe49y5mISU2la3k7rqbKPwpyv9VZ9CFt/H5+hSuAZc7K4kkWGW3m633q2hRgleTi/Jyt+wKk5vJKS9I3/AHKZtKqT8r7J/oV7jR5R+5lN6nil9qJdPBP3msP/AK7IbNHlH7mTaq85dETH4IwyH1R0bwySTmddwPmmItwg70qjRzyj1YXKrzl0Q9uFdEF1c8PiwD94R2KPKP3MXbq85dEDqbPdqH1gDMTS1CmzR5R+5kU6vN9EJ5C/6Sp+yKmzR8MfuYdqrzl0RfbC2ezm/jBTe7Mb1HVKLotAytBEdapqRp3yS6seMqls2+iKhmBfzo6Ti3P5ppOyZZ0L4nLFs3C6t2aOzpH7mLtVL6y+1EfySr89/wCwd7lYoUfDH72Lt1PFL7Ue8kq/Pf8AsH/0oqFHwx+8XeVfFL7EOGGf9I/9i/3Kbuj4Y/eybyr4pfYhRTqfSH9i/wDpTbuj4Y/eDeVfFL7BSKu55/Yu/pU3VHwx+8G8q+KX2BsBUqh0OzPa4tEFjmN1HnOy2EZr7jB3QlnSpbLtGP33GjOptK8pfYB2RgnsxtF7vN5yc1xAEg5h8nv7pCLjSUcox+/+AXqPWUn/APi35OoU8ZSBHxjNR8oe9Vqcbalbpy5M5HzlX6R/dQcfYrd3T8EfvLN5PxS+wQ1630lXuw5QdKHhj94d5PxS+wZ5TVH+dX//ADT7Uu7j4V9xN7LxP7QOIrPc0tdVrEEEEeTRI4SChuo8Ir7ib1+J/aCxtcvc45qwB0aMOLdUl8qKkrZpfcGVVt5N/aVFfCmZip2mmR7U2wuS6i7b5y+0vMBtNshziQSMh6JF9biTA8R2bslTDv8A4/uaoV1/yT6FzSeYEaKhZFzSZgKAXoKaPOzZYYSmSbOawgSC52XuB43WyytZq5Rdp3TsbHkhjQc1OrTFYNDnc4G5nNjRpdEOnpEE/NAB3DBjKNONpJWubMNWqSum7lph8ZhmhwNNznAuqEZaecMc4lpIcbADr3LG4rVGyU22OZtrBPZLQWyJa40hHUeiQSO8Srlg5uO1kZ3ikna7D4TaGCy5TVpzcmaTz60O6VOC/KD3lc3+Q9F2CcT8bSjdDX0443Pcpuakc7B3yfEn0tiYWo2WkEcW1nt7dHhLvJxdn+yDZP8A7YOjyRoue5oFbLkEEV6hhxLrg59RlGvFNvpW4dF/gGxFLj1ZR8oeSFbDNNSg+rXbF2VC5zh0miWljmkm+kaB3UrYVoydpJLzKZQazi2zOYrBYsijDK5in0gM+vOVDBnfBHoVsJ0ltXa1/hAlGpla+hLxeFxDpNOliWugBoyMDdbl1zeCfRwQjOmtWvyBxqcEyF/gu0CZyVj/AOfvcrN7Q8ugN3V8+ofD8mtoPMRUbv6VWJ7IcUrrUF/0FU6v9Z0Hklsp1LDNbiJ5wFxdD3GZJIkg3tCw1pRlNuOhppuUY2Zka3JzGjEtdm6LqhqZW1HQ1geDluANHRHUte/o7u1uFtPIp3VTa2r5X5jH8lMdLjzsC5/O1JjXSEyxVG3w/hC7io38X5ZYO5DYmLYwnj54t9sylWLp/wDr/b/BHQn4/wB/8g3cka7dcW65gRnuOPn2U75S/wDWvx/gPdp+P9/8kGpsDGN+WXdlR3thWrFYZ6xt9Ct0K60l+WAds3FjUVO58+pydVsK+XT/AELusQufX/YKnTrtc0uFWzgb5yLHejJ4eUXbZ08gR38ZK+1r5lpsXCVDjWh7ahpl9SZzZMsPgzpGkdyoqbl4fK17LlfgWwlWVbNu13zsbpuwaIM5D3veR6XLAkuS6Gx1p8zj218Y7n6vN1H83ztTJDnAZMxyRfSIXZhQp7CvFackcyVaptP3n1ZAOOq/S1Ptu96DoU/CugVWqeJ9WDOPq/S1Ptu96plRp+FdC1VqnifUYdo1vpan23e9JuockNvqnNjTtGt9NV+273pd1Dkib6fNjXbRrHWtV+273pd1Hkg72fNgvLqo0qVB1hzgfGUrpQ5IbfVPExp2jW+mq/bd70u7jyRN7PmxtBaqZnmW2GwFQw7mqjgRLeg4h2gFwNLz1wtanHmUOL5Ciq7LVkkFtKrA0ynI4WA83Xcq8WlucvIfDX3hT7OqYY0yazjUeAHPzsqOyAlrcoIqjMATOlyTZcc6B7k1gRUxbKWapVpEENJBaCABfK7NlAvuMRKju1ZsMcnex1jkVsHLzxyBpzBhjQ5c2hytnU7klkWORrGbLcpZA2gWH2RVy9EtBz1JkE2zP0gi8wmYJSzGV9j13BoOYXBeWkNFokDpTc8JsCoFTXEuamFeKYpuqASLOtNoMdK3Ddf0oCXWoClgxHSe1p33A6wR1EXUQXIFicHTzNccTTbl3FzO+5NiRZGz5A2hzKlBpM4uiRaAajARrN5vu8EdmXIG0guGq4d7+hiKL4aZDajXEXbcwbKOLWqJtJoDiNtYNroOKw9iWv8AjWyyAdw3yIi2/gmVOb/4voLtx5gdp7UwdN9MuxNIDpizg/UDXLMbkY0pyTsh95FJ3ZHr8sNmsJaa5JaSDlp1HCRYw4NykdYMJlhazWn7FTrwT1CVuW2zmNHxpebdFjHE+JAHpRWFrPgR1oLiR8PyswNTKTVDXCQ5pa5usQQSIOmkzdB4WquAViIcyVR2rganm4hg+tLP4wEksPVWsQqvHmSmYSk/zKtN3Y5p9RVbjJaodVExX7L3QN3eJE+hAdSJbMIZ0RK7mf5a7dZhaZpgzWeIDWkBzWmxeTBy74tc9614ajKpK/BFFaqoK3E5CXU4IyunccwjS0jLxXXe1cwqxCclYyGOVLLEDKqGQ0oMI1yUZA3JGFDEoQ+GdBBtYze47xvVsCuRd0NpuNstEEA5eg0DNYQZ6gbaSVojTXmVOTAYqq5za0shxpPGVrCLwNw0sUmLcY0lG/EfDJubdjObIo1mue5tGo4tacwyOIykEOzWsIOpXLRuNbs6Ghr9Hlsl2hEi4HzReIC7FKhDYV0c6dae28yxbtV4Ec5UHW2o5pPCYMHU7p606oQWiXQV1ZPVko4xpaM1d8xf4+rE9nNmPHcq3Fp5RXRf5H2vP8srdpbUe0CnSrVckHMBWqGm7NcgNIbGpmZmU0KaeckugspvRP8AJTVKpOpJ4ySZTtJETY92LcSM5NQAyG1CXt4aEqrZXDIe7epOq7TYWs+KpueAGnNTloaLANcXzYBo03JFTaer6hck+BWOiSYAm8AQB2dSuEHUnAatDu2RFwZt1AjvQeYQ3PMykc02SLGXS0wBOsG8nvUs+ZLrkCL91gOATJAuNCYUeCmQGOBTCknCYgsc1wvlMgSR6RcISimiKTTJx2xVm1R7RwzOMeJ7T3pFShyG3jI7qkkk3JuSd5OqsWQhMwu161JpbTqvY06gHukcD1hVyowk7yQyqSjkmTqnLLGlhZ5Q6DaYaHR9cDN6VWsJSvfZH387WuZ2vVJJJJJNySZJPEk6laEklZFRGe5RkQElVssQwqlliGlVsYaUrCMKUINyRjIYlCEpK2AjJTStcGUSRabM235O12cvczKRlFwM0CQC4AGYv1dizY6N4pouwkrSaJjOXOGyVclGqX820NJDRmcNA+HEkTuHoXNzN10LgtpOaC9zRLyHxLm3OaYAIt0zr7121T2oxSfA5Lk1JvzDO5QPgiIJaBmzPmwMGM0SCSdN6O4jcm8ZTVakkk3JMntVwgBxSsIMpGOhEg54KAFlEgsqEPIgsKoQ8mAKCihWLKZAHhyIB4eoAdziJDxqKEGmooQE56BAZclbHSGkqpsdDCq2WIaUgRpSsI0pQg3JGMhiUIRisiIw7Cr4Mrkge0XRTd1iPSPckxj/AE16j4de+/QqsIS2m9zSQ4XaQYIIuCCNCubwNqNFSqWE6wPUvQR+FHGerHl6JBhchcKGSkbGSESMdCIBPKEFRIeUIKiA8oQ9KNwHpRALKJLCyjcFhQ5G4BcylwWELlLksIXIXDYaSlbGSEJSNjJDZSNjJDSkYw0pQjSgwjSlCDckYyGFKEKxOhGFYroiMFtT82UmL+Beo9D4mVlH80/sK5/A1o0FPQdgXfjojkPUcUwBClGGpGOjyUZCFAgqhDyhDyJGeUAeRIKoQ8mAeUAIUSDkAHkxDxQIIgFCFKxhCkYw1KEaUrCNKVhQhSsI0pWEGUrGQMpQn//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7" name="AutoShape 4" descr="data:image/jpeg;base64,/9j/4AAQSkZJRgABAQAAAQABAAD/2wCEAAkGBxQTEhUUExQVFRQXFxcVFRUYGRgVFBUVGh0XGBUXFhcYHCggGBolGxQUITEhJSksLi4uFx8zODMsNygtLisBCgoKDg0OGxAQGywkICQsLCwsLCwsLCwsLCwsLCwsLCwsLCwsLCwsLCwsLCwsLCwsLCwsLCwsLCwsLCwsLCwsLP/AABEIAMkA+wMBEQACEQEDEQH/xAAcAAABBQEBAQAAAAAAAAAAAAADAQIEBQYHAAj/xABNEAABAwIDAwcGCQoFAwUBAAABAAIRAyEEEjEFQVEGEyJhcYGRFDKhscHRByNCUlNykuHwJDNUc5OissLS4hVDYrPxNESCNWNkg5QW/8QAGgEAAgMBAQAAAAAAAAAAAAAAAQIAAwQFBv/EADkRAAIBAgMFBQcEAgICAwAAAAABAgMRBCExEhNBUZEFFFJhcRUiMjOBkqEjscHw0eFC8UNTBjSC/9oADAMBAAIRAxEAPwDk2EHxjPrt9YVr0YieaO8YWzK5/wDcb63qjs74mN2tlTRRVZw7QCC6iGwH6upxIGcD5IGUZt0X4rp5xOMrT9QPOXzAza3vRK0mncfSM0nT84+IATJiSV0Jh3mT6fUgwwumS8FqBu4blGxoLOzLOk4aHxRJdcQmIx9OmJqOgcAJce7hZU1KkYamqjRnVfu6Eelymw5kgukkfJiPD8XVPeYmnuFRci1oVgYIdN5n3q9SUo3RilBwnaWo41rEA/Kt7U1hdrLJnjUkyfOmOChNc+J6i68KPQEbph2i9/8AieKAyWeZ6rV367iokCUuIKlxTMSKCRvFz4dqA9raDwfEn8dyAyBH8HciAjTfT/hMVJgS7N1DrU0AntEaobx+O1QHkCdwHuUJbKyAl1o4G/uU4gurWEqOEZju9HBDyGbVtpkjCHXrugxokmECywlU2trZAL0yKvlA34s/qz/Mubifm9DuYJWodTi8WWozLQYQgEl4IfGU+Gdn8QUejItT6A5N0g1uID7gOkzv89YKE7KUuRuxMdpxXMiOYDp3haMJ2lGfu1Mmc3GdmSgtqlmuRn8bsU0yX0fNmXUdIO80idPq6HdG/otcUc74l7399SXs8ThaxjUtN93aD4Jb+8h4x/Sn9CBTHhpr1KxmdJWJOH1v/wAqXCkScdj+apvqAElugPgJ6pSTlsxuXUqe8qKOhgcXtF9Ql7iTJk8PxHgua3d3Z6GEVGKUVkV7doVGmAe20zHHrU2UDaaN18H+1HVhWY7VuVzYNiDIPs8VrwzteJzMfC7UzVsMGDb8da1M5qydh+SXW01PUpfIOzeQ6jd1rbh2blHoRZyyDsMEyZ70H5EV7u55wMmBHAT+LogaaeR53m63CnEj+EVtSARqfV1qWCpWVjxd1oWDfhcCDF+1MIssxpNwCgHjYj4kjTwTISdiNVpk71L2FcW1kRgYEePDqUFj7qsDMaaEn3KEytZgK5P3IoSd7k3BG3H/AJSSL6elibG7qSF1sx9NzQ5ua9xbgLarm1sfFTUI882dTD4B7O3P6Ih8rm2f+rPqclrfMX0N1D5T+pw4hbGYUMQIScN57frN9YUejCtTvgMU8SQY6VP0ucD61gwkVLajLQ24uTiouOpXYXGAwNDu69NPEWVOI7PlH3qea5cQ0cbGXuzyf4ZIfUkGfH3qvCdoTo+7POP7BxeAhV96OUiHVxDWk0yHHPBdBaIbfpy7cNLcetdSeLTacMzHQ7PcoSVR2BjZ9J35urPDMLeIPVwTrGc0VS7JaXuy6kj/AAupuDT9Ui/jdWRxECieBqrh0BPwxyupvbY6gyJH43q28ZLmZ1GpTelmN2fstlI/F02lriA4udcCJtbq0XNrQdOVj0WFrKtTuteJIxexMO0mpzTQ61wG7rkgGwJAiUl20aIqzuYvkLRqOxReHZGnPULDcmmZDWg9RLZ6gtmH+I5/aOHqQobyUcm8vI6GW+Oh7/wVuOBY9MEkabjxKmpM020EYLlQlsyTRgX9qV5jRsswTn3vfcmS5FbfMVtidb+KjCshcw7zvUDkLmBGsQhmS6aBTxjtlEVaZjYufX61OAUlci13jQcSmSK5STyRHeeG8eCgL8gJG60+lC4Ur5AX7wdToVANWumRnOAP46pRKsk8ixwLSfSqas4wV5PI1UKcqjskSKlcDzdePuXn8Vj5VXswyX7no8LgY0ltTzZXYnFgGBcz4dvX+LLRhuzm/eqZLlxKcT2go+7TzfPgSuUhmiSbnmJP2SVbW+al6F1D5LZxAhbGYkDQIS8KOmz6zfWEXowrU+hMP5mJ7W+ty52GjfaV7G3FS2VF2v8A1FJWwLTcQ0jcPN3btW6di1Rr1aXzM1zX8oySoUqrvTdnyf8ABV18cWPFNwO7rOgjtCpr0addbSt6oto1Z0fdfRk0VaZDXgtfmbqDIaJIc2SBBzAzusNVilt4XZUOJsSjiL7XAa3E0xALdTDRvJ1hoFyexJHHYib961uOX8keCo0vhbT9S3p0ajRMW3AkT2Dr6lVRx0m7NJ+n9zL92uH5GN2mOHoWpYykuIHQvqYfGbRNHGOLi803GXNkglpuMt7QZ03SFepqotpO5vjTi6Sikk0e2lyifVLwAWU4ytnVwOpMdW5FRsX0MM07zWS/P+iFgsW6k8PYYcPA8QRvBV8JWd0zoV6FLEU3SqK6Z0jZu1qNamHhjpNnCTZ28fjcudie1MRRnsNLyy4HlqvYlKnKzuSTiKXzHeKoXble+iKX2RR/rHeVUtMjvFGfbVeMmrcQLsmi4oK3FUvmO8UntyvyD7Jor/sUV6WuRyd9t1lBO2t/4E9lUbjvKqfzHeKT25W5DeyqQ3naR+Q5W0u2q85qNtRJ9lUUric9S+YVX7dr8hvZNAYatP5jvFT25X5Insmh/WDdUp/Nd4q6XbNdKLss1f8ALEXZVBt69QFR9L5jvFL7cr8kH2PQfPqAL6Q+Q7xTx7YxEoydlkv5SEfZFCLWub5+QJ76RPmHxKVdr4l5ZDvsjD3vmR65pT5rp7SjLtTFLJbPQHsnDN3d+oFz6XzT6VJ9p4pSaVun+wx7IwzWj6j3YsAQLN9fb7lXKeIxcrPh0L4UaOEjl/simuXmGg91rcTwC6lDDQw623rzf8HPrVp13sK9uSJFDBNEE3O6fN3eOnZ2q2VarVyjkufP0KVQpUs5Zvly9Q3LBzocA3o8w8k7hDDaFVUX6i+h0KXyX9TijwtrMCAkJQk7Cjps+s31hM9CLU+g6Y6GJ7R63LBg/iZrxvwL+8ig2Ps3FPa55AMveWnMIyScoAsQYjvlap7SY+HlhnTSqLMj7RwNSfjKTxGkCRruIkdsLPu7O6yOgqGHmspX+v8AkaOS+LqNYG1CymC4yQDWIcZgFzsrQNB0JjxVtm1ZnPqQpxl7s/76hMLyVxNKs17KdOBAc8vz1XN3gvfeLmwgJK+HhVounzRnjVnGopLT9zTYjA1SBEG3SaSBJGhBjsXHw/Z1Sm05QT+uh0+90uZD2hsCpU6TS1j94mWu7Y0PWupHDQv78EzJVrt/Lk0UeL2FixTOZjanENIeYvPR1N40BWmOGoJ5RsY+9YqOakYephn0yRUa5hkiHAtPpCztWZ7jCTVSCknrwGEoF8rLUt+TWNc2plF84IA16QBLYHGbJo0qVV/qpP1OZ2qqksO50370c/p/czUnyiPzb9T/AJZ6urtV/c8FfSJ454vG21fQcWYjMfi3xBjoHWJG7ij3TBPNxjcDxONvk3b0PflMfm3zJ/yzp0Y3dZU7lgPDER4rHW1fQK84iXAMfAnL8We7ddTueCsvdiR4rG3eb6Ay/E5R8W+ZP+WeqN3ap3LAX+GPUXveOtx6BHjEZ3Qx+Xpx0DuBy3i+5SOEwKs0o39QyxONu1nbPgNHlGXzHzP0Z0jsU7ngOUepO9Y62sun+hHOxE+Y+Mp+Qdcs8OKnc8BbSPVEeKx1/wDl08vQDUfics5HzJ/yzpDY3dZTd0wLeaj1F71jkstq/p/oZWFeT0HxBjoHWLbuKXumBtpHqO8Tjb6y6f6IVU4nL5lSZP8AlnSGxu4korDYPNJR6geJxtk/e6AKwxOZ0NqReOh4bkndsGuESzvGMu830ItbyqB0KkyfkE26MaDrKDoYW+keo6r4q2r6Aq4xILoZUgTHQPG269kHQw3JDqvifPoT8FhKjw01ZbAFoh2gm27vTbUIe5SV3+PqxGqk/fquy/P0RbtblENECfH3n8WRjQu9qo7v8L6Fc8Q0tmmrL8sc+oVfspmdzaJPLAfFVeqg/wD2ysU/mr6Hbp/Jf1OHvC2MwIAQlCT8MOk36zfWE7WQFqfQdMdDEdntcsGE+NmzG/AQ9hbW5tuRwJA0iOvit84ZmGlO6NFRxeYSAqmi4fnPBQghf1KEPZupEg17+pQhGOIM2EBMgMIcTIgiRwNx4FSwE2s0c9+EbZ2HYKdSkxtN7nFrg0ZWkQTOUWkEC44rPVikeh7JxFSo3Go20lkYxjhuVKO9Fx4HRthYvnaDHujNBabDVpie+J71op4Wg432F0PF9qTq0MTKEZO2q+uZMe6+7U7gn7nQebguhzpYqsnZSY9r+xTudDwLoL3uv4mEDke6UNNhdCPFVtdpni/8Qp3PD+BdAd8r+JnmPv47gp3Sgs1BdCLFVm7OTGZj1eAR7nh/AuiB3uv42IXfiync8P4F0RO91/ExtR34sp3Sg9YLoF4qsv8AkyO9x6vAIdzoeBdBe91/GwDnaqd1oeBdBli61viZFqO4ILC0V/wXQHe6/iZFqHjcoPD0vCugViq3iYGq87kHhaPhXQPe6y/5Mn4dxAHY31CVdGEUrJFc6s5PNkgOTbKE2mezqbKJtMl8sm/E1v1D/wDbKwz+avoduHyX9ThzwtrMIEhLYJY4dvSb2j1q22Ql8z6BpD4mseLSubhPiN2N+AzdHzwBvB6tCO7eunI5tLU0WxnmLqmRpRcgpAjHORIDfURIRaldEhGbigZE3H496iAyHtPa7KLHPe6GgTx8BvKLyVwxhtOxyXa+26mKqmo4ZW6MB+S32uO/7llnK53sHCUI2S+p7C054ADjZUN2VzsU3spfjzNdyMxctfT3Ahzex2o8R6VuoPJo89/8iorahWXHLpoaRx17StKPNT+JnmFQQLmsO/2KcSPQVQArTdR6BjqNUFEJUIDqH1KIaXAA8qCgHb0GMtGQqr0BQFRKxlqAqOUZGT6Bt/4t9QUQXqSIRDZ8BzW9ftUuGyuWPLZvxFf9Q/8A21hl85fQ7MX+i/RnDHhbWYUCIShuXWDwxc5rRqXADU6ngBPgtahkU7WZ0GtysrURzbqVMzJJzVKYNz0YewExI9CyUsClnGT6X/k01cXtZSiuv+i32dQGIwzcQPi3dPoNOcQ1xbMnWY9iNWTg3F52+glOClaUcvyVe2cbjMNnc2s0jmecY3I3LMsaM1p3nfvVcXtR2kNK8ZOLJ3JvlRXrVAyoKYBaHAgEGSwPAuSN8ItO1wKpFy2TW0A9wJt4oXLGhThnmwA8UQFDtbGcyJfvsIvJTpCTko6mF2ltx/O52HJaIicw/wBV76KMr27lPtDFvree8nusOwSlauh6dRRkpPgQYHWWggWFze8T2R3qiVLZW0/6jtLHVK8XGmlFpZO/HyT1yu8i8wGHbzmR1QMEB2YwBusM2+5N9yvhipOlLcw2ndaLh9M9TDjMFKE6dSvUtFpp3bd5el7LJ8LehebGo5KjgHZmaNeA0g+aTBaYN537lZSmp002rT4rj+Tm4lzjU2dYNXi1pk3p63fQvxe8+j705RK12PY3r9H3qAyJGUQL8d33oZhdrITKOJ8PvRFyFpxx9H3oMaNrjSBxPh96OYvuiW4nw+9TMnujK0bydOH3oIMtkj1AOJ8PvUuC0QLhY39H3oMKtYi16JILiY7UMw2WpErXNrDrQYcrgKjROp8PvQuxXs31LGkBA39FvqHBRDO1wxfYfj0KILzQrUwj1LXlwPyfEfqHf7aw/wDmXqjtf+B+jOGvat7MILKkCX2HoucYY1zjrDQSe23aF1UklmY23wLBmzKhcxr2VM1Rwa3MHMbLtJc5pvvgDTrsg5xjFyVsiRjKUkuZrji8VRwg8no5qAc4BvnOnPDwHAg3dn1B3Lh1ZTbblx/wdqEaSyjwBbYeDTqc9XaXGi9lNpY5hMljqcOFoAG+POE6J4K0UloZalpSbZWYemAXZHseBTYZDiZhrWQJAvaY1AI61fB8DFWgtU+Btfg+xBcys0mYLD4yP5UtVWaLMLJtNM1tI9Idh9RVZpZguWr/ADB9Y+pWxM1d6HOtpVbj8byhIEVkAmN90AkqlWB5sZB0HB0Wh5sLiBwGp8FQm6Tbvlr/AH0OtQovE04xtxtfw2V7/XSxZ4rDvEPactUwHBs3ggjXW7aZg2lso0WsVXdrqNr35eoXiO44Z06uzNqezFPK+Svbjq8/3L3Z9FwAfJyPzEN0FiBOXTiZ4OjrKYaKjXnFr3l/OfUxYytvaMZRfu5JfS97eX76lhRdr2ldBHMlqyVRCjASDYDv9iAX8KGyoAVhuowx1GSoAa5ygAdV2nYEBpEd7lBRjvNnifcgOl7pDquka3QFI1YQYQYy1Av6kAWbeRYUWmNNw9im0uZZuqjfwvozxfol2kW7mdtH0JNLXvTplNncueW4/JsT+pf/AALGvnL1R138l+jOHOaug0YQJalsE0mysWKb5LZBHAE9UTbWJ7F1Z09pGBTsy7wWLZUr4drGwOeYTLWNOrYDcg019Cz1qbjSm3yfMvozTqxtzOi7EwR8iaGucZNQwQ3XOSQDExMrmVc7ry/g6EJJS+v8mN+EHC1XOaOYc1tNjG87lcKZJ16eXKDmtE8N5hJTezHZYtWG3LaTKDZL2tlpcJMwJgmxggG61QkrHPqU5XvY3HwdEipXEESxp8CfekrcCzCpps2zNe53qKqNZz3lsCXsj5p9f3K6Ohmrptqxz/G0TIkHf7UrIr2GVWGG7yLW4bvb6FA2ZeckqdDO7yhsiBBIkDfcbxaO9YMe6qgt1r/BrwuI3LScmk3ZWds/7kXuEDKeHquDg3pAMBIc8NloYZM7nG6rliFNRUI5RWetm+N7W46ehf7PnTqPeyblNuXpq7K9+Gr87kbYxeS6c+S3Nh24XmOAn2Lo0KdSLcqlrviZsdVw1SnTWGWSWeT8ralowGTY6ncVouc2UXfQnUgeB8ChcGy+Qd0wLHfuPUhdXGcXZZAyDwPgjdC7L5Cs10KDY0Yu+gNwPA+CN0LsvkDdPA+BUuTZfIHXJtY6BLcMovLIi1CeB8EGwbL5A5sdUGxlF2IzgeBS3G2fIJQwdV0OFNxG45SQdw7Us22si/CxiqsXUWRZ4XY2IqA5WgdpDY6oCzqEnqeiWKw9JWj+Eer8l8UdOa73u/pR3TJ7Ro8n/fqUW1eTWOa0nNR0+kf1/wCjrU3TKZ9oQayTJuxK3OBpkyIBEbxYgmeK0KJxHUzsaXluPyXE/qnfwrPH5y9UbZfJfozhz2rpNGBMCQqxi+wFFrzDn5NI6JdJO62neuu20slc5ySb1NJsrBiniaDecMmpT6AblBExJOYzpPfuWSvLapSduDzuaqC2akVfidE2XXDMIzK4ZoPSg3JOmn4hcqo7JvyOhGN5JGO+EHHVmZfjXltRrHFgOVgPYBJuDvA6uMprajtFdWexPZKrY2Lq1283UqValOwc17nPAaejImS09IQReYVsoR2blEKs9tLgaH4OWZa9RuYPiiekJE3bxAPoSyd4IMIqNWSRu2b/AKrvUUpeYHlcyarfqe0q+GhjxHxIyuMwggd91GhU8kU9TDQlsPcnbGrua7o5YJbmBnSbxwMFVzp7asaKFdU27q6N3tDAU69DK5o3EEWIPUQscMmdebbjk8+BXUKApgATHWSdeEkrrHmXJt5hKb9e1BElqyVSqqMASpVsO/1oBeiAmsoKOp1rjv8AUUGNDUQVZ61LgD+Q1T8g95DfWUu2h91PkK/Zda3RA7XM/qS7SHlSmCOx6m/J31Ge9RyBupf1nv8ABn/PpDtqM96W4d27cAQ2OXaVsOeyq0+pTaG3MmX9MvaxrTks0Dogx3Xuq2aoppJMsdk0nwXONjoNB28UyCCx+3aNJ/Nvec/zQ17jHHogprEKvlFL6WZj3AEW85p8DBGiNhLmE+D6oSHAkktrvBJ1PS3ow0M9Re+jf8sx+SYj9UfUAs9JXrr1R0Zv9F+jOI1WLrTgc2LI5Cz2LblnTK66OcXvJX/q6H6xvrVGL+RL0NGG+bH1On4Q/kVPsHrK4OI+GXodal8a9TGfCI3M6mLD4tmpDRo46myto/KRkxHzv7zZUYCm6nTBBZYz0Xscc94MAzAEfgq+NmrGSbcZJl58F9N4xVeSCzmnFvzm3b0Sd44eknVUzi4q3A106kZu6WZ0Zm/6rvUUpcYzlFSmoDHyBPVcj2q+GhixCzM/tGl0W9/rRK+CM/jjeRoZ+9BjoNsajN+z1qRBLRmmfyho0hzbi4uEAgCzeskxuO5YKi2ZtHp8FhqtehGa5ftkSqzJ04T4a+/uXRWh5V6kWde0+tFAl8TC0qigo6tUt4+xKM9ER3VUAC0K1woww1Juy25qjW2MzYiRodQlk8iykrySL/8Aw/8A00Z66f3qq5s3a5LoSHYAlgHN0JBJjKcg7Bcg96iDJXGt2W76PC/syfaERNh+XQO3Z3+jDfsSf51A7L8uh5+zn/JdQaePk4Ph0whYdWQbD7MA845uqA1vcPvU2Qtk8Iildj9j0qr21HZw9vymPdTJ6nFhEhQlyLtylLCnQrOZcgGxUrj/AOU7+L71IaMoqfEjofLX/pMR+rPsVND/AOxH1N1X5EvRnFHhducTlwZHLVlccy25MYuimZLZl3yTd+WUP1jVRivky9C7DfNidQon8ipfUYuDifgkdej8xGK+EbVv6un6j96vpfLRjr23rKPZJHNmw06/Yr4aGOo1fQ2HwcH46rb/ACjx4/ckrcC3Cu7ZuaZv3O9RVJsMnyiMPbbUdfFXQMuIdmjPbSd0R38eKJVfJZGW2hUl0WslY6Lvk5RlrnQAAQDr1n2IuWyNGG3dIdyj2K40jXp0sRUqOe1rqbGl1i0jMAGkx0W306XUsU05TbO/g+0JYakqaSaX/ZdYdz3U6ZfT5upkDnNkktMSRMrfF3jc85UWzNqwJ0Xtx4+9MJJ5vIbSjh6T71GhbrkFqARp6T1daSw11ZZAHAcPX70CXXI8yOAHYgxotX0JeAxAY4OA9e/vQaDTmou9jR0seepVpG65ZUsVPBGxCQKqhBweoQcHqEHBygBQ5Qh4lQAKphw8QUUyHK31G4PE1w1mYc8XHpRe07upbqeG2obV9THUnaWmg/lDy2dXZUpik1rXtyyXEuAt1AI08AozU9rNFk8W5QcLamJK1zM0ABCysvDgrUmUtFvyUd+WUP1g9qqxb/Rl6FmGX60TobXVhQpT+bythssjKABPm5tTMSuDiflyOtQ+ajM/CO7ps+oz2+9aafy0Ya/zSj2Oeg7sPqKvhoZKi976G3+DdvSxB4MYPEu9yrrcC7CcTbUtR+NbKpGxmU5TjzD2j1K2DMuIWjMrjiSAO31pijgioobKqVqwDW5rBzm5g0kdRO/RJUulkXUkm8zomydjU6QGWk4O1NswJGk3KxuU+KZvioLQl1KdcPF6j6euXmgCf9JfYZZ4CVPe5BvHmBx+BrVXZgzLLYM2m83WqjK0feMdeDlK8Skx2EdTdDhBNxcGRPUtEXcyVIuLzI1M3RKwlQ2HelsM9ERi9KQUOSsaOo+m5Rios8FiLQe5I9TZRndbLLbDV0S65Y06yFghPKAN6lgXFGLb84eKliBW4lvEeKliXHiuOIUsS47nhxClgijENGrh4hQFjj/KWrOIrHi8ldjDZ0omCv8AMZQ13K8pIxVMyyIElZmXDmuVkZCtFtyZP5VR+t7Cq8VL9GRZhl+tH1OpVwfJWGRGRoA3j5xJ36N8DxtxcV8qR1MN81GM+Eo/GMH+hvtWiMkopGOpBym2VOxKBLHdhQ73Spr3mJ3KrN5I3/wfYYtp1nH5Tmt+yJ/mQVeFbOBZHDyoZSNS03CZDFDyloy3sd70KlaFGO3PQR0JVvdjqZSrhSeHp9yp9pYdWzefkH2dXfLLzBUcAHVWW3yeFtVfSxdKs7Q/YSWDqUrORBx+LqHM5lRzZJIyvcIG7TSwSLFUpafsWPCVk7vj5mvwlR5wWHeKj8zmEudncZMib9xTutCMd5LQXczf6a1BUH1ZBdUeRIJ6TjZUPtPCvJP8MaOAxMXd/uF2ngCHm9jdskmxv65VtXH0aL2Z3T9CpYGrV96FrepXPwhG8en3Kr2thub6MPsvEeXUFVpu4j0+5F9p4eyd3n5E9m13ll1AeTHiPT7kj7Tw/N9GN7Mr+XUcKB6vT7lF2lQk7JvoT2dXjm7dRzaB4j0+5L7Tw/N9GT2XX8upIp0nEjSTpc+5SPaFCT2U3d+TI+zq6V3bqabCbPsLwttw2JbcCeKNyBKtCDv0E8DxQuQRuX5h8EQjnMH0Z8AoQbhjTaYcyCdBl18FAWKPlHgYeHAlrXedbRov0YNjfgVRVmoWu7XDGnt58iHtnEOpYcOFMvh5LgCGkANkm+uiFR3ii7CLZbMtWx1MOqGpTJOfQtYSNOjObXov4jTiu1RjJ042fA5laUd7K64mfxtRrnkts06CA3tsLC60q6WZn1eRFcVVNlsUCKzlgjWu4LOqzRo3K5lnydcRiaUjef4SkrV3Km1YejStUTOn7ZqluzQ5okhjYHWsOIV6bv5GzDfNX1KjlbtHma2nyGFxzFugIAsL3IVc5S22uAYxjs3K/ZvKJoaS7rF36ibDS8C3vWWe25ZI0RUbZs2/IuDhA9pkPe4yOqWfyLXg4OFOzMmKmpVMi5hbDOVu3m9Cp1Se4XWfGU3UoSii3DzUaqZia2Npx57fFcJ0Klo+7w/lnVVSF3nx/hEKljmtD3h7d1MOkGHGSdd8D1LqYfapUZSSz0RirbNSoo3y1F/xsgCKzddwYBodwCkMRX2XdemXmGVGjdZ/k17dq0/IsO+qWuzZhZwaHOBIMQtE5Xo3nG/kZ1G1W0XbzGN2nQiAxve8lc79DhRZq/V41ESsTi21KAfIHNuyGDIAOl/BPjoSr0lJRzTat5f2wmGkqc3FvJopqmKYflN8QuT3ar4X0N+9hzRBxOJb84eIWncVHCK2XxK97Daea4A6eLb84eKreHqeF9B1VhzQ44lvzh4p6VGptfC+P7CzqwtqjwxbB8oJO7VfCxt9T8SLjk9TFQl4u1th9b7gfSt2AwslPbmrW0MmKrJx2YvU1VJi7RzmHChAznw2477KAIlIl56Nh6UQkkYZ3zj+O5AFwVfCZozONri33IhKrb2IbDWyC4EeF7rldsNbhLjfI24BPeN8LFHtmoOY1Grhf6pSYBt4aN+bLqi/Wfoc62ziwatQAEAPfY3JMwXE21jwjtPpqOJjGmlnocOtQk5tlc6sE7xUeTFWHa4gnVgqnXTH3TB892pN8ht0zUUtlZjGnWdFknNRV2a4Q2nZFhh9l06ZDi5xcOAsCsc8SpZGuGHcXcl47bLqtIUWtz0gbmQyYPzgOI3A9iZ7UkLFQhK5VcshVxFVpLrBrbMuCYAJLt58Fbu1dsoc2skiuwOzsgO7tkIOldgjVaR1Dk3tZlPC06cRlA+U0SekXWJnUlWRjZWK5Nt3sT/8eZw/eb706XmLnyIW0tutIeYYAZ1fOvUBdNsqwl2uBh6lAEamO26zKgjQ60iO3ZjDIgA2IO+25Xxpx2bFLqy2rjH7ObHnFBUYojrS5F1hqDhh6bHPBY0vLG2Dm5jmdJ3yfBGUE4NEjUltJkmi0Rr+8sqwyuad+7BXkNZOa/zc5g8Mw33VqopRfmUuq9pEfnABAI8Uu6Q29ZHqlPu8hN47gnRbt9cj3Kbom8Y8oKkiOoxIKXcj700eyNrMp02NLN8EgjU7yDGp7dVbGFkVupdl2zbNPg79z+tPYFwo2vS4keHsKliXG1trUDALjGnUpYlxcNj8O0EB5AJ6vajZkuEdtegNHPPfT/qQswEKrt+nMAPvoS5gHZZ3sR2SGO2g0urOfliXSHBxnxGq5+Iott8V1NtKSsis2qa5HSLatMEwyBmm3S0gmJG5NRpbNJKOWegXN7y7zI+FwjK7skBr7khwg9Z494VilKGpGlM9ieRT4JY9nYSfXCsVfmVSo8jNHBlaLFAzyEqWIbI8oj+jUvSuZKTkrNnRVOzuj1PlDmcG+TM0JmTuBPDqSKCHd+ZcbXrMw+GdVbRaQ0saGSQ2HFo4WifQtNpJamZWcrGfbyq3+TMj659yr25cy3dId/8A1I/RWfbP9Km3LmTdIcOUoP8A2jf2jv6UNuXMO6Rc7LrsrNa7mWgmZEzEE746uCV1pIKoq4TaQZSbmNFrrgRMexL3iQ3d4srhtKn+jM+1/ap3iRO7IU7Rp/orftf2o94lzJ3ZHjj6f6M37f8Aap3iXMHd0M/xOn+jj7f9qO/mTu6EbteiTl5hsxMZ7x2ZUd9MXcLmEO0KX6OPtf2ob+Q24Qgx9Ldhx9r+1TfzJ3dDhtGl+j/v/wBqKryB3dDH7UpAEjCgxeM8T+6iq7A8PkBwm36T/wDtIH62fHop3VaFVG5MbtWn+jfvn+lLv2N3fzHt2jSOuHHe+f5UO8SJ3cf5dS+gH2/7UveZB7uj3l9JuuGPVLve1HvEwd3XMbs/atKpXbR8maMxIzZpiATplv5vFPGtKTtcWdBRVzRjZrACeabZXpSte5m2le1jOM2u39FH25/lWfvDNXd0O/xdp/7Yfb/tU7xInd0K3aTf0Ufb+5DvEid3iDxW2QxjneStsJ/OR/Kiq8uZO7xIVbbga/OMIzM0FodndmjhMadSjqN6hVBLQC3lo7MG+TNuQD8Y46mOHWhfiTdlmzJ+i0vSfWEveph7rAJRbRcAfJ2Cd34CsjXm1e4jw8EykDm9az3NFhaEF2h0d/CUU8yWL7l50cA+3y6f8YWyWhih8Rg6MFg6KzPJmtaDmU+5BhSPUab4ufx3KOxEnxNzyYZFGnxl3rcq5E4hOVDwKcanMPaquJdC5nGVD1o2GDiohYAVoJ3Hu49ihCVjdkuaC4kwCAZaQb77xG7xTuNlcrjNN2KzyFubNAnSb/iVNt6D7KvcK3DhC4bD+YS3JYe2h1D0qNkHcz1elElhnk4nRS7JYJFtB4lQFjzR1IksPbTngoQsHVZEllMgWk5jxIHndqbaE2PMz+w//UKQ/wBZH7rlbT1RXW+FnVqdKxC38DmcTnFNttFzLHYHtB4IWIPE8PWpYBC2uTzNT6p4porMjKraAN+0pwGeNaKjZ+c31hPbIRvM32BqDO6+4H0ALLwLeJPw7wGjv9athoVS1OaUtp1fn/ut9y60cNSfD9zlPFVVx/YuNhYuo6q0F1iHzYfMdGgnWE1bCUo0nJLP6hoYqrKoot3X0N5ynwJq4SoA/nTJc2n0W75bpckAyBvICyuUbWNKvfSxzDmazOjnxdt3kbSB2EOMqm0XwXUtUmuL6FvhsM/I0w8mBJdSyk9oGh6lthSpbKuo/e0UOpPafvT+xBTh6nzXfYPuR3dHww+9k26nin9iNDsSo7JTYBEZpJGXe49y5mISU2la3k7rqbKPwpyv9VZ9CFt/H5+hSuAZc7K4kkWGW3m633q2hRgleTi/Jyt+wKk5vJKS9I3/AHKZtKqT8r7J/oV7jR5R+5lN6nil9qJdPBP3msP/AK7IbNHlH7mTaq85dETH4IwyH1R0bwySTmddwPmmItwg70qjRzyj1YXKrzl0Q9uFdEF1c8PiwD94R2KPKP3MXbq85dEDqbPdqH1gDMTS1CmzR5R+5kU6vN9EJ5C/6Sp+yKmzR8MfuYdqrzl0RfbC2ezm/jBTe7Mb1HVKLotAytBEdapqRp3yS6seMqls2+iKhmBfzo6Ti3P5ppOyZZ0L4nLFs3C6t2aOzpH7mLtVL6y+1EfySr89/wCwd7lYoUfDH72Lt1PFL7Ue8kq/Pf8AsH/0oqFHwx+8XeVfFL7EOGGf9I/9i/3Kbuj4Y/eybyr4pfYhRTqfSH9i/wDpTbuj4Y/eDeVfFL7BSKu55/Yu/pU3VHwx+8G8q+KX2BsBUqh0OzPa4tEFjmN1HnOy2EZr7jB3QlnSpbLtGP33GjOptK8pfYB2RgnsxtF7vN5yc1xAEg5h8nv7pCLjSUcox+/+AXqPWUn/APi35OoU8ZSBHxjNR8oe9Vqcbalbpy5M5HzlX6R/dQcfYrd3T8EfvLN5PxS+wQ1630lXuw5QdKHhj94d5PxS+wZ5TVH+dX//ADT7Uu7j4V9xN7LxP7QOIrPc0tdVrEEEEeTRI4SChuo8Ir7ib1+J/aCxtcvc45qwB0aMOLdUl8qKkrZpfcGVVt5N/aVFfCmZip2mmR7U2wuS6i7b5y+0vMBtNshziQSMh6JF9biTA8R2bslTDv8A4/uaoV1/yT6FzSeYEaKhZFzSZgKAXoKaPOzZYYSmSbOawgSC52XuB43WyytZq5Rdp3TsbHkhjQc1OrTFYNDnc4G5nNjRpdEOnpEE/NAB3DBjKNONpJWubMNWqSum7lph8ZhmhwNNznAuqEZaecMc4lpIcbADr3LG4rVGyU22OZtrBPZLQWyJa40hHUeiQSO8Srlg5uO1kZ3ikna7D4TaGCy5TVpzcmaTz60O6VOC/KD3lc3+Q9F2CcT8bSjdDX0443Pcpuakc7B3yfEn0tiYWo2WkEcW1nt7dHhLvJxdn+yDZP8A7YOjyRoue5oFbLkEEV6hhxLrg59RlGvFNvpW4dF/gGxFLj1ZR8oeSFbDNNSg+rXbF2VC5zh0miWljmkm+kaB3UrYVoydpJLzKZQazi2zOYrBYsijDK5in0gM+vOVDBnfBHoVsJ0ltXa1/hAlGpla+hLxeFxDpNOliWugBoyMDdbl1zeCfRwQjOmtWvyBxqcEyF/gu0CZyVj/AOfvcrN7Q8ugN3V8+ofD8mtoPMRUbv6VWJ7IcUrrUF/0FU6v9Z0Hklsp1LDNbiJ5wFxdD3GZJIkg3tCw1pRlNuOhppuUY2Zka3JzGjEtdm6LqhqZW1HQ1geDluANHRHUte/o7u1uFtPIp3VTa2r5X5jH8lMdLjzsC5/O1JjXSEyxVG3w/hC7io38X5ZYO5DYmLYwnj54t9sylWLp/wDr/b/BHQn4/wB/8g3cka7dcW65gRnuOPn2U75S/wDWvx/gPdp+P9/8kGpsDGN+WXdlR3thWrFYZ6xt9Ct0K60l+WAds3FjUVO58+pydVsK+XT/AELusQufX/YKnTrtc0uFWzgb5yLHejJ4eUXbZ08gR38ZK+1r5lpsXCVDjWh7ahpl9SZzZMsPgzpGkdyoqbl4fK17LlfgWwlWVbNu13zsbpuwaIM5D3veR6XLAkuS6Gx1p8zj218Y7n6vN1H83ztTJDnAZMxyRfSIXZhQp7CvFackcyVaptP3n1ZAOOq/S1Ptu96DoU/CugVWqeJ9WDOPq/S1Ptu96plRp+FdC1VqnifUYdo1vpan23e9JuockNvqnNjTtGt9NV+273pd1Dkib6fNjXbRrHWtV+273pd1Hkg72fNgvLqo0qVB1hzgfGUrpQ5IbfVPExp2jW+mq/bd70u7jyRN7PmxtBaqZnmW2GwFQw7mqjgRLeg4h2gFwNLz1wtanHmUOL5Ciq7LVkkFtKrA0ynI4WA83Xcq8WlucvIfDX3hT7OqYY0yazjUeAHPzsqOyAlrcoIqjMATOlyTZcc6B7k1gRUxbKWapVpEENJBaCABfK7NlAvuMRKju1ZsMcnex1jkVsHLzxyBpzBhjQ5c2hytnU7klkWORrGbLcpZA2gWH2RVy9EtBz1JkE2zP0gi8wmYJSzGV9j13BoOYXBeWkNFokDpTc8JsCoFTXEuamFeKYpuqASLOtNoMdK3Ddf0oCXWoClgxHSe1p33A6wR1EXUQXIFicHTzNccTTbl3FzO+5NiRZGz5A2hzKlBpM4uiRaAajARrN5vu8EdmXIG0guGq4d7+hiKL4aZDajXEXbcwbKOLWqJtJoDiNtYNroOKw9iWv8AjWyyAdw3yIi2/gmVOb/4voLtx5gdp7UwdN9MuxNIDpizg/UDXLMbkY0pyTsh95FJ3ZHr8sNmsJaa5JaSDlp1HCRYw4NykdYMJlhazWn7FTrwT1CVuW2zmNHxpebdFjHE+JAHpRWFrPgR1oLiR8PyswNTKTVDXCQ5pa5usQQSIOmkzdB4WquAViIcyVR2rganm4hg+tLP4wEksPVWsQqvHmSmYSk/zKtN3Y5p9RVbjJaodVExX7L3QN3eJE+hAdSJbMIZ0RK7mf5a7dZhaZpgzWeIDWkBzWmxeTBy74tc9614ajKpK/BFFaqoK3E5CXU4IyunccwjS0jLxXXe1cwqxCclYyGOVLLEDKqGQ0oMI1yUZA3JGFDEoQ+GdBBtYze47xvVsCuRd0NpuNstEEA5eg0DNYQZ6gbaSVojTXmVOTAYqq5za0shxpPGVrCLwNw0sUmLcY0lG/EfDJubdjObIo1mue5tGo4tacwyOIykEOzWsIOpXLRuNbs6Ghr9Hlsl2hEi4HzReIC7FKhDYV0c6dae28yxbtV4Ec5UHW2o5pPCYMHU7p606oQWiXQV1ZPVko4xpaM1d8xf4+rE9nNmPHcq3Fp5RXRf5H2vP8srdpbUe0CnSrVckHMBWqGm7NcgNIbGpmZmU0KaeckugspvRP8AJTVKpOpJ4ySZTtJETY92LcSM5NQAyG1CXt4aEqrZXDIe7epOq7TYWs+KpueAGnNTloaLANcXzYBo03JFTaer6hck+BWOiSYAm8AQB2dSuEHUnAatDu2RFwZt1AjvQeYQ3PMykc02SLGXS0wBOsG8nvUs+ZLrkCL91gOATJAuNCYUeCmQGOBTCknCYgsc1wvlMgSR6RcISimiKTTJx2xVm1R7RwzOMeJ7T3pFShyG3jI7qkkk3JuSd5OqsWQhMwu161JpbTqvY06gHukcD1hVyowk7yQyqSjkmTqnLLGlhZ5Q6DaYaHR9cDN6VWsJSvfZH387WuZ2vVJJJJJNySZJPEk6laEklZFRGe5RkQElVssQwqlliGlVsYaUrCMKUINyRjIYlCEpK2AjJTStcGUSRabM235O12cvczKRlFwM0CQC4AGYv1dizY6N4pouwkrSaJjOXOGyVclGqX820NJDRmcNA+HEkTuHoXNzN10LgtpOaC9zRLyHxLm3OaYAIt0zr7121T2oxSfA5Lk1JvzDO5QPgiIJaBmzPmwMGM0SCSdN6O4jcm8ZTVakkk3JMntVwgBxSsIMpGOhEg54KAFlEgsqEPIgsKoQ8mAKCihWLKZAHhyIB4eoAdziJDxqKEGmooQE56BAZclbHSGkqpsdDCq2WIaUgRpSsI0pQg3JGMhiUIRisiIw7Cr4Mrkge0XRTd1iPSPckxj/AE16j4de+/QqsIS2m9zSQ4XaQYIIuCCNCubwNqNFSqWE6wPUvQR+FHGerHl6JBhchcKGSkbGSESMdCIBPKEFRIeUIKiA8oQ9KNwHpRALKJLCyjcFhQ5G4BcylwWELlLksIXIXDYaSlbGSEJSNjJDZSNjJDSkYw0pQjSgwjSlCDckYyGFKEKxOhGFYroiMFtT82UmL+Beo9D4mVlH80/sK5/A1o0FPQdgXfjojkPUcUwBClGGpGOjyUZCFAgqhDyhDyJGeUAeRIKoQ8mAeUAIUSDkAHkxDxQIIgFCFKxhCkYw1KEaUrCNKVhQhSsI0pWEGUrGQMpQn//Z"/>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3317" name="Picture 5" descr="C:\Users\dell\Desktop\بحث فى أساسيات التنفيذ\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580" y="1524000"/>
            <a:ext cx="2295620" cy="183832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8108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595064" y="228600"/>
            <a:ext cx="1396536" cy="584775"/>
          </a:xfrm>
          <a:prstGeom prst="rect">
            <a:avLst/>
          </a:prstGeom>
        </p:spPr>
        <p:txBody>
          <a:bodyPr wrap="none">
            <a:spAutoFit/>
          </a:bodyPr>
          <a:lstStyle/>
          <a:p>
            <a:r>
              <a:rPr lang="ar-EG" sz="3200" b="1" dirty="0">
                <a:solidFill>
                  <a:schemeClr val="tx2">
                    <a:lumMod val="50000"/>
                  </a:schemeClr>
                </a:solidFill>
              </a:rPr>
              <a:t>الكهرباء </a:t>
            </a:r>
            <a:endParaRPr lang="ar-EG" sz="3200" dirty="0">
              <a:solidFill>
                <a:schemeClr val="tx2">
                  <a:lumMod val="50000"/>
                </a:schemeClr>
              </a:solidFill>
            </a:endParaRPr>
          </a:p>
        </p:txBody>
      </p:sp>
      <p:sp>
        <p:nvSpPr>
          <p:cNvPr id="4" name="Rectangle 3"/>
          <p:cNvSpPr/>
          <p:nvPr/>
        </p:nvSpPr>
        <p:spPr>
          <a:xfrm>
            <a:off x="4432110" y="813375"/>
            <a:ext cx="4572000" cy="2308324"/>
          </a:xfrm>
          <a:prstGeom prst="rect">
            <a:avLst/>
          </a:prstGeom>
        </p:spPr>
        <p:txBody>
          <a:bodyPr>
            <a:spAutoFit/>
          </a:bodyPr>
          <a:lstStyle/>
          <a:p>
            <a:pPr algn="r"/>
            <a:r>
              <a:rPr lang="ar-EG" sz="2400" b="1" dirty="0"/>
              <a:t>يتم مد سلك سويدي الصنع </a:t>
            </a:r>
            <a:br>
              <a:rPr lang="ar-EG" sz="2400" b="1" dirty="0"/>
            </a:br>
            <a:r>
              <a:rPr lang="ar-EG" sz="2400" b="1" dirty="0"/>
              <a:t>يتم عمل 55 مفتاح اناره وتغذيه للاجهزه </a:t>
            </a:r>
            <a:br>
              <a:rPr lang="ar-EG" sz="2400" b="1" dirty="0"/>
            </a:br>
            <a:r>
              <a:rPr lang="ar-EG" sz="2400" b="1" dirty="0"/>
              <a:t>يتم عمل دائرة انترنت </a:t>
            </a:r>
            <a:br>
              <a:rPr lang="ar-EG" sz="2400" b="1" dirty="0"/>
            </a:br>
            <a:r>
              <a:rPr lang="ar-EG" sz="2400" b="1" dirty="0"/>
              <a:t>يتم عمل دائرة دش </a:t>
            </a:r>
            <a:br>
              <a:rPr lang="ar-EG" sz="2400" b="1" dirty="0"/>
            </a:br>
            <a:r>
              <a:rPr lang="ar-EG" sz="2400" b="1" dirty="0"/>
              <a:t>يتم عمل دائرة تليفون </a:t>
            </a:r>
            <a:br>
              <a:rPr lang="ar-EG" sz="2400" b="1" dirty="0"/>
            </a:br>
            <a:r>
              <a:rPr lang="ar-EG" sz="2400" b="1" dirty="0"/>
              <a:t>يتم عمل دائرة جهد مرتفع للمطبخ والتكييفات </a:t>
            </a:r>
            <a:endParaRPr lang="ar-EG" sz="2400" dirty="0"/>
          </a:p>
        </p:txBody>
      </p:sp>
      <p:pic>
        <p:nvPicPr>
          <p:cNvPr id="12290" name="Picture 2" descr="C:\Users\dell\Desktop\بحث فى أساسيات التنفيذ\كهربا.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248" y="923909"/>
            <a:ext cx="2783006" cy="208725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5" name="Rectangle 4"/>
          <p:cNvSpPr/>
          <p:nvPr/>
        </p:nvSpPr>
        <p:spPr>
          <a:xfrm>
            <a:off x="7583744" y="3682425"/>
            <a:ext cx="1388522" cy="584775"/>
          </a:xfrm>
          <a:prstGeom prst="rect">
            <a:avLst/>
          </a:prstGeom>
        </p:spPr>
        <p:txBody>
          <a:bodyPr wrap="none">
            <a:spAutoFit/>
          </a:bodyPr>
          <a:lstStyle/>
          <a:p>
            <a:r>
              <a:rPr lang="ar-EG" sz="3200" b="1" dirty="0">
                <a:solidFill>
                  <a:schemeClr val="tx2">
                    <a:lumMod val="50000"/>
                  </a:schemeClr>
                </a:solidFill>
              </a:rPr>
              <a:t>الدهانات </a:t>
            </a:r>
            <a:endParaRPr lang="ar-EG" sz="3200" dirty="0">
              <a:solidFill>
                <a:schemeClr val="tx2">
                  <a:lumMod val="50000"/>
                </a:schemeClr>
              </a:solidFill>
            </a:endParaRPr>
          </a:p>
        </p:txBody>
      </p:sp>
      <p:sp>
        <p:nvSpPr>
          <p:cNvPr id="6" name="Rectangle 5"/>
          <p:cNvSpPr/>
          <p:nvPr/>
        </p:nvSpPr>
        <p:spPr>
          <a:xfrm>
            <a:off x="2118815" y="4413608"/>
            <a:ext cx="6858000" cy="1938992"/>
          </a:xfrm>
          <a:prstGeom prst="rect">
            <a:avLst/>
          </a:prstGeom>
        </p:spPr>
        <p:txBody>
          <a:bodyPr wrap="square">
            <a:spAutoFit/>
          </a:bodyPr>
          <a:lstStyle/>
          <a:p>
            <a:pPr algn="r"/>
            <a:r>
              <a:rPr lang="ar-EG" sz="2400" b="1" dirty="0"/>
              <a:t>يتم دهان عزل للحوائط</a:t>
            </a:r>
            <a:br>
              <a:rPr lang="ar-EG" sz="2400" b="1" dirty="0"/>
            </a:br>
            <a:r>
              <a:rPr lang="ar-EG" sz="2400" b="1" dirty="0"/>
              <a:t>يتم دهان عدد 2 سكينة معجون </a:t>
            </a:r>
            <a:br>
              <a:rPr lang="ar-EG" sz="2400" b="1" dirty="0"/>
            </a:br>
            <a:r>
              <a:rPr lang="ar-EG" sz="2400" b="1" dirty="0"/>
              <a:t>يتم دهان عدد وش بطانه </a:t>
            </a:r>
            <a:br>
              <a:rPr lang="ar-EG" sz="2400" b="1" dirty="0"/>
            </a:br>
            <a:r>
              <a:rPr lang="ar-EG" sz="2400" b="1" dirty="0"/>
              <a:t>يتم دهان عدد وش دهان كمبيوتر يتم اختيار الالوان من قبل العميل </a:t>
            </a:r>
            <a:br>
              <a:rPr lang="ar-EG" sz="2400" b="1" dirty="0"/>
            </a:br>
            <a:r>
              <a:rPr lang="ar-EG" sz="2400" b="1" dirty="0"/>
              <a:t>الخامات المستخدمه المعجون ماركة سايبس الدهانات ماركة اسكيب </a:t>
            </a:r>
            <a:endParaRPr lang="ar-EG" sz="2400" dirty="0"/>
          </a:p>
        </p:txBody>
      </p:sp>
      <p:pic>
        <p:nvPicPr>
          <p:cNvPr id="12292" name="Picture 4" descr="http://www.hayah.cc/forum/hayahimgcache/1/43752haya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248" y="3428999"/>
            <a:ext cx="1905000" cy="203030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0048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0" y="304800"/>
            <a:ext cx="1226618" cy="584775"/>
          </a:xfrm>
          <a:prstGeom prst="rect">
            <a:avLst/>
          </a:prstGeom>
        </p:spPr>
        <p:txBody>
          <a:bodyPr wrap="none">
            <a:spAutoFit/>
          </a:bodyPr>
          <a:lstStyle/>
          <a:p>
            <a:r>
              <a:rPr lang="ar-EG" sz="3200" b="1" dirty="0">
                <a:solidFill>
                  <a:schemeClr val="tx2">
                    <a:lumMod val="50000"/>
                  </a:schemeClr>
                </a:solidFill>
              </a:rPr>
              <a:t>النجاره </a:t>
            </a:r>
            <a:endParaRPr lang="ar-EG" sz="3200" dirty="0">
              <a:solidFill>
                <a:schemeClr val="tx2">
                  <a:lumMod val="50000"/>
                </a:schemeClr>
              </a:solidFill>
            </a:endParaRPr>
          </a:p>
        </p:txBody>
      </p:sp>
      <p:sp>
        <p:nvSpPr>
          <p:cNvPr id="4" name="Rectangle 3"/>
          <p:cNvSpPr/>
          <p:nvPr/>
        </p:nvSpPr>
        <p:spPr>
          <a:xfrm>
            <a:off x="3581400" y="878202"/>
            <a:ext cx="5410200" cy="1938992"/>
          </a:xfrm>
          <a:prstGeom prst="rect">
            <a:avLst/>
          </a:prstGeom>
        </p:spPr>
        <p:txBody>
          <a:bodyPr wrap="square">
            <a:spAutoFit/>
          </a:bodyPr>
          <a:lstStyle/>
          <a:p>
            <a:pPr algn="r"/>
            <a:r>
              <a:rPr lang="ar-EG" sz="2400" b="1" dirty="0"/>
              <a:t>يتم تركيب باب خشبي لكل الغرف والمطبخ والحمام الباب محمل بعدد قشرة ارو </a:t>
            </a:r>
            <a:br>
              <a:rPr lang="ar-EG" sz="2400" b="1" dirty="0"/>
            </a:br>
            <a:r>
              <a:rPr lang="ar-EG" sz="2400" b="1" dirty="0"/>
              <a:t>يتم تركيب باب الشقة الرئيسي اندونيسي الصنع مع تركيب معبره (تاج خارجي ) له </a:t>
            </a:r>
            <a:br>
              <a:rPr lang="ar-EG" sz="2400" b="1" dirty="0"/>
            </a:br>
            <a:endParaRPr lang="ar-EG" sz="2400" dirty="0"/>
          </a:p>
        </p:txBody>
      </p:sp>
      <p:sp>
        <p:nvSpPr>
          <p:cNvPr id="5" name="Rectangle 4"/>
          <p:cNvSpPr/>
          <p:nvPr/>
        </p:nvSpPr>
        <p:spPr>
          <a:xfrm>
            <a:off x="7315200" y="2817194"/>
            <a:ext cx="1598515" cy="584775"/>
          </a:xfrm>
          <a:prstGeom prst="rect">
            <a:avLst/>
          </a:prstGeom>
        </p:spPr>
        <p:txBody>
          <a:bodyPr wrap="none">
            <a:spAutoFit/>
          </a:bodyPr>
          <a:lstStyle/>
          <a:p>
            <a:r>
              <a:rPr lang="ar-EG" sz="3200" b="1" dirty="0" smtClean="0">
                <a:solidFill>
                  <a:schemeClr val="tx2">
                    <a:lumMod val="50000"/>
                  </a:schemeClr>
                </a:solidFill>
              </a:rPr>
              <a:t>الالومنيوم </a:t>
            </a:r>
            <a:endParaRPr lang="ar-EG" sz="3200" dirty="0">
              <a:solidFill>
                <a:schemeClr val="tx2">
                  <a:lumMod val="50000"/>
                </a:schemeClr>
              </a:solidFill>
            </a:endParaRPr>
          </a:p>
        </p:txBody>
      </p:sp>
      <p:sp>
        <p:nvSpPr>
          <p:cNvPr id="6" name="Rectangle 5"/>
          <p:cNvSpPr/>
          <p:nvPr/>
        </p:nvSpPr>
        <p:spPr>
          <a:xfrm>
            <a:off x="3340336" y="3429000"/>
            <a:ext cx="5636479" cy="461665"/>
          </a:xfrm>
          <a:prstGeom prst="rect">
            <a:avLst/>
          </a:prstGeom>
        </p:spPr>
        <p:txBody>
          <a:bodyPr wrap="none">
            <a:spAutoFit/>
          </a:bodyPr>
          <a:lstStyle/>
          <a:p>
            <a:r>
              <a:rPr lang="ar-EG" sz="2400" b="1" dirty="0"/>
              <a:t>يتم تركيب الومنيوم( قطاع السعد) لكل الشبابيك والمنافذ</a:t>
            </a:r>
            <a:endParaRPr lang="ar-EG" sz="2400" dirty="0"/>
          </a:p>
        </p:txBody>
      </p:sp>
      <p:pic>
        <p:nvPicPr>
          <p:cNvPr id="11265" name="Picture 1" descr="C:\Users\dell\Desktop\بحث فى أساسيات التنفيذ\النجاره المعماريه.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38600"/>
            <a:ext cx="3200400" cy="214943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pic>
        <p:nvPicPr>
          <p:cNvPr id="11267" name="Picture 3" descr="http://www.ma.sogarab.com/photos/4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4044287"/>
            <a:ext cx="3276600" cy="218440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3649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708877" y="253425"/>
            <a:ext cx="1282723" cy="584775"/>
          </a:xfrm>
          <a:prstGeom prst="rect">
            <a:avLst/>
          </a:prstGeom>
        </p:spPr>
        <p:txBody>
          <a:bodyPr wrap="none">
            <a:spAutoFit/>
          </a:bodyPr>
          <a:lstStyle/>
          <a:p>
            <a:r>
              <a:rPr lang="ar-EG" sz="3200" b="1" dirty="0">
                <a:solidFill>
                  <a:schemeClr val="tx2">
                    <a:lumMod val="50000"/>
                  </a:schemeClr>
                </a:solidFill>
              </a:rPr>
              <a:t>الاسقف </a:t>
            </a:r>
            <a:endParaRPr lang="ar-EG" sz="3200" dirty="0">
              <a:solidFill>
                <a:schemeClr val="tx2">
                  <a:lumMod val="50000"/>
                </a:schemeClr>
              </a:solidFill>
            </a:endParaRPr>
          </a:p>
        </p:txBody>
      </p:sp>
      <p:sp>
        <p:nvSpPr>
          <p:cNvPr id="5" name="Rectangle 4"/>
          <p:cNvSpPr/>
          <p:nvPr/>
        </p:nvSpPr>
        <p:spPr>
          <a:xfrm>
            <a:off x="4368421" y="758616"/>
            <a:ext cx="4572000" cy="830997"/>
          </a:xfrm>
          <a:prstGeom prst="rect">
            <a:avLst/>
          </a:prstGeom>
        </p:spPr>
        <p:txBody>
          <a:bodyPr>
            <a:spAutoFit/>
          </a:bodyPr>
          <a:lstStyle/>
          <a:p>
            <a:pPr algn="r"/>
            <a:r>
              <a:rPr lang="ar-EG" sz="2400" b="1" dirty="0"/>
              <a:t>يتم عمل مصيص وضهاره لكل الاسقف </a:t>
            </a:r>
            <a:br>
              <a:rPr lang="ar-EG" sz="2400" b="1" dirty="0"/>
            </a:br>
            <a:r>
              <a:rPr lang="ar-EG" sz="2400" b="1" dirty="0"/>
              <a:t>يتم عمل كرانيش للريسبشن</a:t>
            </a:r>
            <a:endParaRPr lang="ar-EG" sz="2400" dirty="0"/>
          </a:p>
        </p:txBody>
      </p:sp>
      <p:sp>
        <p:nvSpPr>
          <p:cNvPr id="6" name="Rectangle 5"/>
          <p:cNvSpPr/>
          <p:nvPr/>
        </p:nvSpPr>
        <p:spPr>
          <a:xfrm>
            <a:off x="7372246" y="2153270"/>
            <a:ext cx="1619354" cy="584775"/>
          </a:xfrm>
          <a:prstGeom prst="rect">
            <a:avLst/>
          </a:prstGeom>
        </p:spPr>
        <p:txBody>
          <a:bodyPr wrap="none">
            <a:spAutoFit/>
          </a:bodyPr>
          <a:lstStyle/>
          <a:p>
            <a:r>
              <a:rPr lang="ar-EG" sz="3200" b="1" dirty="0">
                <a:solidFill>
                  <a:schemeClr val="tx2">
                    <a:lumMod val="50000"/>
                  </a:schemeClr>
                </a:solidFill>
              </a:rPr>
              <a:t>السيراميك </a:t>
            </a:r>
            <a:endParaRPr lang="ar-EG" sz="3200" dirty="0">
              <a:solidFill>
                <a:schemeClr val="tx2">
                  <a:lumMod val="50000"/>
                </a:schemeClr>
              </a:solidFill>
            </a:endParaRPr>
          </a:p>
        </p:txBody>
      </p:sp>
      <p:sp>
        <p:nvSpPr>
          <p:cNvPr id="7" name="Rectangle 6"/>
          <p:cNvSpPr/>
          <p:nvPr/>
        </p:nvSpPr>
        <p:spPr>
          <a:xfrm>
            <a:off x="3810000" y="2738045"/>
            <a:ext cx="5130421" cy="1569660"/>
          </a:xfrm>
          <a:prstGeom prst="rect">
            <a:avLst/>
          </a:prstGeom>
        </p:spPr>
        <p:txBody>
          <a:bodyPr wrap="square">
            <a:spAutoFit/>
          </a:bodyPr>
          <a:lstStyle/>
          <a:p>
            <a:pPr algn="r" rtl="1"/>
            <a:r>
              <a:rPr lang="ar-EG" sz="2400" b="1" dirty="0"/>
              <a:t>يتم تركيب سيراميك فرز اول من شركات الجوهره او كليوبتر </a:t>
            </a:r>
            <a:r>
              <a:rPr lang="ar-EG" sz="2400" b="1" dirty="0" smtClean="0"/>
              <a:t>او </a:t>
            </a:r>
            <a:r>
              <a:rPr lang="ar-EG" sz="2400" b="1" dirty="0"/>
              <a:t>رويال </a:t>
            </a:r>
            <a:br>
              <a:rPr lang="ar-EG" sz="2400" b="1" dirty="0"/>
            </a:br>
            <a:r>
              <a:rPr lang="ar-EG" sz="2400" b="1" dirty="0"/>
              <a:t>يتم اختيار الموديلات والالوان من قبل العميل </a:t>
            </a:r>
            <a:br>
              <a:rPr lang="ar-EG" sz="2400" b="1" dirty="0"/>
            </a:br>
            <a:r>
              <a:rPr lang="ar-EG" sz="2400" b="1" dirty="0"/>
              <a:t>ثانيا فترة العمل 40 يوم وبعدها تستلم الشقه</a:t>
            </a:r>
            <a:endParaRPr lang="en-US" sz="2400" dirty="0"/>
          </a:p>
        </p:txBody>
      </p:sp>
      <p:pic>
        <p:nvPicPr>
          <p:cNvPr id="10242" name="Picture 2" descr="https://myjoby.files.wordpress.com/2010/03/200910175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1598" y="475970"/>
            <a:ext cx="2586823" cy="194011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pic>
        <p:nvPicPr>
          <p:cNvPr id="10244" name="Picture 4" descr="http://im32.gulfup.com/zT8h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597" y="3241809"/>
            <a:ext cx="2586823" cy="213179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0744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395432" y="228600"/>
            <a:ext cx="1519968" cy="646331"/>
          </a:xfrm>
          <a:prstGeom prst="rect">
            <a:avLst/>
          </a:prstGeom>
        </p:spPr>
        <p:txBody>
          <a:bodyPr wrap="none">
            <a:spAutoFit/>
          </a:bodyPr>
          <a:lstStyle/>
          <a:p>
            <a:r>
              <a:rPr lang="ar-EG" sz="3600" b="1" dirty="0">
                <a:solidFill>
                  <a:schemeClr val="tx2">
                    <a:lumMod val="50000"/>
                  </a:schemeClr>
                </a:solidFill>
              </a:rPr>
              <a:t>ملاحظات</a:t>
            </a:r>
            <a:endParaRPr lang="ar-EG" sz="3600" dirty="0">
              <a:solidFill>
                <a:schemeClr val="tx2">
                  <a:lumMod val="50000"/>
                </a:schemeClr>
              </a:solidFill>
            </a:endParaRPr>
          </a:p>
        </p:txBody>
      </p:sp>
      <p:sp>
        <p:nvSpPr>
          <p:cNvPr id="4" name="Rectangle 3"/>
          <p:cNvSpPr/>
          <p:nvPr/>
        </p:nvSpPr>
        <p:spPr>
          <a:xfrm>
            <a:off x="2057400" y="821353"/>
            <a:ext cx="6858000" cy="4893647"/>
          </a:xfrm>
          <a:prstGeom prst="rect">
            <a:avLst/>
          </a:prstGeom>
        </p:spPr>
        <p:txBody>
          <a:bodyPr wrap="square">
            <a:spAutoFit/>
          </a:bodyPr>
          <a:lstStyle/>
          <a:p>
            <a:pPr algn="r" rtl="1"/>
            <a:r>
              <a:rPr lang="ar-EG" sz="2400" b="1" dirty="0"/>
              <a:t>مصنعية بياض الحوائط سعر تجاري 12 ج.م/م2 </a:t>
            </a:r>
            <a:br>
              <a:rPr lang="ar-EG" sz="2400" b="1" dirty="0"/>
            </a:br>
            <a:r>
              <a:rPr lang="ar-EG" sz="2400" b="1" dirty="0"/>
              <a:t>مصنعية بياض الحوائط سعر ميزان (اده واوتار) 17 ج.م/م2 </a:t>
            </a:r>
            <a:endParaRPr lang="en-US" sz="2400" dirty="0"/>
          </a:p>
          <a:p>
            <a:pPr algn="r" rtl="1"/>
            <a:r>
              <a:rPr lang="ar-EG" sz="2400" b="1" dirty="0"/>
              <a:t> </a:t>
            </a:r>
            <a:endParaRPr lang="en-US" sz="2400" dirty="0"/>
          </a:p>
          <a:p>
            <a:pPr algn="r" rtl="1"/>
            <a:r>
              <a:rPr lang="ar-EG" sz="2400" b="1" dirty="0"/>
              <a:t>مصنعية بياض الواجهات سعر تجاري 25 ج.م/م2</a:t>
            </a:r>
            <a:endParaRPr lang="en-US" sz="2400" dirty="0"/>
          </a:p>
          <a:p>
            <a:pPr algn="r" rtl="1"/>
            <a:r>
              <a:rPr lang="ar-EG" sz="2400" b="1" dirty="0"/>
              <a:t>مصنعية بياض الواجهات سعر ميزان (اده واوتار) 35 </a:t>
            </a:r>
            <a:r>
              <a:rPr lang="ar-EG" sz="2400" b="1" dirty="0" smtClean="0"/>
              <a:t>ج.م/م2</a:t>
            </a:r>
            <a:endParaRPr lang="en-US" sz="2400" dirty="0" smtClean="0"/>
          </a:p>
          <a:p>
            <a:pPr algn="r"/>
            <a:r>
              <a:rPr lang="ar-EG" sz="2400" b="1" dirty="0" smtClean="0"/>
              <a:t> </a:t>
            </a:r>
            <a:br>
              <a:rPr lang="ar-EG" sz="2400" b="1" dirty="0" smtClean="0"/>
            </a:br>
            <a:r>
              <a:rPr lang="ar-EG" sz="2400" b="1" dirty="0" smtClean="0"/>
              <a:t>بياض الواجهات السعر يشمل الخامات والمصنعيات والسقالات </a:t>
            </a:r>
            <a:br>
              <a:rPr lang="ar-EG" sz="2400" b="1" dirty="0" smtClean="0"/>
            </a:br>
            <a:r>
              <a:rPr lang="ar-EG" sz="2400" b="1" dirty="0" smtClean="0"/>
              <a:t>مصنعية الواجهات بياض و دهانات 60 ج.م/م2</a:t>
            </a:r>
            <a:br>
              <a:rPr lang="ar-EG" sz="2400" b="1" dirty="0" smtClean="0"/>
            </a:br>
            <a:r>
              <a:rPr lang="ar-EG" sz="2400" b="1" dirty="0" smtClean="0"/>
              <a:t>مصنعية الواجهات بياض و رش فطيسه 40 ج.م/م2</a:t>
            </a:r>
            <a:br>
              <a:rPr lang="ar-EG" sz="2400" b="1" dirty="0" smtClean="0"/>
            </a:br>
            <a:r>
              <a:rPr lang="ar-EG" sz="2400" b="1" dirty="0" smtClean="0"/>
              <a:t>مصنعية الواجهات بياض و مواد كمياويات البناء الحديثه 45 ج.م/م2</a:t>
            </a:r>
            <a:br>
              <a:rPr lang="ar-EG" sz="2400" b="1" dirty="0" smtClean="0"/>
            </a:br>
            <a:r>
              <a:rPr lang="ar-EG" sz="2400" b="1" dirty="0" smtClean="0"/>
              <a:t/>
            </a:r>
            <a:br>
              <a:rPr lang="ar-EG" sz="2400" b="1" dirty="0" smtClean="0"/>
            </a:br>
            <a:endParaRPr lang="ar-EG" sz="2400" dirty="0"/>
          </a:p>
        </p:txBody>
      </p:sp>
      <p:sp>
        <p:nvSpPr>
          <p:cNvPr id="5" name="Rectangle 4"/>
          <p:cNvSpPr/>
          <p:nvPr/>
        </p:nvSpPr>
        <p:spPr>
          <a:xfrm>
            <a:off x="3200400" y="5276671"/>
            <a:ext cx="5686567" cy="1200329"/>
          </a:xfrm>
          <a:prstGeom prst="rect">
            <a:avLst/>
          </a:prstGeom>
        </p:spPr>
        <p:txBody>
          <a:bodyPr wrap="square">
            <a:spAutoFit/>
          </a:bodyPr>
          <a:lstStyle/>
          <a:p>
            <a:pPr algn="r" rtl="1"/>
            <a:r>
              <a:rPr lang="ar-EG" sz="2400" b="1" dirty="0"/>
              <a:t>تركيب السيراميك 25 ج.م/م2 و 35 ج.م/م2 للبورسلين و 40 ج.م/م2 للرخام </a:t>
            </a:r>
            <a:br>
              <a:rPr lang="ar-EG" sz="2400" b="1" dirty="0"/>
            </a:b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37397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334625"/>
            <a:ext cx="6858000" cy="6370975"/>
          </a:xfrm>
          <a:prstGeom prst="rect">
            <a:avLst/>
          </a:prstGeom>
        </p:spPr>
        <p:txBody>
          <a:bodyPr wrap="square">
            <a:spAutoFit/>
          </a:bodyPr>
          <a:lstStyle/>
          <a:p>
            <a:pPr algn="r"/>
            <a:r>
              <a:rPr lang="ar-EG" sz="2400" b="1" dirty="0"/>
              <a:t>تركيب الالومنيوم بسعر 350 ج.م/م2 قطاع السعد عريض </a:t>
            </a:r>
            <a:br>
              <a:rPr lang="ar-EG" sz="2400" b="1" dirty="0"/>
            </a:br>
            <a:r>
              <a:rPr lang="ar-EG" sz="2400" b="1" dirty="0"/>
              <a:t>600 ج.م/م2 قطاع بي اس الصغير </a:t>
            </a:r>
            <a:br>
              <a:rPr lang="ar-EG" sz="2400" b="1" dirty="0"/>
            </a:br>
            <a:r>
              <a:rPr lang="ar-EG" sz="2400" b="1" dirty="0"/>
              <a:t>700 ج.م/م2 قطاع بي اس الوسط</a:t>
            </a:r>
            <a:br>
              <a:rPr lang="ar-EG" sz="2400" b="1" dirty="0"/>
            </a:br>
            <a:r>
              <a:rPr lang="ar-EG" sz="2400" b="1" dirty="0"/>
              <a:t>800 ج.م/م2 قطاع بي اس</a:t>
            </a:r>
            <a:br>
              <a:rPr lang="ar-EG" sz="2400" b="1" dirty="0"/>
            </a:br>
            <a:r>
              <a:rPr lang="ar-EG" sz="2400" b="1" dirty="0"/>
              <a:t>900 ج.م/م2 قطاع بي اس الجامبو ( الدابل)</a:t>
            </a:r>
            <a:br>
              <a:rPr lang="ar-EG" sz="2400" b="1" dirty="0"/>
            </a:br>
            <a:r>
              <a:rPr lang="ar-EG" sz="2400" b="1" dirty="0"/>
              <a:t>السعر يشمل قطاعات الالومنيوم والزجاج والشيش والتركيب والنقل لجميع انحاء الجمهورية</a:t>
            </a:r>
            <a:br>
              <a:rPr lang="ar-EG" sz="2400" b="1" dirty="0"/>
            </a:br>
            <a:r>
              <a:rPr lang="ar-EG" sz="2400" b="1" dirty="0"/>
              <a:t/>
            </a:r>
            <a:br>
              <a:rPr lang="ar-EG" sz="2400" b="1" dirty="0"/>
            </a:br>
            <a:r>
              <a:rPr lang="ar-EG" sz="2400" b="1" dirty="0"/>
              <a:t>مصنعيات الكهرباء </a:t>
            </a:r>
            <a:br>
              <a:rPr lang="ar-EG" sz="2400" b="1" dirty="0"/>
            </a:br>
            <a:r>
              <a:rPr lang="ar-EG" sz="2400" b="1" dirty="0"/>
              <a:t>توزيع الاضاءه علي الاسقف والحوائط للمساعده في تنفيذ الديكورات بشكل متكامل </a:t>
            </a:r>
            <a:br>
              <a:rPr lang="ar-EG" sz="2400" b="1" dirty="0"/>
            </a:br>
            <a:r>
              <a:rPr lang="ar-EG" sz="2400" b="1" dirty="0"/>
              <a:t>يتم عمل 55 مفتاح اناره وتغذيه للاجهزه </a:t>
            </a:r>
            <a:br>
              <a:rPr lang="ar-EG" sz="2400" b="1" dirty="0"/>
            </a:br>
            <a:r>
              <a:rPr lang="ar-EG" sz="2400" b="1" dirty="0"/>
              <a:t>دائرة تكييف </a:t>
            </a:r>
            <a:r>
              <a:rPr lang="ar-EG" sz="2400" b="1" dirty="0" smtClean="0"/>
              <a:t>- دائرة </a:t>
            </a:r>
            <a:r>
              <a:rPr lang="ar-EG" sz="2400" b="1" dirty="0"/>
              <a:t>انترنت </a:t>
            </a:r>
            <a:r>
              <a:rPr lang="ar-EG" sz="2400" b="1" dirty="0" smtClean="0"/>
              <a:t> - دائرة </a:t>
            </a:r>
            <a:r>
              <a:rPr lang="ar-EG" sz="2400" b="1" dirty="0"/>
              <a:t>دش </a:t>
            </a:r>
            <a:r>
              <a:rPr lang="ar-EG" sz="2400" b="1" dirty="0" smtClean="0"/>
              <a:t> - دائرة </a:t>
            </a:r>
            <a:r>
              <a:rPr lang="ar-EG" sz="2400" b="1" dirty="0"/>
              <a:t>تليفون </a:t>
            </a:r>
            <a:r>
              <a:rPr lang="ar-EG" sz="2400" b="1" dirty="0" smtClean="0"/>
              <a:t> - دائرة </a:t>
            </a:r>
            <a:r>
              <a:rPr lang="ar-EG" sz="2400" b="1" dirty="0"/>
              <a:t>جهد مرتفع للمطبخ </a:t>
            </a:r>
            <a:br>
              <a:rPr lang="ar-EG" sz="2400" b="1" dirty="0"/>
            </a:br>
            <a:r>
              <a:rPr lang="ar-EG" sz="2400" b="1" dirty="0"/>
              <a:t>اعادة توزيع الجهد الداخلي وفقا لما يتناسب مع شدة التيار</a:t>
            </a:r>
            <a:br>
              <a:rPr lang="ar-EG" sz="2400" b="1" dirty="0"/>
            </a:br>
            <a:r>
              <a:rPr lang="ar-EG" sz="2400" b="1" dirty="0"/>
              <a:t>سعر النقطة 25 جم</a:t>
            </a:r>
            <a:br>
              <a:rPr lang="ar-EG" sz="2400" b="1" dirty="0"/>
            </a:b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01985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193893"/>
            <a:ext cx="7696200" cy="6740307"/>
          </a:xfrm>
          <a:prstGeom prst="rect">
            <a:avLst/>
          </a:prstGeom>
        </p:spPr>
        <p:txBody>
          <a:bodyPr wrap="square">
            <a:spAutoFit/>
          </a:bodyPr>
          <a:lstStyle/>
          <a:p>
            <a:pPr algn="r" rtl="1"/>
            <a:r>
              <a:rPr lang="ar-EG" sz="2400" b="1" dirty="0"/>
              <a:t>باركيه مصرى(70)ج.م/م2 بالتركيب والمصنعيه</a:t>
            </a:r>
            <a:br>
              <a:rPr lang="ar-EG" sz="2400" b="1" dirty="0"/>
            </a:br>
            <a:r>
              <a:rPr lang="ar-EG" sz="2400" b="1" dirty="0"/>
              <a:t>باركيه صينى(70)ج.م/م2 بالمصنعيه والتركيب</a:t>
            </a:r>
            <a:br>
              <a:rPr lang="ar-EG" sz="2400" b="1" dirty="0"/>
            </a:br>
            <a:r>
              <a:rPr lang="ar-EG" sz="2400" b="1" dirty="0"/>
              <a:t>باركيه تركى(90)ج.م/م2 بالمصنعيه والتركيب</a:t>
            </a:r>
            <a:br>
              <a:rPr lang="ar-EG" sz="2400" b="1" dirty="0"/>
            </a:br>
            <a:r>
              <a:rPr lang="ar-EG" sz="2400" b="1" dirty="0"/>
              <a:t>باركيه المانى(90)ج.م/م2 بالتركيب والمصنعيه</a:t>
            </a:r>
            <a:br>
              <a:rPr lang="ar-EG" sz="2400" b="1" dirty="0"/>
            </a:br>
            <a:r>
              <a:rPr lang="ar-EG" sz="2400" b="1" dirty="0"/>
              <a:t>باركيه السويدى (350)ج.م/م2 بالتركيب والمصنعيه</a:t>
            </a:r>
            <a:br>
              <a:rPr lang="ar-EG" sz="2400" b="1" dirty="0"/>
            </a:br>
            <a:r>
              <a:rPr lang="ar-EG" sz="2400" b="1" dirty="0"/>
              <a:t>الباركيه مسمار مصرى بالتركيب والمصنعيه (500) ج.م/م2</a:t>
            </a:r>
            <a:br>
              <a:rPr lang="ar-EG" sz="2400" b="1" dirty="0"/>
            </a:br>
            <a:r>
              <a:rPr lang="ar-EG" sz="2400" b="1" dirty="0"/>
              <a:t/>
            </a:r>
            <a:br>
              <a:rPr lang="ar-EG" sz="2400" b="1" dirty="0"/>
            </a:br>
            <a:r>
              <a:rPr lang="ar-EG" sz="2400" b="1" dirty="0"/>
              <a:t>مصنعية السقف الساقط ( حديد وشبك ) 350 ج.م/م2 ومدة التنفيذ 15 يوم </a:t>
            </a:r>
            <a:br>
              <a:rPr lang="ar-EG" sz="2400" b="1" dirty="0"/>
            </a:br>
            <a:r>
              <a:rPr lang="ar-EG" sz="2400" b="1" dirty="0"/>
              <a:t>مصنعية السقف الساقط و بيت نور جبسون بورد 100 ج.م/م2 حسب التصميم</a:t>
            </a:r>
            <a:br>
              <a:rPr lang="ar-EG" sz="2400" b="1" dirty="0"/>
            </a:br>
            <a:r>
              <a:rPr lang="ar-EG" sz="2400" b="1" dirty="0"/>
              <a:t/>
            </a:r>
            <a:br>
              <a:rPr lang="ar-EG" sz="2400" b="1" dirty="0"/>
            </a:br>
            <a:r>
              <a:rPr lang="ar-EG" sz="2400" b="1" dirty="0"/>
              <a:t>مصنعيات تركيب الابواب والنجاره 2000 ج.م </a:t>
            </a:r>
            <a:br>
              <a:rPr lang="ar-EG" sz="2400" b="1" dirty="0"/>
            </a:br>
            <a:r>
              <a:rPr lang="ar-EG" sz="2400" b="1" dirty="0"/>
              <a:t>يوجد اسعار مميزه للابواب الاندونيسي للغرف والباب الرئيسي سعر الباب للغرف تشطيب سوبر لوكس 350 ج.م للباب اما باب الشقة زان اندونيسي 900 ج.م واسعار خاصة للبرور والحلي والاكر واكسسوارات الابواب الخشبيه</a:t>
            </a:r>
            <a:br>
              <a:rPr lang="ar-EG" sz="2400" b="1" dirty="0"/>
            </a:br>
            <a:r>
              <a:rPr lang="ar-EG" sz="2400" b="1" dirty="0" smtClean="0"/>
              <a:t>م2 </a:t>
            </a:r>
            <a:r>
              <a:rPr lang="ar-EG" sz="2400" b="1" dirty="0"/>
              <a:t>واجهات </a:t>
            </a:r>
            <a:r>
              <a:rPr lang="ar-EG" sz="2400" b="1" dirty="0" smtClean="0"/>
              <a:t>زجاجي 1200 </a:t>
            </a:r>
            <a:r>
              <a:rPr lang="ar-EG" sz="2400" b="1" dirty="0"/>
              <a:t>ج.م/م2</a:t>
            </a:r>
            <a:endParaRPr lang="en-US" sz="2400" dirty="0"/>
          </a:p>
          <a:p>
            <a:pPr algn="r" rtl="1"/>
            <a:r>
              <a:rPr lang="ar-EG" sz="2400" b="1" dirty="0"/>
              <a:t> </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5396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7162800" y="420469"/>
            <a:ext cx="1754006" cy="646331"/>
          </a:xfrm>
          <a:prstGeom prst="rect">
            <a:avLst/>
          </a:prstGeom>
        </p:spPr>
        <p:txBody>
          <a:bodyPr wrap="none">
            <a:spAutoFit/>
          </a:bodyPr>
          <a:lstStyle/>
          <a:p>
            <a:pPr rtl="1"/>
            <a:r>
              <a:rPr lang="ar-EG" sz="3600" b="1" dirty="0">
                <a:solidFill>
                  <a:schemeClr val="tx2">
                    <a:lumMod val="50000"/>
                  </a:schemeClr>
                </a:solidFill>
              </a:rPr>
              <a:t>تكلفة مبنى</a:t>
            </a:r>
            <a:endParaRPr lang="en-US" sz="3600" dirty="0">
              <a:solidFill>
                <a:schemeClr val="tx2">
                  <a:lumMod val="50000"/>
                </a:schemeClr>
              </a:solidFill>
            </a:endParaRPr>
          </a:p>
        </p:txBody>
      </p:sp>
      <p:sp>
        <p:nvSpPr>
          <p:cNvPr id="4" name="Rectangle 3"/>
          <p:cNvSpPr/>
          <p:nvPr/>
        </p:nvSpPr>
        <p:spPr>
          <a:xfrm>
            <a:off x="2057400" y="1023918"/>
            <a:ext cx="6887704" cy="1938992"/>
          </a:xfrm>
          <a:prstGeom prst="rect">
            <a:avLst/>
          </a:prstGeom>
        </p:spPr>
        <p:txBody>
          <a:bodyPr wrap="square">
            <a:spAutoFit/>
          </a:bodyPr>
          <a:lstStyle/>
          <a:p>
            <a:pPr algn="r" rtl="1"/>
            <a:r>
              <a:rPr lang="ar-EG" sz="2400" b="1" dirty="0"/>
              <a:t>م2 نصف تشطيب ( خرسانه و مبانى و بياض و تأسيس الكهرباء و السباكه و تركيب حلوق الابواب و الشبابيك ) يتكلف 600 ج.م</a:t>
            </a:r>
            <a:endParaRPr lang="en-US" sz="2400" dirty="0"/>
          </a:p>
          <a:p>
            <a:pPr algn="r" rtl="1"/>
            <a:r>
              <a:rPr lang="ar-EG" sz="2400" b="1" dirty="0"/>
              <a:t>م2 تشطيبات يتكلف 750 ج.م</a:t>
            </a:r>
            <a:endParaRPr lang="en-US" sz="2400" dirty="0"/>
          </a:p>
          <a:p>
            <a:pPr algn="r" rtl="1"/>
            <a:r>
              <a:rPr lang="ar-EG" sz="2400" b="1" dirty="0"/>
              <a:t>م2 نصف تشطيب و تشطيبات يتكلف 1350 ج.م</a:t>
            </a:r>
            <a:endParaRPr lang="en-US" sz="2400" dirty="0"/>
          </a:p>
          <a:p>
            <a:pPr algn="r" rtl="1"/>
            <a:r>
              <a:rPr lang="ar-EG" sz="2400" b="1" dirty="0"/>
              <a:t> </a:t>
            </a:r>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62387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106707848"/>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24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45" name="Picture 1" descr="C:\Users\dell\Desktop\بحث فى أساسيات التنفيذ\حصر الكميا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27160"/>
            <a:ext cx="3162300" cy="207364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3" name="Rectangle 2"/>
          <p:cNvSpPr/>
          <p:nvPr/>
        </p:nvSpPr>
        <p:spPr>
          <a:xfrm>
            <a:off x="1524000" y="152400"/>
            <a:ext cx="7391400" cy="6186309"/>
          </a:xfrm>
          <a:prstGeom prst="rect">
            <a:avLst/>
          </a:prstGeom>
        </p:spPr>
        <p:txBody>
          <a:bodyPr wrap="square">
            <a:spAutoFit/>
          </a:bodyPr>
          <a:lstStyle/>
          <a:p>
            <a:pPr algn="r"/>
            <a:r>
              <a:rPr lang="ar-SA" sz="2800" b="1" dirty="0">
                <a:solidFill>
                  <a:schemeClr val="tx2">
                    <a:lumMod val="50000"/>
                  </a:schemeClr>
                </a:solidFill>
              </a:rPr>
              <a:t>الحفر يقاس بالمتر المكعب </a:t>
            </a:r>
            <a:r>
              <a:rPr lang="en-US" sz="2400" b="1" dirty="0"/>
              <a:t/>
            </a:r>
            <a:br>
              <a:rPr lang="en-US" sz="2400" b="1" dirty="0"/>
            </a:br>
            <a:r>
              <a:rPr lang="ar-SA" sz="2800" b="1" dirty="0" smtClean="0">
                <a:solidFill>
                  <a:srgbClr val="C00000"/>
                </a:solidFill>
              </a:rPr>
              <a:t>الحفر</a:t>
            </a:r>
            <a:r>
              <a:rPr lang="ar-SA" sz="2400" b="1" dirty="0" smtClean="0"/>
              <a:t> </a:t>
            </a:r>
            <a:r>
              <a:rPr lang="ar-SA" sz="2400" b="1" dirty="0"/>
              <a:t>( السمك * المساحه ) </a:t>
            </a:r>
            <a:r>
              <a:rPr lang="en-US" sz="2400" b="1" dirty="0"/>
              <a:t/>
            </a:r>
            <a:br>
              <a:rPr lang="en-US" sz="2400" b="1" dirty="0"/>
            </a:br>
            <a:endParaRPr lang="en-US" sz="2400" b="1" dirty="0" smtClean="0"/>
          </a:p>
          <a:p>
            <a:pPr algn="r"/>
            <a:r>
              <a:rPr lang="ar-SA" sz="2800" b="1" dirty="0" smtClean="0">
                <a:solidFill>
                  <a:srgbClr val="C00000"/>
                </a:solidFill>
              </a:rPr>
              <a:t>سمك </a:t>
            </a:r>
            <a:r>
              <a:rPr lang="ar-SA" sz="2800" b="1" dirty="0">
                <a:solidFill>
                  <a:srgbClr val="C00000"/>
                </a:solidFill>
              </a:rPr>
              <a:t>الحفر </a:t>
            </a:r>
            <a:endParaRPr lang="en-US" sz="2800" b="1" dirty="0" smtClean="0">
              <a:solidFill>
                <a:srgbClr val="C00000"/>
              </a:solidFill>
            </a:endParaRPr>
          </a:p>
          <a:p>
            <a:pPr algn="r"/>
            <a:r>
              <a:rPr lang="ar-SA" sz="2400" b="1" dirty="0" smtClean="0"/>
              <a:t>( </a:t>
            </a:r>
            <a:r>
              <a:rPr lang="ar-SA" sz="2400" b="1" dirty="0"/>
              <a:t>منسوب الأرض الطبيعه – منسوب الحفر ) </a:t>
            </a:r>
            <a:endParaRPr lang="en-US" sz="2400" dirty="0"/>
          </a:p>
          <a:p>
            <a:pPr algn="r"/>
            <a:endParaRPr lang="en-US" sz="2800" b="1" dirty="0" smtClean="0">
              <a:solidFill>
                <a:schemeClr val="tx2">
                  <a:lumMod val="50000"/>
                </a:schemeClr>
              </a:solidFill>
            </a:endParaRPr>
          </a:p>
          <a:p>
            <a:pPr algn="r"/>
            <a:r>
              <a:rPr lang="ar-SA" sz="2800" b="1" dirty="0" smtClean="0">
                <a:solidFill>
                  <a:schemeClr val="tx2">
                    <a:lumMod val="50000"/>
                  </a:schemeClr>
                </a:solidFill>
              </a:rPr>
              <a:t>الاحلال </a:t>
            </a:r>
            <a:r>
              <a:rPr lang="ar-SA" sz="2800" b="1" dirty="0">
                <a:solidFill>
                  <a:schemeClr val="tx2">
                    <a:lumMod val="50000"/>
                  </a:schemeClr>
                </a:solidFill>
              </a:rPr>
              <a:t>يقاس بالمتر المكعب </a:t>
            </a:r>
            <a:r>
              <a:rPr lang="en-US" sz="2400" b="1" dirty="0"/>
              <a:t/>
            </a:r>
            <a:br>
              <a:rPr lang="en-US" sz="2400" b="1" dirty="0"/>
            </a:br>
            <a:r>
              <a:rPr lang="ar-SA" sz="2800" b="1" dirty="0">
                <a:solidFill>
                  <a:srgbClr val="C00000"/>
                </a:solidFill>
              </a:rPr>
              <a:t>الاحلال</a:t>
            </a:r>
            <a:r>
              <a:rPr lang="ar-SA" sz="2400" b="1" dirty="0">
                <a:solidFill>
                  <a:srgbClr val="C00000"/>
                </a:solidFill>
              </a:rPr>
              <a:t> </a:t>
            </a:r>
            <a:r>
              <a:rPr lang="ar-SA" sz="2400" b="1" dirty="0"/>
              <a:t>( المساحه * السمك )</a:t>
            </a:r>
            <a:endParaRPr lang="en-US" sz="2400" dirty="0"/>
          </a:p>
          <a:p>
            <a:pPr algn="r"/>
            <a:endParaRPr lang="en-US" sz="2400" b="1" dirty="0" smtClean="0"/>
          </a:p>
          <a:p>
            <a:pPr algn="r"/>
            <a:r>
              <a:rPr lang="ar-SA" sz="2800" b="1" dirty="0" smtClean="0">
                <a:solidFill>
                  <a:schemeClr val="tx2">
                    <a:lumMod val="50000"/>
                  </a:schemeClr>
                </a:solidFill>
              </a:rPr>
              <a:t>الخرسانه </a:t>
            </a:r>
            <a:r>
              <a:rPr lang="ar-SA" sz="2800" b="1" dirty="0">
                <a:solidFill>
                  <a:schemeClr val="tx2">
                    <a:lumMod val="50000"/>
                  </a:schemeClr>
                </a:solidFill>
              </a:rPr>
              <a:t>العاديه تقاس بالمتر المكعب </a:t>
            </a:r>
            <a:r>
              <a:rPr lang="en-US" sz="2400" b="1" dirty="0"/>
              <a:t/>
            </a:r>
            <a:br>
              <a:rPr lang="en-US" sz="2400" b="1" dirty="0"/>
            </a:br>
            <a:r>
              <a:rPr lang="ar-SA" sz="2800" b="1" dirty="0">
                <a:solidFill>
                  <a:srgbClr val="C00000"/>
                </a:solidFill>
              </a:rPr>
              <a:t>القواعد المنفصل</a:t>
            </a:r>
            <a:r>
              <a:rPr lang="ar-EG" sz="2800" b="1" dirty="0">
                <a:solidFill>
                  <a:srgbClr val="C00000"/>
                </a:solidFill>
              </a:rPr>
              <a:t>ه</a:t>
            </a:r>
            <a:endParaRPr lang="en-US" sz="2400" dirty="0">
              <a:solidFill>
                <a:srgbClr val="C00000"/>
              </a:solidFill>
            </a:endParaRPr>
          </a:p>
          <a:p>
            <a:pPr algn="r"/>
            <a:r>
              <a:rPr lang="en-US" sz="2400" b="1" dirty="0"/>
              <a:t>  </a:t>
            </a:r>
            <a:r>
              <a:rPr lang="ar-SA" sz="2400" b="1" dirty="0"/>
              <a:t>العدد* الطول *العرض * السمك </a:t>
            </a:r>
            <a:r>
              <a:rPr lang="en-US" sz="2400" b="1" dirty="0"/>
              <a:t/>
            </a:r>
            <a:br>
              <a:rPr lang="en-US" sz="2400" b="1" dirty="0"/>
            </a:br>
            <a:r>
              <a:rPr lang="ar-SA" sz="2800" b="1" dirty="0">
                <a:solidFill>
                  <a:srgbClr val="C00000"/>
                </a:solidFill>
              </a:rPr>
              <a:t>اللبشه العاديه </a:t>
            </a:r>
            <a:endParaRPr lang="en-US" sz="2400" dirty="0">
              <a:solidFill>
                <a:srgbClr val="C00000"/>
              </a:solidFill>
            </a:endParaRPr>
          </a:p>
          <a:p>
            <a:pPr algn="r"/>
            <a:r>
              <a:rPr lang="ar-SA" sz="2400" b="1" dirty="0"/>
              <a:t>( المساحه * السمك ) </a:t>
            </a:r>
            <a:endParaRPr lang="en-US" sz="2400" dirty="0"/>
          </a:p>
          <a:p>
            <a:pPr algn="r"/>
            <a:r>
              <a:rPr lang="ar-SA" sz="2400" b="1" dirty="0" smtClean="0"/>
              <a:t> </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3690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939219097"/>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36" name="Rectangle 35"/>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971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282000"/>
            <a:ext cx="7010400" cy="5509200"/>
          </a:xfrm>
          <a:prstGeom prst="rect">
            <a:avLst/>
          </a:prstGeom>
        </p:spPr>
        <p:txBody>
          <a:bodyPr wrap="square">
            <a:spAutoFit/>
          </a:bodyPr>
          <a:lstStyle/>
          <a:p>
            <a:pPr algn="r"/>
            <a:r>
              <a:rPr lang="ar-SA" sz="2800" b="1" dirty="0">
                <a:solidFill>
                  <a:schemeClr val="tx2">
                    <a:lumMod val="50000"/>
                  </a:schemeClr>
                </a:solidFill>
              </a:rPr>
              <a:t>الخرسانه المسلحه تقاس بالمتر المكعب </a:t>
            </a:r>
            <a:r>
              <a:rPr lang="en-US" sz="2400" b="1" dirty="0"/>
              <a:t/>
            </a:r>
            <a:br>
              <a:rPr lang="en-US" sz="2400" b="1" dirty="0"/>
            </a:br>
            <a:r>
              <a:rPr lang="ar-SA" sz="2800" b="1" dirty="0">
                <a:solidFill>
                  <a:srgbClr val="C00000"/>
                </a:solidFill>
              </a:rPr>
              <a:t>القواعد المسلحه </a:t>
            </a:r>
            <a:r>
              <a:rPr lang="en-US" sz="2400" b="1" dirty="0"/>
              <a:t/>
            </a:r>
            <a:br>
              <a:rPr lang="en-US" sz="2400" b="1" dirty="0"/>
            </a:br>
            <a:r>
              <a:rPr lang="en-US" sz="2400" b="1" dirty="0"/>
              <a:t> </a:t>
            </a:r>
            <a:r>
              <a:rPr lang="ar-SA" sz="2400" b="1" dirty="0"/>
              <a:t>العدد * الطول * العرض * </a:t>
            </a:r>
            <a:r>
              <a:rPr lang="ar-EG" sz="2400" b="1" dirty="0"/>
              <a:t>ال</a:t>
            </a:r>
            <a:r>
              <a:rPr lang="ar-SA" sz="2400" b="1" dirty="0"/>
              <a:t>سمك </a:t>
            </a:r>
            <a:r>
              <a:rPr lang="en-US" sz="2400" b="1" dirty="0"/>
              <a:t/>
            </a:r>
            <a:br>
              <a:rPr lang="en-US" sz="2400" b="1" dirty="0"/>
            </a:br>
            <a:r>
              <a:rPr lang="ar-SA" sz="2800" b="1" dirty="0">
                <a:solidFill>
                  <a:srgbClr val="C00000"/>
                </a:solidFill>
              </a:rPr>
              <a:t>السملات</a:t>
            </a:r>
            <a:r>
              <a:rPr lang="ar-SA" sz="2400" b="1" dirty="0"/>
              <a:t> </a:t>
            </a:r>
            <a:r>
              <a:rPr lang="en-US" sz="2400" b="1" dirty="0"/>
              <a:t/>
            </a:r>
            <a:br>
              <a:rPr lang="en-US" sz="2400" b="1" dirty="0"/>
            </a:br>
            <a:r>
              <a:rPr lang="en-US" sz="2400" b="1" dirty="0"/>
              <a:t> </a:t>
            </a:r>
            <a:r>
              <a:rPr lang="ar-SA" sz="2400" b="1" dirty="0"/>
              <a:t>الطول * العرض * الارتفاع * العدد </a:t>
            </a:r>
            <a:r>
              <a:rPr lang="en-US" sz="2400" b="1" dirty="0"/>
              <a:t/>
            </a:r>
            <a:br>
              <a:rPr lang="en-US" sz="2400" b="1" dirty="0"/>
            </a:br>
            <a:r>
              <a:rPr lang="ar-SA" sz="2400" b="1" dirty="0">
                <a:solidFill>
                  <a:srgbClr val="C00000"/>
                </a:solidFill>
              </a:rPr>
              <a:t>الطول</a:t>
            </a:r>
            <a:endParaRPr lang="en-US" sz="2400" dirty="0">
              <a:solidFill>
                <a:srgbClr val="C00000"/>
              </a:solidFill>
            </a:endParaRPr>
          </a:p>
          <a:p>
            <a:pPr algn="r"/>
            <a:r>
              <a:rPr lang="ar-SA" sz="2400" b="1" dirty="0"/>
              <a:t> من وش القاعده المسلحه لوش القاعده المسلحه في حالة السملات كانت فى نفس منسوب القواعد المسلحه </a:t>
            </a:r>
            <a:r>
              <a:rPr lang="en-US" sz="2400" b="1" dirty="0"/>
              <a:t/>
            </a:r>
            <a:br>
              <a:rPr lang="en-US" sz="2400" b="1" dirty="0"/>
            </a:br>
            <a:r>
              <a:rPr lang="en-US" sz="2400" b="1" dirty="0"/>
              <a:t>  </a:t>
            </a:r>
            <a:r>
              <a:rPr lang="ar-SA" sz="2400" b="1" dirty="0"/>
              <a:t>من وش العمود لوش العمود إذا كانت السملات فوق منسوب القواعد المسلحه </a:t>
            </a:r>
            <a:endParaRPr lang="en-US" sz="2400" dirty="0"/>
          </a:p>
          <a:p>
            <a:pPr algn="r"/>
            <a:r>
              <a:rPr lang="ar-SA" sz="2800" b="1" dirty="0">
                <a:solidFill>
                  <a:srgbClr val="C00000"/>
                </a:solidFill>
              </a:rPr>
              <a:t>رقاب الاعمده </a:t>
            </a:r>
            <a:r>
              <a:rPr lang="en-US" sz="2400" b="1" dirty="0"/>
              <a:t/>
            </a:r>
            <a:br>
              <a:rPr lang="en-US" sz="2400" b="1" dirty="0"/>
            </a:br>
            <a:r>
              <a:rPr lang="en-US" sz="2400" b="1" dirty="0"/>
              <a:t> </a:t>
            </a:r>
            <a:r>
              <a:rPr lang="ar-SA" sz="2400" b="1" dirty="0"/>
              <a:t>العدد * الطول * العرض * الارتفاع </a:t>
            </a:r>
            <a:r>
              <a:rPr lang="en-US" sz="2400" b="1" dirty="0"/>
              <a:t/>
            </a:r>
            <a:br>
              <a:rPr lang="en-US" sz="2400" b="1" dirty="0"/>
            </a:br>
            <a:r>
              <a:rPr lang="ar-SA" sz="2400" b="1" dirty="0">
                <a:solidFill>
                  <a:srgbClr val="C00000"/>
                </a:solidFill>
              </a:rPr>
              <a:t>الارتفاع </a:t>
            </a:r>
            <a:r>
              <a:rPr lang="ar-SA" sz="2400" b="1" dirty="0"/>
              <a:t>يقاس من ظهر القاعده المسلحه حتى منسوب الصفر المعماري</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5628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304800"/>
            <a:ext cx="7467600" cy="5940088"/>
          </a:xfrm>
          <a:prstGeom prst="rect">
            <a:avLst/>
          </a:prstGeom>
        </p:spPr>
        <p:txBody>
          <a:bodyPr wrap="square">
            <a:spAutoFit/>
          </a:bodyPr>
          <a:lstStyle/>
          <a:p>
            <a:pPr algn="r"/>
            <a:r>
              <a:rPr lang="ar-SA" sz="2800" b="1" dirty="0">
                <a:solidFill>
                  <a:srgbClr val="C00000"/>
                </a:solidFill>
              </a:rPr>
              <a:t>السوليد سلاب </a:t>
            </a:r>
            <a:r>
              <a:rPr lang="en-US" sz="2400" b="1" dirty="0"/>
              <a:t/>
            </a:r>
            <a:br>
              <a:rPr lang="en-US" sz="2400" b="1" dirty="0"/>
            </a:br>
            <a:r>
              <a:rPr lang="ar-SA" sz="2400" b="1" dirty="0"/>
              <a:t>في حالة اختلاف السمك نأخد اقل سمك </a:t>
            </a:r>
            <a:endParaRPr lang="en-US" sz="2400" dirty="0"/>
          </a:p>
          <a:p>
            <a:pPr algn="r"/>
            <a:r>
              <a:rPr lang="ar-SA" sz="2400" b="1" dirty="0"/>
              <a:t>( المساحه * اقل سمك )</a:t>
            </a:r>
            <a:endParaRPr lang="en-US" sz="2400" dirty="0"/>
          </a:p>
          <a:p>
            <a:pPr algn="r"/>
            <a:r>
              <a:rPr lang="ar-SA" sz="2400" b="1" dirty="0"/>
              <a:t>ثم ( المساحه * ما تبقى من سمك لكل بلاطه )</a:t>
            </a:r>
            <a:endParaRPr lang="en-US" sz="2400" dirty="0"/>
          </a:p>
          <a:p>
            <a:pPr algn="r"/>
            <a:endParaRPr lang="en-US" sz="2800" b="1" dirty="0" smtClean="0">
              <a:solidFill>
                <a:srgbClr val="C00000"/>
              </a:solidFill>
            </a:endParaRPr>
          </a:p>
          <a:p>
            <a:pPr algn="r"/>
            <a:r>
              <a:rPr lang="ar-SA" sz="2800" b="1" dirty="0" smtClean="0">
                <a:solidFill>
                  <a:srgbClr val="C00000"/>
                </a:solidFill>
              </a:rPr>
              <a:t>الهوردى </a:t>
            </a:r>
            <a:r>
              <a:rPr lang="ar-SA" sz="2800" b="1" dirty="0">
                <a:solidFill>
                  <a:srgbClr val="C00000"/>
                </a:solidFill>
              </a:rPr>
              <a:t>سلاب</a:t>
            </a:r>
            <a:r>
              <a:rPr lang="en-US" sz="2400" b="1" dirty="0"/>
              <a:t/>
            </a:r>
            <a:br>
              <a:rPr lang="en-US" sz="2400" b="1" dirty="0"/>
            </a:br>
            <a:r>
              <a:rPr lang="en-US" sz="2400" b="1" dirty="0"/>
              <a:t> </a:t>
            </a:r>
            <a:r>
              <a:rPr lang="ar-SA" sz="2400" b="1" dirty="0"/>
              <a:t>طول * عرض * ارتفاع </a:t>
            </a:r>
            <a:r>
              <a:rPr lang="en-US" sz="2400" b="1" dirty="0"/>
              <a:t/>
            </a:r>
            <a:br>
              <a:rPr lang="en-US" sz="2400" b="1" dirty="0"/>
            </a:br>
            <a:r>
              <a:rPr lang="ar-SA" sz="2400" b="1" dirty="0"/>
              <a:t>يتم خصم الفتحات من البلاطه </a:t>
            </a:r>
            <a:r>
              <a:rPr lang="en-US" sz="2400" b="1" dirty="0"/>
              <a:t/>
            </a:r>
            <a:br>
              <a:rPr lang="en-US" sz="2400" b="1" dirty="0"/>
            </a:br>
            <a:endParaRPr lang="en-US" sz="2400" b="1" dirty="0" smtClean="0"/>
          </a:p>
          <a:p>
            <a:pPr algn="r"/>
            <a:r>
              <a:rPr lang="ar-EG" sz="2800" b="1" dirty="0" smtClean="0">
                <a:solidFill>
                  <a:srgbClr val="C00000"/>
                </a:solidFill>
              </a:rPr>
              <a:t>الكمرات</a:t>
            </a:r>
            <a:r>
              <a:rPr lang="en-US" sz="2400" b="1" dirty="0"/>
              <a:t/>
            </a:r>
            <a:br>
              <a:rPr lang="en-US" sz="2400" b="1" dirty="0"/>
            </a:br>
            <a:r>
              <a:rPr lang="en-US" sz="2400" b="1" dirty="0"/>
              <a:t> </a:t>
            </a:r>
            <a:r>
              <a:rPr lang="ar-SA" sz="2400" b="1" dirty="0"/>
              <a:t>طول الكمره من وش العمود لوش العمود * سقوط الكمره * عرض الكمره </a:t>
            </a:r>
            <a:r>
              <a:rPr lang="en-US" sz="2400" b="1" dirty="0"/>
              <a:t/>
            </a:r>
            <a:br>
              <a:rPr lang="en-US" sz="2400" b="1" dirty="0"/>
            </a:br>
            <a:r>
              <a:rPr lang="ar-SA" sz="2800" b="1" dirty="0">
                <a:solidFill>
                  <a:srgbClr val="C00000"/>
                </a:solidFill>
              </a:rPr>
              <a:t>الاعمده </a:t>
            </a:r>
            <a:r>
              <a:rPr lang="en-US" sz="2400" b="1" dirty="0"/>
              <a:t/>
            </a:r>
            <a:br>
              <a:rPr lang="en-US" sz="2400" b="1" dirty="0"/>
            </a:br>
            <a:r>
              <a:rPr lang="ar-SA" sz="2400" b="1" dirty="0"/>
              <a:t>العدد * الطول * العرض * الارتفاع </a:t>
            </a:r>
            <a:endParaRPr lang="en-US" sz="2400" dirty="0"/>
          </a:p>
          <a:p>
            <a:pPr algn="r"/>
            <a:r>
              <a:rPr lang="ar-EG" sz="2400" b="1" dirty="0"/>
              <a:t>( الارتفاع من الارضيه حتى بطنية السقف )</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19059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76200"/>
            <a:ext cx="7239000" cy="2369880"/>
          </a:xfrm>
          <a:prstGeom prst="rect">
            <a:avLst/>
          </a:prstGeom>
        </p:spPr>
        <p:txBody>
          <a:bodyPr wrap="square">
            <a:spAutoFit/>
          </a:bodyPr>
          <a:lstStyle/>
          <a:p>
            <a:pPr algn="r"/>
            <a:r>
              <a:rPr lang="ar-SA" sz="2800" b="1" dirty="0" smtClean="0">
                <a:solidFill>
                  <a:srgbClr val="C00000"/>
                </a:solidFill>
              </a:rPr>
              <a:t>مبانى </a:t>
            </a:r>
            <a:r>
              <a:rPr lang="ar-SA" sz="2800" b="1" dirty="0">
                <a:solidFill>
                  <a:srgbClr val="C00000"/>
                </a:solidFill>
              </a:rPr>
              <a:t>قصة الردم تقاس بالمتر المكعب </a:t>
            </a:r>
            <a:r>
              <a:rPr lang="en-US" sz="2400" b="1" dirty="0"/>
              <a:t/>
            </a:r>
            <a:br>
              <a:rPr lang="en-US" sz="2400" b="1" dirty="0"/>
            </a:br>
            <a:r>
              <a:rPr lang="ar-SA" sz="2400" b="1" dirty="0"/>
              <a:t>اذا كان عرض المباني 25 سم </a:t>
            </a:r>
            <a:endParaRPr lang="en-US" sz="2400" dirty="0"/>
          </a:p>
          <a:p>
            <a:pPr algn="r"/>
            <a:r>
              <a:rPr lang="ar-SA" sz="2400" b="1" dirty="0"/>
              <a:t>( طول * عرض * ارتفاع )</a:t>
            </a:r>
            <a:r>
              <a:rPr lang="en-US" sz="2400" b="1" dirty="0"/>
              <a:t/>
            </a:r>
            <a:br>
              <a:rPr lang="en-US" sz="2400" b="1" dirty="0"/>
            </a:br>
            <a:r>
              <a:rPr lang="ar-SA" sz="2400" b="1" dirty="0"/>
              <a:t>طول المباني من وش العمود لوش العمود </a:t>
            </a:r>
            <a:r>
              <a:rPr lang="en-US" sz="2400" b="1" dirty="0"/>
              <a:t/>
            </a:r>
            <a:br>
              <a:rPr lang="en-US" sz="2400" b="1" dirty="0"/>
            </a:br>
            <a:r>
              <a:rPr lang="ar-SA" sz="2400" b="1" dirty="0"/>
              <a:t>الارتفاع ( منسوب الصفر المعمارى – منسوب ظهر الميدات المسلحه ) </a:t>
            </a:r>
            <a:endParaRPr lang="en-US" sz="2400" dirty="0"/>
          </a:p>
          <a:p>
            <a:pPr algn="r"/>
            <a:r>
              <a:rPr lang="ar-SA" sz="2400" b="1" dirty="0"/>
              <a:t>اذا كان عرض المباني 12 سم تقاس بالمتر المسطح </a:t>
            </a:r>
            <a:endParaRPr lang="ar-EG" sz="2400" dirty="0"/>
          </a:p>
        </p:txBody>
      </p:sp>
      <p:sp>
        <p:nvSpPr>
          <p:cNvPr id="5" name="Rectangle 4"/>
          <p:cNvSpPr/>
          <p:nvPr/>
        </p:nvSpPr>
        <p:spPr>
          <a:xfrm>
            <a:off x="1750325" y="1905000"/>
            <a:ext cx="7241275" cy="4708981"/>
          </a:xfrm>
          <a:prstGeom prst="rect">
            <a:avLst/>
          </a:prstGeom>
        </p:spPr>
        <p:txBody>
          <a:bodyPr wrap="square">
            <a:spAutoFit/>
          </a:bodyPr>
          <a:lstStyle/>
          <a:p>
            <a:pPr algn="r"/>
            <a:r>
              <a:rPr lang="en-US" sz="2400" b="1" dirty="0"/>
              <a:t> </a:t>
            </a:r>
            <a:endParaRPr lang="en-US" sz="2400" dirty="0"/>
          </a:p>
          <a:p>
            <a:pPr algn="r"/>
            <a:r>
              <a:rPr lang="ar-SA" sz="2800" b="1" dirty="0">
                <a:solidFill>
                  <a:srgbClr val="C00000"/>
                </a:solidFill>
              </a:rPr>
              <a:t>العزل يقاس بالمتر المسطح</a:t>
            </a:r>
            <a:r>
              <a:rPr lang="ar-SA" sz="2400" b="1" dirty="0"/>
              <a:t> </a:t>
            </a:r>
            <a:r>
              <a:rPr lang="en-US" sz="2400" b="1" dirty="0"/>
              <a:t/>
            </a:r>
            <a:br>
              <a:rPr lang="en-US" sz="2400" b="1" dirty="0"/>
            </a:br>
            <a:r>
              <a:rPr lang="ar-SA" sz="2800" b="1" dirty="0">
                <a:solidFill>
                  <a:srgbClr val="C00000"/>
                </a:solidFill>
              </a:rPr>
              <a:t>القواعد المسلحه</a:t>
            </a:r>
            <a:r>
              <a:rPr lang="ar-SA" sz="2800" b="1" dirty="0">
                <a:solidFill>
                  <a:srgbClr val="FF0000"/>
                </a:solidFill>
              </a:rPr>
              <a:t> </a:t>
            </a:r>
            <a:r>
              <a:rPr lang="en-US" sz="2400" b="1" dirty="0"/>
              <a:t/>
            </a:r>
            <a:br>
              <a:rPr lang="en-US" sz="2400" b="1" dirty="0"/>
            </a:br>
            <a:r>
              <a:rPr lang="ar-SA" sz="2400" b="1" dirty="0"/>
              <a:t>جوانب القاعده </a:t>
            </a:r>
            <a:r>
              <a:rPr lang="en-US" sz="2400" b="1" dirty="0"/>
              <a:t/>
            </a:r>
            <a:br>
              <a:rPr lang="en-US" sz="2400" b="1" dirty="0"/>
            </a:br>
            <a:r>
              <a:rPr lang="ar-SA" sz="2400" b="1" dirty="0"/>
              <a:t>محيط * ارتفاع </a:t>
            </a:r>
            <a:endParaRPr lang="en-US" sz="2400" dirty="0"/>
          </a:p>
          <a:p>
            <a:pPr algn="r"/>
            <a:r>
              <a:rPr lang="ar-SA" sz="2400" b="1" dirty="0"/>
              <a:t>اعلي القاعده </a:t>
            </a:r>
            <a:r>
              <a:rPr lang="en-US" sz="2400" b="1" dirty="0"/>
              <a:t/>
            </a:r>
            <a:br>
              <a:rPr lang="en-US" sz="2400" b="1" dirty="0"/>
            </a:br>
            <a:r>
              <a:rPr lang="ar-SA" sz="2400" b="1" dirty="0"/>
              <a:t>طول * عرض </a:t>
            </a:r>
            <a:r>
              <a:rPr lang="en-US" sz="2400" b="1" dirty="0"/>
              <a:t/>
            </a:r>
            <a:br>
              <a:rPr lang="en-US" sz="2400" b="1" dirty="0"/>
            </a:br>
            <a:r>
              <a:rPr lang="ar-EG" sz="2400" b="1" dirty="0"/>
              <a:t>يتم </a:t>
            </a:r>
            <a:r>
              <a:rPr lang="ar-SA" sz="2400" b="1" dirty="0"/>
              <a:t>خصم مساحة العمود اعلي القاعده ( طول * عرض )</a:t>
            </a:r>
            <a:r>
              <a:rPr lang="en-US" sz="2400" b="1" dirty="0"/>
              <a:t> </a:t>
            </a:r>
            <a:br>
              <a:rPr lang="en-US" sz="2400" b="1" dirty="0"/>
            </a:br>
            <a:r>
              <a:rPr lang="ar-SA" sz="2400" b="1" dirty="0"/>
              <a:t>يتم خصم مساحة السمل اعلى القاعده ( طول * عرض </a:t>
            </a:r>
            <a:r>
              <a:rPr lang="ar-EG" sz="2400" b="1" dirty="0"/>
              <a:t>)</a:t>
            </a:r>
            <a:r>
              <a:rPr lang="en-US" sz="2400" b="1" dirty="0"/>
              <a:t> </a:t>
            </a:r>
            <a:br>
              <a:rPr lang="en-US" sz="2400" b="1" dirty="0"/>
            </a:br>
            <a:r>
              <a:rPr lang="ar-SA" sz="2400" b="1" dirty="0"/>
              <a:t>يتم خصم مباني قصة الردم اعلي القاعده ( طول * عرض )</a:t>
            </a:r>
            <a:r>
              <a:rPr lang="en-US" sz="2400" b="1" dirty="0"/>
              <a:t> </a:t>
            </a:r>
            <a:br>
              <a:rPr lang="en-US" sz="2400" b="1" dirty="0"/>
            </a:br>
            <a:r>
              <a:rPr lang="ar-SA" sz="2800" b="1" dirty="0">
                <a:solidFill>
                  <a:srgbClr val="C00000"/>
                </a:solidFill>
              </a:rPr>
              <a:t>السملات</a:t>
            </a:r>
            <a:r>
              <a:rPr lang="ar-SA" sz="2800" b="1" dirty="0"/>
              <a:t> </a:t>
            </a:r>
            <a:r>
              <a:rPr lang="en-US" sz="2400" b="1" dirty="0"/>
              <a:t/>
            </a:r>
            <a:br>
              <a:rPr lang="en-US" sz="2400" b="1" dirty="0"/>
            </a:br>
            <a:r>
              <a:rPr lang="en-US" sz="2400" b="1" dirty="0"/>
              <a:t> </a:t>
            </a:r>
            <a:r>
              <a:rPr lang="ar-SA" sz="2400" b="1" dirty="0"/>
              <a:t>طول * ارتفاع * 2 </a:t>
            </a:r>
            <a:endParaRPr lang="ar-EG"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274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229136"/>
            <a:ext cx="7162800" cy="6247864"/>
          </a:xfrm>
          <a:prstGeom prst="rect">
            <a:avLst/>
          </a:prstGeom>
        </p:spPr>
        <p:txBody>
          <a:bodyPr wrap="square">
            <a:spAutoFit/>
          </a:bodyPr>
          <a:lstStyle/>
          <a:p>
            <a:pPr algn="r"/>
            <a:r>
              <a:rPr lang="ar-SA" sz="2800" b="1" dirty="0">
                <a:solidFill>
                  <a:srgbClr val="C00000"/>
                </a:solidFill>
              </a:rPr>
              <a:t>مباني قصة الردم </a:t>
            </a:r>
            <a:r>
              <a:rPr lang="en-US" sz="2400" b="1" dirty="0"/>
              <a:t/>
            </a:r>
            <a:br>
              <a:rPr lang="en-US" sz="2400" b="1" dirty="0"/>
            </a:br>
            <a:r>
              <a:rPr lang="ar-SA" sz="2400" b="1" dirty="0"/>
              <a:t>طول * ارتفاع ( من ظهر الميدات المسلحه حتى منسوب الصفر المعمارى )</a:t>
            </a:r>
            <a:r>
              <a:rPr lang="ar-EG" sz="2400" b="1" dirty="0"/>
              <a:t> * 2 </a:t>
            </a:r>
            <a:endParaRPr lang="en-US" sz="2400" dirty="0"/>
          </a:p>
          <a:p>
            <a:pPr algn="r"/>
            <a:r>
              <a:rPr lang="ar-SA" sz="2400" b="1" dirty="0"/>
              <a:t>يتم اضافة عزل بادئ السلم مع عزل المباني </a:t>
            </a:r>
            <a:r>
              <a:rPr lang="en-US" sz="2400" b="1" dirty="0"/>
              <a:t/>
            </a:r>
            <a:br>
              <a:rPr lang="en-US" sz="2400" b="1" dirty="0"/>
            </a:br>
            <a:r>
              <a:rPr lang="ar-SA" sz="2800" b="1" dirty="0">
                <a:solidFill>
                  <a:srgbClr val="C00000"/>
                </a:solidFill>
              </a:rPr>
              <a:t>الإسفلتويد</a:t>
            </a:r>
            <a:endParaRPr lang="en-US" sz="2800" dirty="0">
              <a:solidFill>
                <a:srgbClr val="C00000"/>
              </a:solidFill>
            </a:endParaRPr>
          </a:p>
          <a:p>
            <a:pPr algn="r"/>
            <a:r>
              <a:rPr lang="ar-SA" sz="2400" b="1" dirty="0"/>
              <a:t> عباره عن بيتومين برمله يتم رشه فوق مباني قصة الردم من اعلي حتى لا تنتقل الرطوبه من مباني الردم إلى مباني الدور الارضى </a:t>
            </a:r>
            <a:r>
              <a:rPr lang="en-US" sz="2400" b="1" dirty="0"/>
              <a:t/>
            </a:r>
            <a:br>
              <a:rPr lang="en-US" sz="2400" b="1" dirty="0"/>
            </a:br>
            <a:r>
              <a:rPr lang="en-US" sz="2400" b="1" dirty="0"/>
              <a:t> </a:t>
            </a:r>
            <a:r>
              <a:rPr lang="ar-EG" sz="2400" b="1" dirty="0"/>
              <a:t>( </a:t>
            </a:r>
            <a:r>
              <a:rPr lang="ar-SA" sz="2400" b="1" dirty="0"/>
              <a:t>طول * عرض )</a:t>
            </a:r>
            <a:r>
              <a:rPr lang="en-US" sz="2400" b="1" dirty="0"/>
              <a:t/>
            </a:r>
            <a:br>
              <a:rPr lang="en-US" sz="2400" b="1" dirty="0"/>
            </a:br>
            <a:r>
              <a:rPr lang="ar-SA" sz="2800" b="1" dirty="0">
                <a:solidFill>
                  <a:srgbClr val="C00000"/>
                </a:solidFill>
              </a:rPr>
              <a:t>الرولات</a:t>
            </a:r>
            <a:r>
              <a:rPr lang="ar-SA" sz="2400" b="1" dirty="0"/>
              <a:t> </a:t>
            </a:r>
            <a:r>
              <a:rPr lang="en-US" sz="2400" b="1" dirty="0"/>
              <a:t/>
            </a:r>
            <a:br>
              <a:rPr lang="en-US" sz="2400" b="1" dirty="0"/>
            </a:br>
            <a:r>
              <a:rPr lang="ar-SA" sz="2400" b="1" dirty="0"/>
              <a:t>تقاس بالمتر المسطح ( الدور الارضى - الحمامات – السطح ) </a:t>
            </a:r>
            <a:endParaRPr lang="en-US" sz="2400" dirty="0"/>
          </a:p>
          <a:p>
            <a:pPr algn="r"/>
            <a:r>
              <a:rPr lang="ar-SA" sz="2400" b="1" dirty="0"/>
              <a:t>الدور الارضى</a:t>
            </a:r>
            <a:r>
              <a:rPr lang="en-US" sz="2400" b="1" dirty="0"/>
              <a:t/>
            </a:r>
            <a:br>
              <a:rPr lang="en-US" sz="2400" b="1" dirty="0"/>
            </a:br>
            <a:r>
              <a:rPr lang="en-US" sz="2400" b="1" dirty="0"/>
              <a:t> </a:t>
            </a:r>
            <a:r>
              <a:rPr lang="ar-SA" sz="2400" b="1" dirty="0"/>
              <a:t>( الطول * العرض من لو حة مباني قصة الردم ) </a:t>
            </a:r>
            <a:r>
              <a:rPr lang="en-US" sz="2400" b="1" dirty="0"/>
              <a:t/>
            </a:r>
            <a:br>
              <a:rPr lang="en-US" sz="2400" b="1" dirty="0"/>
            </a:br>
            <a:r>
              <a:rPr lang="ar-SA" sz="2400" b="1" dirty="0"/>
              <a:t>الحمامات ( الطول * العرض * العدد ) </a:t>
            </a:r>
            <a:r>
              <a:rPr lang="en-US" sz="2400" b="1" dirty="0"/>
              <a:t/>
            </a:r>
            <a:br>
              <a:rPr lang="en-US" sz="2400" b="1" dirty="0"/>
            </a:br>
            <a:r>
              <a:rPr lang="ar-EG" sz="2800" b="1" dirty="0">
                <a:solidFill>
                  <a:srgbClr val="C00000"/>
                </a:solidFill>
              </a:rPr>
              <a:t>ال</a:t>
            </a:r>
            <a:r>
              <a:rPr lang="ar-SA" sz="2800" b="1" dirty="0">
                <a:solidFill>
                  <a:srgbClr val="C00000"/>
                </a:solidFill>
              </a:rPr>
              <a:t>عزل الحرارى يقاس بالمتر المسطح </a:t>
            </a:r>
            <a:r>
              <a:rPr lang="en-US" sz="2400" b="1" dirty="0"/>
              <a:t/>
            </a:r>
            <a:br>
              <a:rPr lang="en-US" sz="2400" b="1" dirty="0"/>
            </a:br>
            <a:r>
              <a:rPr lang="ar-SA" sz="2400" b="1" dirty="0"/>
              <a:t>نفس مساحة الرولات للسطح و كذلك مساحة خرسانة الميول </a:t>
            </a:r>
            <a:endParaRPr lang="en-US" sz="2400" dirty="0"/>
          </a:p>
          <a:p>
            <a:pPr algn="r"/>
            <a:r>
              <a:rPr lang="ar-SA" sz="2400" b="1" dirty="0"/>
              <a:t>يتم خصم مساحة غرف السطح و بادئ السلم</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2332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2057400" y="267593"/>
            <a:ext cx="6781800" cy="3847207"/>
          </a:xfrm>
          <a:prstGeom prst="rect">
            <a:avLst/>
          </a:prstGeom>
        </p:spPr>
        <p:txBody>
          <a:bodyPr wrap="square">
            <a:spAutoFit/>
          </a:bodyPr>
          <a:lstStyle/>
          <a:p>
            <a:pPr algn="r"/>
            <a:r>
              <a:rPr lang="ar-EG" sz="2800" b="1" dirty="0">
                <a:solidFill>
                  <a:srgbClr val="C00000"/>
                </a:solidFill>
              </a:rPr>
              <a:t>حصر </a:t>
            </a:r>
            <a:r>
              <a:rPr lang="ar-SA" sz="2800" b="1" dirty="0">
                <a:solidFill>
                  <a:srgbClr val="C00000"/>
                </a:solidFill>
              </a:rPr>
              <a:t>المباني </a:t>
            </a:r>
            <a:r>
              <a:rPr lang="en-US" sz="2400" b="1" dirty="0"/>
              <a:t/>
            </a:r>
            <a:br>
              <a:rPr lang="en-US" sz="2400" b="1" dirty="0"/>
            </a:br>
            <a:r>
              <a:rPr lang="ar-SA" sz="2400" b="1" dirty="0"/>
              <a:t>تقاس بالمتر المكعب في حالة المباني سمك 25 سم </a:t>
            </a:r>
            <a:r>
              <a:rPr lang="en-US" sz="2400" b="1" dirty="0"/>
              <a:t/>
            </a:r>
            <a:br>
              <a:rPr lang="en-US" sz="2400" b="1" dirty="0"/>
            </a:br>
            <a:r>
              <a:rPr lang="en-US" sz="2400" b="1" dirty="0"/>
              <a:t> </a:t>
            </a:r>
            <a:r>
              <a:rPr lang="ar-SA" sz="2400" b="1" dirty="0"/>
              <a:t>طول الحائط ( من وش العمود لوش العمود ) * عرض الحائط  * ارتفاع الحائط </a:t>
            </a:r>
            <a:r>
              <a:rPr lang="en-US" sz="2400" b="1" dirty="0"/>
              <a:t/>
            </a:r>
            <a:br>
              <a:rPr lang="en-US" sz="2400" b="1" dirty="0"/>
            </a:br>
            <a:r>
              <a:rPr lang="ar-SA" sz="2400" b="1" dirty="0"/>
              <a:t>ارتفاع الحائط ( ارتفاع الدور – سقوط الكمره ) </a:t>
            </a:r>
            <a:r>
              <a:rPr lang="en-US" sz="2400" b="1" dirty="0"/>
              <a:t/>
            </a:r>
            <a:br>
              <a:rPr lang="en-US" sz="2400" b="1" dirty="0"/>
            </a:br>
            <a:r>
              <a:rPr lang="ar-SA" sz="2400" b="1" dirty="0"/>
              <a:t>تقاس بالمتر المسطح في حالة المباني 12 سم </a:t>
            </a:r>
            <a:r>
              <a:rPr lang="en-US" sz="2400" b="1" dirty="0"/>
              <a:t/>
            </a:r>
            <a:br>
              <a:rPr lang="en-US" sz="2400" b="1" dirty="0"/>
            </a:br>
            <a:r>
              <a:rPr lang="ar-SA" sz="2400" b="1" dirty="0"/>
              <a:t>في حالة وجود كمره مقلوبه</a:t>
            </a:r>
            <a:endParaRPr lang="en-US" sz="2400" dirty="0"/>
          </a:p>
          <a:p>
            <a:pPr algn="r"/>
            <a:r>
              <a:rPr lang="ar-SA" sz="2400" b="1" dirty="0"/>
              <a:t> ارتفاع الحائط ( ارتفاع الدور – سمك البلاطه )</a:t>
            </a:r>
            <a:r>
              <a:rPr lang="en-US" sz="2400" b="1" dirty="0"/>
              <a:t/>
            </a:r>
            <a:br>
              <a:rPr lang="en-US" sz="2400" b="1" dirty="0"/>
            </a:br>
            <a:r>
              <a:rPr lang="ar-SA" sz="2400" b="1" dirty="0"/>
              <a:t>يتم إضافة جلسات البلكونات </a:t>
            </a:r>
            <a:r>
              <a:rPr lang="en-US" sz="2400" b="1" dirty="0"/>
              <a:t/>
            </a:r>
            <a:br>
              <a:rPr lang="en-US" sz="2400" b="1" dirty="0"/>
            </a:br>
            <a:r>
              <a:rPr lang="ar-SA" sz="2400" b="1" dirty="0"/>
              <a:t>يتم خصم فتحات الابواب والشبابيك</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23320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304800"/>
            <a:ext cx="7315200" cy="4339650"/>
          </a:xfrm>
          <a:prstGeom prst="rect">
            <a:avLst/>
          </a:prstGeom>
        </p:spPr>
        <p:txBody>
          <a:bodyPr wrap="square">
            <a:spAutoFit/>
          </a:bodyPr>
          <a:lstStyle/>
          <a:p>
            <a:pPr algn="r"/>
            <a:r>
              <a:rPr lang="ar-EG" sz="2800" b="1" dirty="0">
                <a:solidFill>
                  <a:srgbClr val="C00000"/>
                </a:solidFill>
              </a:rPr>
              <a:t>حصر </a:t>
            </a:r>
            <a:r>
              <a:rPr lang="ar-SA" sz="2800" b="1" dirty="0">
                <a:solidFill>
                  <a:srgbClr val="C00000"/>
                </a:solidFill>
              </a:rPr>
              <a:t>البياض يقاس بالمتر المسطح</a:t>
            </a:r>
            <a:endParaRPr lang="en-US" sz="2800" dirty="0">
              <a:solidFill>
                <a:srgbClr val="C00000"/>
              </a:solidFill>
            </a:endParaRPr>
          </a:p>
          <a:p>
            <a:pPr algn="r"/>
            <a:r>
              <a:rPr lang="ar-SA" sz="2800" b="1" dirty="0"/>
              <a:t>الداخلى </a:t>
            </a:r>
            <a:r>
              <a:rPr lang="en-US" sz="2400" b="1" dirty="0"/>
              <a:t/>
            </a:r>
            <a:br>
              <a:rPr lang="en-US" sz="2400" b="1" dirty="0"/>
            </a:br>
            <a:r>
              <a:rPr lang="ar-SA" sz="2400" b="1" dirty="0"/>
              <a:t>بياض السقف ( طول * عرض )</a:t>
            </a:r>
            <a:r>
              <a:rPr lang="en-US" sz="2400" b="1" dirty="0"/>
              <a:t>  </a:t>
            </a:r>
            <a:br>
              <a:rPr lang="en-US" sz="2400" b="1" dirty="0"/>
            </a:br>
            <a:r>
              <a:rPr lang="ar-SA" sz="2400" b="1" dirty="0"/>
              <a:t>بياض الحائط ( طول * ارتفاع )</a:t>
            </a:r>
            <a:endParaRPr lang="en-US" sz="2400" dirty="0"/>
          </a:p>
          <a:p>
            <a:pPr algn="r"/>
            <a:r>
              <a:rPr lang="ar-SA" sz="2400" b="1" dirty="0"/>
              <a:t>ارتفاع الحائط ( ارتفاع الدور – سمك البلاطه – 1.5 سم سمك بياض السقف – 10 سم تشطيب الارضيات – 10 سم وزره )</a:t>
            </a:r>
            <a:r>
              <a:rPr lang="en-US" sz="2400" b="1" dirty="0"/>
              <a:t/>
            </a:r>
            <a:br>
              <a:rPr lang="en-US" sz="2400" b="1" dirty="0"/>
            </a:br>
            <a:r>
              <a:rPr lang="ar-SA" sz="2400" b="1" dirty="0"/>
              <a:t>يتم خصم فتحات الابواب والشبابيك </a:t>
            </a:r>
            <a:endParaRPr lang="en-US" sz="2400" dirty="0"/>
          </a:p>
          <a:p>
            <a:pPr algn="r"/>
            <a:r>
              <a:rPr lang="ar-SA" sz="2800" b="1" dirty="0"/>
              <a:t>الخارجي </a:t>
            </a:r>
            <a:r>
              <a:rPr lang="en-US" sz="2400" b="1" dirty="0"/>
              <a:t/>
            </a:r>
            <a:br>
              <a:rPr lang="en-US" sz="2400" b="1" dirty="0"/>
            </a:br>
            <a:r>
              <a:rPr lang="ar-SA" sz="2400" b="1" dirty="0"/>
              <a:t>يتم حساب المساحه الاجماليه للواجهات و يتم خصم الفتحات </a:t>
            </a:r>
            <a:r>
              <a:rPr lang="en-US" sz="2400" b="1" dirty="0"/>
              <a:t/>
            </a:r>
            <a:br>
              <a:rPr lang="en-US" sz="2400" b="1" dirty="0"/>
            </a:br>
            <a:r>
              <a:rPr lang="ar-SA" sz="2400" b="1" dirty="0"/>
              <a:t>المناور والبلكونات تحسب مع الخارجي</a:t>
            </a:r>
            <a:endParaRPr lang="en-US" sz="2400" dirty="0"/>
          </a:p>
          <a:p>
            <a:pPr algn="r" rtl="1"/>
            <a:r>
              <a:rPr lang="en-US" sz="2400" b="1" dirty="0"/>
              <a:t> </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23320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1602596456"/>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tx2">
              <a:lumMod val="60000"/>
              <a:lumOff val="4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4326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2073322" y="228600"/>
            <a:ext cx="6553200" cy="1077218"/>
          </a:xfrm>
          <a:prstGeom prst="rect">
            <a:avLst/>
          </a:prstGeom>
        </p:spPr>
        <p:txBody>
          <a:bodyPr wrap="square">
            <a:spAutoFit/>
          </a:bodyPr>
          <a:lstStyle/>
          <a:p>
            <a:pPr algn="ctr"/>
            <a:r>
              <a:rPr lang="ar-SA" sz="3200" b="1" dirty="0">
                <a:solidFill>
                  <a:srgbClr val="C00000"/>
                </a:solidFill>
              </a:rPr>
              <a:t>التكلفه الم</a:t>
            </a:r>
            <a:r>
              <a:rPr lang="ar-EG" sz="3200" b="1" dirty="0">
                <a:solidFill>
                  <a:srgbClr val="C00000"/>
                </a:solidFill>
              </a:rPr>
              <a:t>ب</a:t>
            </a:r>
            <a:r>
              <a:rPr lang="ar-SA" sz="3200" b="1" dirty="0">
                <a:solidFill>
                  <a:srgbClr val="C00000"/>
                </a:solidFill>
              </a:rPr>
              <a:t>دئيه لاى مشروع أو يكون عندك شقه أو عماره تريد سريعا معرفة كمياتها بدون حصر</a:t>
            </a:r>
            <a:r>
              <a:rPr lang="en-US" sz="3200" b="1" dirty="0">
                <a:solidFill>
                  <a:srgbClr val="C00000"/>
                </a:solidFill>
              </a:rPr>
              <a:t> </a:t>
            </a:r>
            <a:endParaRPr lang="ar-EG" sz="3200" dirty="0">
              <a:solidFill>
                <a:srgbClr val="C00000"/>
              </a:solidFill>
            </a:endParaRPr>
          </a:p>
        </p:txBody>
      </p:sp>
      <p:sp>
        <p:nvSpPr>
          <p:cNvPr id="4" name="Rectangle 3"/>
          <p:cNvSpPr/>
          <p:nvPr/>
        </p:nvSpPr>
        <p:spPr>
          <a:xfrm>
            <a:off x="1752600" y="1295400"/>
            <a:ext cx="7254922" cy="1938992"/>
          </a:xfrm>
          <a:prstGeom prst="rect">
            <a:avLst/>
          </a:prstGeom>
        </p:spPr>
        <p:txBody>
          <a:bodyPr wrap="square">
            <a:spAutoFit/>
          </a:bodyPr>
          <a:lstStyle/>
          <a:p>
            <a:pPr algn="r"/>
            <a:r>
              <a:rPr lang="ar-SA" sz="2400" b="1" dirty="0">
                <a:solidFill>
                  <a:schemeClr val="tx2">
                    <a:lumMod val="50000"/>
                  </a:schemeClr>
                </a:solidFill>
              </a:rPr>
              <a:t>فلابد وأنت مهندس ان تكون حاضر الذهن سريع الرد سواء لمالك المشروع أو لزميلك أو لنفسك</a:t>
            </a:r>
            <a:r>
              <a:rPr lang="en-US" sz="2400" b="1" dirty="0">
                <a:solidFill>
                  <a:schemeClr val="tx2">
                    <a:lumMod val="50000"/>
                  </a:schemeClr>
                </a:solidFill>
              </a:rPr>
              <a:t> </a:t>
            </a:r>
            <a:br>
              <a:rPr lang="en-US" sz="2400" b="1" dirty="0">
                <a:solidFill>
                  <a:schemeClr val="tx2">
                    <a:lumMod val="50000"/>
                  </a:schemeClr>
                </a:solidFill>
              </a:rPr>
            </a:br>
            <a:r>
              <a:rPr lang="ar-SA" sz="2400" b="1" dirty="0">
                <a:solidFill>
                  <a:schemeClr val="tx2">
                    <a:lumMod val="50000"/>
                  </a:schemeClr>
                </a:solidFill>
              </a:rPr>
              <a:t>ومن هذه المعدلات التى تم تقديرها بعد حصر العديد من المشاريع التى تم </a:t>
            </a:r>
            <a:r>
              <a:rPr lang="en-US" sz="2400" b="1" dirty="0" smtClean="0">
                <a:solidFill>
                  <a:schemeClr val="tx2">
                    <a:lumMod val="50000"/>
                  </a:schemeClr>
                </a:solidFill>
              </a:rPr>
              <a:t>: </a:t>
            </a:r>
            <a:r>
              <a:rPr lang="ar-SA" sz="2400" b="1" dirty="0" smtClean="0">
                <a:solidFill>
                  <a:schemeClr val="tx2">
                    <a:lumMod val="50000"/>
                  </a:schemeClr>
                </a:solidFill>
              </a:rPr>
              <a:t>تنفيذها </a:t>
            </a:r>
            <a:r>
              <a:rPr lang="ar-SA" sz="2400" b="1" dirty="0">
                <a:solidFill>
                  <a:schemeClr val="tx2">
                    <a:lumMod val="50000"/>
                  </a:schemeClr>
                </a:solidFill>
              </a:rPr>
              <a:t>هى </a:t>
            </a:r>
            <a:r>
              <a:rPr lang="ar-SA" sz="2400" b="1" dirty="0" smtClean="0">
                <a:solidFill>
                  <a:schemeClr val="tx2">
                    <a:lumMod val="50000"/>
                  </a:schemeClr>
                </a:solidFill>
              </a:rPr>
              <a:t>كالاتى</a:t>
            </a:r>
            <a:r>
              <a:rPr lang="en-US" sz="2400" b="1" dirty="0">
                <a:solidFill>
                  <a:schemeClr val="tx2">
                    <a:lumMod val="50000"/>
                  </a:schemeClr>
                </a:solidFill>
              </a:rPr>
              <a:t/>
            </a:r>
            <a:br>
              <a:rPr lang="en-US" sz="2400" b="1" dirty="0">
                <a:solidFill>
                  <a:schemeClr val="tx2">
                    <a:lumMod val="50000"/>
                  </a:schemeClr>
                </a:solidFill>
              </a:rPr>
            </a:br>
            <a:endParaRPr lang="ar-EG" sz="2400" dirty="0">
              <a:solidFill>
                <a:schemeClr val="tx2">
                  <a:lumMod val="50000"/>
                </a:schemeClr>
              </a:solidFill>
            </a:endParaRPr>
          </a:p>
        </p:txBody>
      </p:sp>
      <p:pic>
        <p:nvPicPr>
          <p:cNvPr id="18434" name="Picture 2" descr="C:\Users\dell\Desktop\بحث فى أساسيات التنفيذ\تكلفة مبدئية.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42026"/>
            <a:ext cx="2971800" cy="197718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5" name="Rectangle 4"/>
          <p:cNvSpPr/>
          <p:nvPr/>
        </p:nvSpPr>
        <p:spPr>
          <a:xfrm>
            <a:off x="1524000" y="2464534"/>
            <a:ext cx="7490346" cy="4154984"/>
          </a:xfrm>
          <a:prstGeom prst="rect">
            <a:avLst/>
          </a:prstGeom>
        </p:spPr>
        <p:txBody>
          <a:bodyPr wrap="square">
            <a:spAutoFit/>
          </a:bodyPr>
          <a:lstStyle/>
          <a:p>
            <a:pPr algn="r"/>
            <a:r>
              <a:rPr lang="en-US" sz="2400" b="1" dirty="0"/>
              <a:t/>
            </a:r>
            <a:br>
              <a:rPr lang="en-US" sz="2400" b="1" dirty="0"/>
            </a:br>
            <a:r>
              <a:rPr lang="ar-SA" sz="2400" b="1" dirty="0"/>
              <a:t>1- اجمالى كميات مكعبات الخرسانه المسلحه المطلوبه للمبنى = 40 الى 50 % من اجمالى مسطح الادوار لهذا المبنى ويتوقف ذلك على نوع بلاطه الاسقف ونوع الاساسات</a:t>
            </a:r>
            <a:r>
              <a:rPr lang="en-US" sz="2400" b="1" dirty="0"/>
              <a:t> </a:t>
            </a:r>
            <a:br>
              <a:rPr lang="en-US" sz="2400" b="1" dirty="0"/>
            </a:br>
            <a:r>
              <a:rPr lang="ar-SA" sz="2400" b="1" dirty="0"/>
              <a:t>مثال: عماره سكنيه بمسطح الدور = 300 م2 وعدد الادوار = 10 ادوار</a:t>
            </a:r>
            <a:r>
              <a:rPr lang="en-US" sz="2400" b="1" dirty="0"/>
              <a:t> </a:t>
            </a:r>
            <a:br>
              <a:rPr lang="en-US" sz="2400" b="1" dirty="0"/>
            </a:br>
            <a:r>
              <a:rPr lang="ar-SA" sz="2400" b="1" dirty="0"/>
              <a:t>اذن اجمالى مسطحات العماره </a:t>
            </a:r>
            <a:r>
              <a:rPr lang="ar-SA" sz="2400" b="1" dirty="0" smtClean="0"/>
              <a:t>=</a:t>
            </a:r>
            <a:endParaRPr lang="en-US" sz="2400" b="1" dirty="0" smtClean="0"/>
          </a:p>
          <a:p>
            <a:pPr algn="r"/>
            <a:r>
              <a:rPr lang="ar-SA" sz="2400" b="1" dirty="0" smtClean="0"/>
              <a:t> 300 * </a:t>
            </a:r>
            <a:r>
              <a:rPr lang="ar-SA" sz="2400" b="1" dirty="0"/>
              <a:t>10 = 3000 م2</a:t>
            </a:r>
            <a:r>
              <a:rPr lang="en-US" sz="2400" b="1" dirty="0"/>
              <a:t/>
            </a:r>
            <a:br>
              <a:rPr lang="en-US" sz="2400" b="1" dirty="0"/>
            </a:br>
            <a:r>
              <a:rPr lang="ar-SA" sz="2400" b="1" dirty="0"/>
              <a:t>اذن اجمالى مكعب الخرسانه المسلحه </a:t>
            </a:r>
            <a:endParaRPr lang="en-US" sz="2400" b="1" dirty="0" smtClean="0"/>
          </a:p>
          <a:p>
            <a:pPr algn="r"/>
            <a:r>
              <a:rPr lang="ar-SA" sz="2400" b="1" dirty="0" smtClean="0"/>
              <a:t>لهذه </a:t>
            </a:r>
            <a:r>
              <a:rPr lang="ar-SA" sz="2400" b="1" dirty="0"/>
              <a:t>العماره من الاساسات للدور الاخير </a:t>
            </a:r>
            <a:endParaRPr lang="en-US" sz="2400" b="1" dirty="0" smtClean="0"/>
          </a:p>
          <a:p>
            <a:pPr algn="r"/>
            <a:r>
              <a:rPr lang="ar-SA" sz="2400" b="1" dirty="0" smtClean="0"/>
              <a:t>= </a:t>
            </a:r>
            <a:r>
              <a:rPr lang="ar-SA" sz="2400" b="1" dirty="0"/>
              <a:t>0.45* 3000 = 1350 متر مكعب</a:t>
            </a:r>
            <a:r>
              <a:rPr lang="en-US" sz="2400" b="1" dirty="0"/>
              <a:t> </a:t>
            </a:r>
            <a:br>
              <a:rPr lang="en-US" sz="2400" b="1" dirty="0"/>
            </a:br>
            <a:endParaRPr lang="ar-EG"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86211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228600"/>
            <a:ext cx="7239000" cy="4524315"/>
          </a:xfrm>
          <a:prstGeom prst="rect">
            <a:avLst/>
          </a:prstGeom>
        </p:spPr>
        <p:txBody>
          <a:bodyPr wrap="square">
            <a:spAutoFit/>
          </a:bodyPr>
          <a:lstStyle/>
          <a:p>
            <a:pPr algn="r"/>
            <a:r>
              <a:rPr lang="ar-SA" sz="2400" b="1" dirty="0"/>
              <a:t>2- نسبة ووزن الحديد المسلح فى القواعد المسلحه المنفصله بدون وجود ميدات رابطه = 45 الى 60 كجم/م3 م3(للمتر المكعب)</a:t>
            </a:r>
            <a:r>
              <a:rPr lang="en-US" sz="2400" b="1" dirty="0"/>
              <a:t/>
            </a:r>
            <a:br>
              <a:rPr lang="en-US" sz="2400" b="1" dirty="0"/>
            </a:br>
            <a:r>
              <a:rPr lang="ar-SA" sz="2400" b="1" dirty="0"/>
              <a:t>3- نسبة ووزن الحديد المسلح فى القواعد المسلحه المنفصله مع وجود ميدات رابطه بين القواعد المسلحه = 90 الى 100 كجم / م3 م3(للمتر المكعب)</a:t>
            </a:r>
            <a:r>
              <a:rPr lang="en-US" sz="2400" b="1" dirty="0"/>
              <a:t/>
            </a:r>
            <a:br>
              <a:rPr lang="en-US" sz="2400" b="1" dirty="0"/>
            </a:br>
            <a:r>
              <a:rPr lang="ar-SA" sz="2400" b="1" dirty="0"/>
              <a:t>4- نسبة ووزن الحديد فى البلاطه العاديه</a:t>
            </a:r>
            <a:r>
              <a:rPr lang="en-US" sz="2400" b="1" dirty="0"/>
              <a:t> solid slab </a:t>
            </a:r>
            <a:r>
              <a:rPr lang="ar-SA" sz="2400" b="1" dirty="0"/>
              <a:t>من 90 الى 100 كجم /م3(للمتر المكعب)</a:t>
            </a:r>
            <a:r>
              <a:rPr lang="en-US" sz="2400" b="1" dirty="0"/>
              <a:t/>
            </a:r>
            <a:br>
              <a:rPr lang="en-US" sz="2400" b="1" dirty="0"/>
            </a:br>
            <a:r>
              <a:rPr lang="ar-SA" sz="2400" b="1" dirty="0"/>
              <a:t>يعنى مكعب السقف بالتقريب = مسطح الدور الواحد * 22 الى 25 سم</a:t>
            </a:r>
            <a:r>
              <a:rPr lang="en-US" sz="2400" b="1" dirty="0"/>
              <a:t> </a:t>
            </a:r>
            <a:br>
              <a:rPr lang="en-US" sz="2400" b="1" dirty="0"/>
            </a:br>
            <a:r>
              <a:rPr lang="ar-SA" sz="2400" b="1" dirty="0"/>
              <a:t>5- نسبة ووزن الحديد فى البلاطه الهوردى</a:t>
            </a:r>
            <a:r>
              <a:rPr lang="en-US" sz="2400" b="1" dirty="0"/>
              <a:t> hollow block </a:t>
            </a:r>
            <a:r>
              <a:rPr lang="ar-SA" sz="2400" b="1" dirty="0"/>
              <a:t>من 120 لى 130 كجم/ م3(للمتر المكعب) ( مع ملاحظة أن مكعب السقف شامل الطوب الهوردى)</a:t>
            </a:r>
            <a:r>
              <a:rPr lang="en-US" sz="2400" b="1" dirty="0"/>
              <a:t/>
            </a:r>
            <a:br>
              <a:rPr lang="en-US" sz="2400" b="1" dirty="0"/>
            </a:br>
            <a:endParaRPr lang="ar-EG" sz="2400" dirty="0"/>
          </a:p>
        </p:txBody>
      </p:sp>
      <p:sp>
        <p:nvSpPr>
          <p:cNvPr id="5" name="Rectangle 4"/>
          <p:cNvSpPr/>
          <p:nvPr/>
        </p:nvSpPr>
        <p:spPr>
          <a:xfrm>
            <a:off x="1828800" y="4419600"/>
            <a:ext cx="9448800" cy="1938992"/>
          </a:xfrm>
          <a:prstGeom prst="rect">
            <a:avLst/>
          </a:prstGeom>
        </p:spPr>
        <p:txBody>
          <a:bodyPr wrap="square">
            <a:spAutoFit/>
          </a:bodyPr>
          <a:lstStyle/>
          <a:p>
            <a:pPr lvl="5" algn="r" rtl="1"/>
            <a:r>
              <a:rPr lang="ar-SA" sz="2400" b="1" dirty="0" smtClean="0"/>
              <a:t>6- </a:t>
            </a:r>
            <a:r>
              <a:rPr lang="ar-SA" sz="2400" b="1" dirty="0"/>
              <a:t>نسبة ووزن الحديد فى البلاطه اللاكمريه</a:t>
            </a:r>
            <a:r>
              <a:rPr lang="en-US" sz="2400" b="1" dirty="0"/>
              <a:t> flat slab = 130 </a:t>
            </a:r>
            <a:r>
              <a:rPr lang="ar-SA" sz="2400" b="1" dirty="0"/>
              <a:t>الى 150 كجم/م3 (للمتر المكعب)</a:t>
            </a:r>
            <a:r>
              <a:rPr lang="en-US" sz="2400" b="1" dirty="0"/>
              <a:t/>
            </a:r>
            <a:br>
              <a:rPr lang="en-US" sz="2400" b="1" dirty="0"/>
            </a:br>
            <a:r>
              <a:rPr lang="ar-SA" sz="2400" b="1" dirty="0"/>
              <a:t>7- كمية مكعبات خرسانه الاعمده فى الدور الواحد = 15 الى 25 % من كمية مكعبات الخرسانه المسلحه لهذا الدور</a:t>
            </a:r>
            <a:r>
              <a:rPr lang="en-US" sz="2400" b="1" dirty="0"/>
              <a:t> </a:t>
            </a:r>
            <a:br>
              <a:rPr lang="en-US" sz="2400" b="1" dirty="0"/>
            </a:b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23320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304800"/>
            <a:ext cx="7239000" cy="6001643"/>
          </a:xfrm>
          <a:prstGeom prst="rect">
            <a:avLst/>
          </a:prstGeom>
        </p:spPr>
        <p:txBody>
          <a:bodyPr wrap="square">
            <a:spAutoFit/>
          </a:bodyPr>
          <a:lstStyle/>
          <a:p>
            <a:pPr algn="r"/>
            <a:r>
              <a:rPr lang="ar-SA" sz="2400" b="1" dirty="0" smtClean="0"/>
              <a:t>8- </a:t>
            </a:r>
            <a:r>
              <a:rPr lang="ar-SA" sz="2400" b="1" dirty="0"/>
              <a:t>نسبة ووزن الحديد فى الاعمده وحوائط القص = 180 الى 250 كجم/م3 (للمتر المكعب)</a:t>
            </a:r>
            <a:r>
              <a:rPr lang="en-US" sz="2400" b="1" dirty="0"/>
              <a:t/>
            </a:r>
            <a:br>
              <a:rPr lang="en-US" sz="2400" b="1" dirty="0"/>
            </a:br>
            <a:r>
              <a:rPr lang="ar-SA" sz="2400" b="1" dirty="0"/>
              <a:t>9-عدد الطوب المطلوب للبلاطه الهوردى للدور الواحد = مسطح الدور الواحد مضروبا فى 4 الى 5 طوبات مقاس 20 *40 * ارتفاع الطوبه المذكور فى اللوحات</a:t>
            </a:r>
            <a:r>
              <a:rPr lang="en-US" sz="2400" b="1" dirty="0"/>
              <a:t> </a:t>
            </a:r>
            <a:br>
              <a:rPr lang="en-US" sz="2400" b="1" dirty="0"/>
            </a:br>
            <a:r>
              <a:rPr lang="ar-SA" sz="2400" b="1" dirty="0"/>
              <a:t>مثال : سقف بمسطح أفقى = 300 م2 والسقف كله بلاطه هوردى يحتاج هذا السقف الى عدد طوب هوردى = 300 م2 * 4.5 طوبه = 1350 طوبه بمقاس 20 *40 * ارتفاع الطوبه المذكور فى اللوحات</a:t>
            </a:r>
            <a:r>
              <a:rPr lang="en-US" sz="2400" b="1" dirty="0"/>
              <a:t> </a:t>
            </a:r>
            <a:br>
              <a:rPr lang="en-US" sz="2400" b="1" dirty="0"/>
            </a:br>
            <a:r>
              <a:rPr lang="ar-SA" sz="2400" b="1" dirty="0"/>
              <a:t>10-عدد الطوب لعمل مبانى الدور الواحد مقاس 25*12*6 سم = 85 الى 95 طوبه للمتر المسطح الافقى من الدور الواحد</a:t>
            </a:r>
            <a:r>
              <a:rPr lang="en-US" sz="2400" b="1" dirty="0"/>
              <a:t/>
            </a:r>
            <a:br>
              <a:rPr lang="en-US" sz="2400" b="1" dirty="0"/>
            </a:br>
            <a:r>
              <a:rPr lang="ar-SA" sz="2400" b="1" dirty="0"/>
              <a:t>مثال : المسطح الافقى للدور المتكرر لعماره سكنيه = 300 م2 فان كمية الطوب المطلوبه بمقاس 25*12*6 سم لبناء هذا الدور = 300 * 90 =27000 طوبه اى سبعه وعشرون الف طوبه بالتقريب طبعا</a:t>
            </a:r>
            <a:r>
              <a:rPr lang="en-US" sz="2400" b="1" dirty="0"/>
              <a:t> </a:t>
            </a:r>
            <a:br>
              <a:rPr lang="en-US" sz="2400" b="1" dirty="0"/>
            </a:br>
            <a:r>
              <a:rPr lang="ar-SA" sz="2400" b="1" dirty="0"/>
              <a:t>11-عدد شكاير الاسمنت اللازمه لبناء الف طوبه مقاس 25*12*6 سم = 3.50 الى 4 شكاير</a:t>
            </a:r>
            <a:r>
              <a:rPr lang="en-US" sz="2400" b="1" dirty="0"/>
              <a:t> </a:t>
            </a:r>
            <a:br>
              <a:rPr lang="en-US" sz="2400" b="1" dirty="0"/>
            </a:b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23320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544328823"/>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78474" y="1962090"/>
            <a:ext cx="750526"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السلالم</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99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752600" y="-76200"/>
            <a:ext cx="7239000" cy="5693866"/>
          </a:xfrm>
          <a:prstGeom prst="rect">
            <a:avLst/>
          </a:prstGeom>
        </p:spPr>
        <p:txBody>
          <a:bodyPr wrap="square">
            <a:spAutoFit/>
          </a:bodyPr>
          <a:lstStyle/>
          <a:p>
            <a:pPr algn="r" rtl="1"/>
            <a:r>
              <a:rPr lang="en-US" sz="2400" b="1" dirty="0"/>
              <a:t/>
            </a:r>
            <a:br>
              <a:rPr lang="en-US" sz="2400" b="1" dirty="0"/>
            </a:br>
            <a:r>
              <a:rPr lang="ar-SA" sz="2400" b="1" dirty="0"/>
              <a:t>12- اجمالى مسطح المحاره الداخليه للدور الواحد أو للشقه على سبيل المثال= مسطح الدور أو مسطح الشقه مضروبا فى عدد= 2.70 الى 3.00 على حسب ارتفاع </a:t>
            </a:r>
            <a:r>
              <a:rPr lang="ar-SA" sz="2400" b="1" dirty="0" smtClean="0"/>
              <a:t>الدور</a:t>
            </a:r>
            <a:endParaRPr lang="ar-EG" sz="2400" b="1" dirty="0" smtClean="0"/>
          </a:p>
          <a:p>
            <a:pPr algn="r" rtl="1"/>
            <a:r>
              <a:rPr lang="en-US" sz="2400" b="1" dirty="0"/>
              <a:t/>
            </a:r>
            <a:br>
              <a:rPr lang="en-US" sz="2400" b="1" dirty="0"/>
            </a:br>
            <a:r>
              <a:rPr lang="ar-SA" sz="2800" b="1" dirty="0">
                <a:solidFill>
                  <a:srgbClr val="C00000"/>
                </a:solidFill>
              </a:rPr>
              <a:t>مثال : </a:t>
            </a:r>
            <a:endParaRPr lang="ar-EG" sz="2800" b="1" dirty="0" smtClean="0">
              <a:solidFill>
                <a:srgbClr val="C00000"/>
              </a:solidFill>
            </a:endParaRPr>
          </a:p>
          <a:p>
            <a:pPr algn="r" rtl="1"/>
            <a:r>
              <a:rPr lang="ar-SA" sz="2400" b="1" dirty="0" smtClean="0"/>
              <a:t>شقه </a:t>
            </a:r>
            <a:r>
              <a:rPr lang="ar-SA" sz="2400" b="1" dirty="0"/>
              <a:t>بمسطح 150 م2 المسطحات التقريبيه للمحاره (اللياسه) الداخليه = 150 م2 *2.8 = 420 م2 تقريبا</a:t>
            </a:r>
            <a:r>
              <a:rPr lang="en-US" sz="2400" b="1" dirty="0"/>
              <a:t> </a:t>
            </a:r>
            <a:br>
              <a:rPr lang="en-US" sz="2400" b="1" dirty="0"/>
            </a:br>
            <a:r>
              <a:rPr lang="ar-SA" sz="2400" b="1" dirty="0"/>
              <a:t>13- معدل استهلاك معجون الدهانات للحوائط الداخليه عدد 3 سكينه = 1.50 الى 2.00 م2 لكل 1.00 كجم معجون</a:t>
            </a:r>
            <a:r>
              <a:rPr lang="en-US" sz="2400" b="1" dirty="0"/>
              <a:t> </a:t>
            </a:r>
            <a:br>
              <a:rPr lang="en-US" sz="2400" b="1" dirty="0"/>
            </a:br>
            <a:r>
              <a:rPr lang="ar-SA" sz="2400" b="1" dirty="0"/>
              <a:t>14- معدل استهلاك دهان البلاستك الداخلى عدد 3 اوجه = 6.00 الى 8.00 م2 لكل 1 لتر بلاستك</a:t>
            </a:r>
            <a:r>
              <a:rPr lang="en-US" sz="2400" b="1" dirty="0"/>
              <a:t/>
            </a:r>
            <a:br>
              <a:rPr lang="en-US" sz="2400" b="1" dirty="0"/>
            </a:br>
            <a:r>
              <a:rPr lang="ar-SA" sz="2400" b="1" dirty="0"/>
              <a:t>15- معدل استهلاك برميل البتومين الممتلى انتاج شركة الاسكندريه اللازم لعزل الخرسانه المسلحه بعدد 2 وجه = 60 الى 70 م2 لكل برميل</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23320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226317015"/>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tx2">
              <a:lumMod val="60000"/>
              <a:lumOff val="4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120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Rectangle 3"/>
          <p:cNvSpPr/>
          <p:nvPr/>
        </p:nvSpPr>
        <p:spPr>
          <a:xfrm>
            <a:off x="4038600" y="228600"/>
            <a:ext cx="2089033" cy="584775"/>
          </a:xfrm>
          <a:prstGeom prst="rect">
            <a:avLst/>
          </a:prstGeom>
        </p:spPr>
        <p:txBody>
          <a:bodyPr wrap="none">
            <a:spAutoFit/>
          </a:bodyPr>
          <a:lstStyle/>
          <a:p>
            <a:r>
              <a:rPr lang="ar-SA" sz="3200" b="1" dirty="0">
                <a:solidFill>
                  <a:srgbClr val="C00000"/>
                </a:solidFill>
              </a:rPr>
              <a:t>صب الخرسانه</a:t>
            </a:r>
            <a:endParaRPr lang="ar-EG" sz="3200" dirty="0">
              <a:solidFill>
                <a:srgbClr val="C00000"/>
              </a:solidFill>
            </a:endParaRPr>
          </a:p>
        </p:txBody>
      </p:sp>
      <p:sp>
        <p:nvSpPr>
          <p:cNvPr id="5" name="Rectangle 4"/>
          <p:cNvSpPr/>
          <p:nvPr/>
        </p:nvSpPr>
        <p:spPr>
          <a:xfrm>
            <a:off x="6826367" y="762000"/>
            <a:ext cx="2089033" cy="523220"/>
          </a:xfrm>
          <a:prstGeom prst="rect">
            <a:avLst/>
          </a:prstGeom>
        </p:spPr>
        <p:txBody>
          <a:bodyPr wrap="none">
            <a:spAutoFit/>
          </a:bodyPr>
          <a:lstStyle/>
          <a:p>
            <a:r>
              <a:rPr lang="ar-SA" sz="2800" b="1" dirty="0">
                <a:solidFill>
                  <a:srgbClr val="002060"/>
                </a:solidFill>
              </a:rPr>
              <a:t>الخرسانه العاديه</a:t>
            </a:r>
            <a:endParaRPr lang="ar-EG" sz="2800" dirty="0">
              <a:solidFill>
                <a:srgbClr val="002060"/>
              </a:solidFill>
            </a:endParaRPr>
          </a:p>
        </p:txBody>
      </p:sp>
      <p:sp>
        <p:nvSpPr>
          <p:cNvPr id="6" name="Rectangle 5"/>
          <p:cNvSpPr/>
          <p:nvPr/>
        </p:nvSpPr>
        <p:spPr>
          <a:xfrm>
            <a:off x="1371600" y="985421"/>
            <a:ext cx="7620000" cy="5262979"/>
          </a:xfrm>
          <a:prstGeom prst="rect">
            <a:avLst/>
          </a:prstGeom>
        </p:spPr>
        <p:txBody>
          <a:bodyPr wrap="square">
            <a:spAutoFit/>
          </a:bodyPr>
          <a:lstStyle/>
          <a:p>
            <a:pPr algn="r"/>
            <a:r>
              <a:rPr lang="en-US" sz="2400" b="1" dirty="0"/>
              <a:t/>
            </a:r>
            <a:br>
              <a:rPr lang="en-US" sz="2400" b="1" dirty="0"/>
            </a:br>
            <a:r>
              <a:rPr lang="en-US" sz="2400" b="1" dirty="0"/>
              <a:t> </a:t>
            </a:r>
            <a:r>
              <a:rPr lang="ar-SA" sz="2400" b="1" dirty="0"/>
              <a:t>1م3 خرسانه عاديه يحتاج 0.8 م3 زلط + 0.4 م3 رمل + 5 شكائر اسمنت + 125 لتر ماء</a:t>
            </a:r>
            <a:r>
              <a:rPr lang="en-US" sz="2400" b="1" dirty="0"/>
              <a:t/>
            </a:r>
            <a:br>
              <a:rPr lang="en-US" sz="2400" b="1" dirty="0"/>
            </a:br>
            <a:r>
              <a:rPr lang="ar-SA" sz="2400" b="1" dirty="0"/>
              <a:t>الخرسانه المسلحه</a:t>
            </a:r>
            <a:r>
              <a:rPr lang="en-US" sz="2400" b="1" dirty="0"/>
              <a:t/>
            </a:r>
            <a:br>
              <a:rPr lang="en-US" sz="2400" b="1" dirty="0"/>
            </a:br>
            <a:r>
              <a:rPr lang="en-US" sz="2400" b="1" dirty="0"/>
              <a:t> </a:t>
            </a:r>
            <a:r>
              <a:rPr lang="ar-SA" sz="2400" b="1" dirty="0"/>
              <a:t>1م3 خرسانه مسلحه يحتاج 0.8 م3 زلط + 0.4 م3 رمل + 7 شكائر اسمنت + 175 لتر ماء</a:t>
            </a:r>
            <a:endParaRPr lang="en-US" sz="2400" dirty="0"/>
          </a:p>
          <a:p>
            <a:pPr algn="r"/>
            <a:r>
              <a:rPr lang="ar-SA" sz="2400" b="1" dirty="0"/>
              <a:t>نسب الخلط فى الموقع للخرسانه المسلحه</a:t>
            </a:r>
            <a:r>
              <a:rPr lang="ar-EG" sz="2400" b="1" dirty="0"/>
              <a:t> ( 1/7 م3 )</a:t>
            </a:r>
            <a:r>
              <a:rPr lang="en-US" sz="2400" b="1" dirty="0"/>
              <a:t/>
            </a:r>
            <a:br>
              <a:rPr lang="en-US" sz="2400" b="1" dirty="0"/>
            </a:br>
            <a:r>
              <a:rPr lang="en-US" sz="2400" b="1" dirty="0"/>
              <a:t> </a:t>
            </a:r>
            <a:r>
              <a:rPr lang="ar-SA" sz="2400" b="1" dirty="0"/>
              <a:t>4 غلق زلط + 2 غلق رمل + شيكارة اسمنت + 25 لتر ماء</a:t>
            </a:r>
            <a:r>
              <a:rPr lang="en-US" sz="2400" b="1" dirty="0"/>
              <a:t/>
            </a:r>
            <a:br>
              <a:rPr lang="en-US" sz="2400" b="1" dirty="0"/>
            </a:br>
            <a:r>
              <a:rPr lang="ar-SA" sz="2400" b="1" dirty="0"/>
              <a:t>او</a:t>
            </a:r>
            <a:r>
              <a:rPr lang="en-US" sz="2400" b="1" dirty="0"/>
              <a:t/>
            </a:r>
            <a:br>
              <a:rPr lang="en-US" sz="2400" b="1" dirty="0"/>
            </a:br>
            <a:r>
              <a:rPr lang="en-US" sz="2400" b="1" dirty="0"/>
              <a:t> </a:t>
            </a:r>
            <a:r>
              <a:rPr lang="ar-SA" sz="2400" b="1" dirty="0"/>
              <a:t>2 براويطه زلط + 1 براويطه رمل + شيكارة اسمنت + 25 لتر ماء</a:t>
            </a:r>
            <a:r>
              <a:rPr lang="en-US" sz="2400" b="1" dirty="0"/>
              <a:t/>
            </a:r>
            <a:br>
              <a:rPr lang="en-US" sz="2400" b="1" dirty="0"/>
            </a:br>
            <a:r>
              <a:rPr lang="ar-SA" sz="2400" b="1" dirty="0"/>
              <a:t>او</a:t>
            </a:r>
            <a:r>
              <a:rPr lang="en-US" sz="2400" b="1" dirty="0"/>
              <a:t/>
            </a:r>
            <a:br>
              <a:rPr lang="en-US" sz="2400" b="1" dirty="0"/>
            </a:br>
            <a:r>
              <a:rPr lang="ar-SA" sz="2400" b="1" dirty="0"/>
              <a:t>مغرفة اللودر الصغير زلط + 0.5 مغرفه رمل + شيكارة اسمنت + 25 لتر ماء</a:t>
            </a:r>
            <a:endParaRPr lang="en-US" sz="2400" dirty="0"/>
          </a:p>
          <a:p>
            <a:pPr algn="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Rectangle 3"/>
          <p:cNvSpPr/>
          <p:nvPr/>
        </p:nvSpPr>
        <p:spPr>
          <a:xfrm>
            <a:off x="1676400" y="276046"/>
            <a:ext cx="7162800" cy="6124754"/>
          </a:xfrm>
          <a:prstGeom prst="rect">
            <a:avLst/>
          </a:prstGeom>
        </p:spPr>
        <p:txBody>
          <a:bodyPr wrap="square">
            <a:spAutoFit/>
          </a:bodyPr>
          <a:lstStyle/>
          <a:p>
            <a:pPr algn="r"/>
            <a:r>
              <a:rPr lang="ar-SA" sz="3200" b="1" dirty="0" smtClean="0">
                <a:solidFill>
                  <a:srgbClr val="C00000"/>
                </a:solidFill>
              </a:rPr>
              <a:t>ملاحظات</a:t>
            </a:r>
            <a:r>
              <a:rPr lang="en-US" sz="2400" b="1" dirty="0"/>
              <a:t/>
            </a:r>
            <a:br>
              <a:rPr lang="en-US" sz="2400" b="1" dirty="0"/>
            </a:br>
            <a:endParaRPr lang="en-US" sz="2400" b="1" dirty="0" smtClean="0"/>
          </a:p>
          <a:p>
            <a:pPr algn="r"/>
            <a:r>
              <a:rPr lang="ar-SA" sz="2400" b="1" dirty="0" smtClean="0"/>
              <a:t>يراعى </a:t>
            </a:r>
            <a:r>
              <a:rPr lang="ar-SA" sz="2400" b="1" dirty="0"/>
              <a:t>تركيب كانه بعيون لاشاير العامود فى مستوى حديد </a:t>
            </a:r>
            <a:r>
              <a:rPr lang="ar-SA" sz="2400" b="1" dirty="0" smtClean="0"/>
              <a:t>الاساسات </a:t>
            </a:r>
            <a:r>
              <a:rPr lang="ar-SA" sz="2400" b="1" dirty="0"/>
              <a:t>العلوى و فى اعلى الاشاير للحفاظ على المسافه بين الاسياخ</a:t>
            </a:r>
            <a:endParaRPr lang="en-US" sz="2400" dirty="0"/>
          </a:p>
          <a:p>
            <a:pPr algn="r"/>
            <a:r>
              <a:rPr lang="ar-SA" sz="2400" b="1" dirty="0"/>
              <a:t>يراعى تركيب كانه بعيون اعلى اشاير عامود الدور للحفاظ على المسافه بين الاسياخ</a:t>
            </a:r>
            <a:endParaRPr lang="en-US" sz="2400" dirty="0"/>
          </a:p>
          <a:p>
            <a:pPr algn="r"/>
            <a:r>
              <a:rPr lang="ar-SA" sz="2400" b="1" dirty="0"/>
              <a:t>يراعى تجهيز سكه للبراويطه اثناء الصب للحفاظ على حديد التسليح</a:t>
            </a:r>
            <a:endParaRPr lang="en-US" sz="2400" dirty="0"/>
          </a:p>
          <a:p>
            <a:pPr algn="r"/>
            <a:r>
              <a:rPr lang="ar-SA" sz="2400" b="1" dirty="0"/>
              <a:t>يراعى اخذ 6 مكعبات لكل 100 م3</a:t>
            </a:r>
            <a:r>
              <a:rPr lang="en-US" sz="2400" b="1" dirty="0"/>
              <a:t/>
            </a:r>
            <a:br>
              <a:rPr lang="en-US" sz="2400" b="1" dirty="0"/>
            </a:br>
            <a:r>
              <a:rPr lang="ar-SA" sz="2400" b="1" dirty="0"/>
              <a:t>يراعى اخذ 6 مكعبات لكل يوم صب اذا قلت الكمبه عن 100 م3 خرسانه</a:t>
            </a:r>
            <a:endParaRPr lang="en-US" sz="2400" dirty="0"/>
          </a:p>
          <a:p>
            <a:pPr algn="r"/>
            <a:r>
              <a:rPr lang="ar-SA" sz="2400" b="1" dirty="0"/>
              <a:t>يراعى تركيب كليبسات و برندات لاشاير الحوائط قبل الصب</a:t>
            </a:r>
            <a:endParaRPr lang="en-US" sz="2400" dirty="0"/>
          </a:p>
          <a:p>
            <a:pPr algn="r"/>
            <a:r>
              <a:rPr lang="ar-SA" sz="2400" b="1" dirty="0"/>
              <a:t>يراعى رش النجاره بالماء قبل الصب</a:t>
            </a:r>
            <a:endParaRPr lang="en-US" sz="2400" dirty="0"/>
          </a:p>
          <a:p>
            <a:pPr algn="r"/>
            <a:r>
              <a:rPr lang="ar-SA" sz="2400" b="1" dirty="0"/>
              <a:t>يراعى استلام النجاره و الحداده قبل الصب و التأكد من تقوية النجاره</a:t>
            </a:r>
            <a:endParaRPr lang="en-US" sz="2400" dirty="0"/>
          </a:p>
          <a:p>
            <a:pPr algn="r"/>
            <a:r>
              <a:rPr lang="ar-SA" sz="2400" b="1" dirty="0"/>
              <a:t>زمن الشك الابتدائى للخرسانه 45 دقيقه</a:t>
            </a:r>
            <a:r>
              <a:rPr lang="en-US" sz="2400" b="1" dirty="0"/>
              <a:t/>
            </a:r>
            <a:br>
              <a:rPr lang="en-US" sz="2400" b="1" dirty="0"/>
            </a:br>
            <a:r>
              <a:rPr lang="ar-SA" sz="2400" b="1" dirty="0"/>
              <a:t>زمن الشك النهائى للخرسانه 10 ساعات</a:t>
            </a:r>
            <a:endParaRPr lang="en-US" sz="2400" dirty="0"/>
          </a:p>
          <a:p>
            <a:pPr algn="r"/>
            <a:r>
              <a:rPr lang="en-US" sz="2400" b="1" dirty="0"/>
              <a:t> </a:t>
            </a:r>
            <a:r>
              <a:rPr lang="ar-SA" sz="2400" b="1" dirty="0"/>
              <a:t>مدة فك الشدات ( من 7 – 28 يوم )</a:t>
            </a: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Rectangle 3"/>
          <p:cNvSpPr/>
          <p:nvPr/>
        </p:nvSpPr>
        <p:spPr>
          <a:xfrm>
            <a:off x="1981200" y="304800"/>
            <a:ext cx="6934200" cy="3785652"/>
          </a:xfrm>
          <a:prstGeom prst="rect">
            <a:avLst/>
          </a:prstGeom>
        </p:spPr>
        <p:txBody>
          <a:bodyPr wrap="square">
            <a:spAutoFit/>
          </a:bodyPr>
          <a:lstStyle/>
          <a:p>
            <a:pPr algn="r"/>
            <a:r>
              <a:rPr lang="ar-SA" sz="2400" b="1" dirty="0"/>
              <a:t>القواعد و اللبشه و رقاب الاعمده الفك فى اليوم التالى للصب</a:t>
            </a:r>
            <a:r>
              <a:rPr lang="en-US" sz="2400" b="1" dirty="0"/>
              <a:t/>
            </a:r>
            <a:br>
              <a:rPr lang="en-US" sz="2400" b="1" dirty="0"/>
            </a:br>
            <a:r>
              <a:rPr lang="ar-SA" sz="2400" b="1" dirty="0"/>
              <a:t>الاسقف و الكمرات المده ( ضعف البحر</a:t>
            </a:r>
            <a:r>
              <a:rPr lang="ar-EG" sz="2400" b="1" dirty="0"/>
              <a:t> الاصغر</a:t>
            </a:r>
            <a:r>
              <a:rPr lang="ar-SA" sz="2400" b="1" dirty="0"/>
              <a:t> + يومان )</a:t>
            </a:r>
            <a:r>
              <a:rPr lang="en-US" sz="2400" b="1" dirty="0"/>
              <a:t/>
            </a:r>
            <a:br>
              <a:rPr lang="en-US" sz="2400" b="1" dirty="0"/>
            </a:br>
            <a:r>
              <a:rPr lang="ar-SA" sz="2400" b="1" dirty="0"/>
              <a:t>الاعمده و الحوائط الفك فى اليوم التالى للصب</a:t>
            </a:r>
            <a:r>
              <a:rPr lang="en-US" sz="2400" b="1" dirty="0"/>
              <a:t/>
            </a:r>
            <a:br>
              <a:rPr lang="en-US" sz="2400" b="1" dirty="0"/>
            </a:br>
            <a:r>
              <a:rPr lang="ar-SA" sz="2400" b="1" dirty="0"/>
              <a:t>الكابولى المده ( 4 أضعاف البروز + يومان )</a:t>
            </a:r>
            <a:endParaRPr lang="en-US" sz="2400" dirty="0"/>
          </a:p>
          <a:p>
            <a:pPr algn="r"/>
            <a:r>
              <a:rPr lang="ar-SA" sz="2400" b="1" dirty="0"/>
              <a:t>اقل مسافه بين الاسياخ لا تعيق الصب</a:t>
            </a:r>
            <a:r>
              <a:rPr lang="en-US" sz="2400" b="1" dirty="0"/>
              <a:t/>
            </a:r>
            <a:br>
              <a:rPr lang="en-US" sz="2400" b="1" dirty="0"/>
            </a:br>
            <a:r>
              <a:rPr lang="ar-SA" sz="2400" b="1" dirty="0"/>
              <a:t>قطر اكبر سيخ</a:t>
            </a:r>
            <a:r>
              <a:rPr lang="en-US" sz="2400" b="1" dirty="0"/>
              <a:t/>
            </a:r>
            <a:br>
              <a:rPr lang="en-US" sz="2400" b="1" dirty="0"/>
            </a:br>
            <a:r>
              <a:rPr lang="ar-SA" sz="2400" b="1" dirty="0"/>
              <a:t>او</a:t>
            </a:r>
            <a:r>
              <a:rPr lang="en-US" sz="2400" b="1" dirty="0"/>
              <a:t/>
            </a:r>
            <a:br>
              <a:rPr lang="en-US" sz="2400" b="1" dirty="0"/>
            </a:br>
            <a:r>
              <a:rPr lang="ar-SA" sz="2400" b="1" dirty="0"/>
              <a:t>سم </a:t>
            </a:r>
            <a:r>
              <a:rPr lang="en-US" sz="2400" b="1" dirty="0"/>
              <a:t>2.5 </a:t>
            </a:r>
            <a:br>
              <a:rPr lang="en-US" sz="2400" b="1" dirty="0"/>
            </a:br>
            <a:r>
              <a:rPr lang="ar-SA" sz="2400" b="1" dirty="0"/>
              <a:t>او</a:t>
            </a:r>
            <a:r>
              <a:rPr lang="en-US" sz="2400" b="1" dirty="0"/>
              <a:t/>
            </a:r>
            <a:br>
              <a:rPr lang="en-US" sz="2400" b="1" dirty="0"/>
            </a:br>
            <a:r>
              <a:rPr lang="ar-SA" sz="2400" b="1" dirty="0"/>
              <a:t>المقاس الاعتبارى للركام الاكبر</a:t>
            </a:r>
            <a:endParaRPr lang="en-US" sz="2400" dirty="0"/>
          </a:p>
        </p:txBody>
      </p:sp>
      <p:pic>
        <p:nvPicPr>
          <p:cNvPr id="2050" name="Picture 2" descr="http://www.rahac.com/site/news_images/att3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86200"/>
            <a:ext cx="3657600" cy="24384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123320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Rectangle 3"/>
          <p:cNvSpPr/>
          <p:nvPr/>
        </p:nvSpPr>
        <p:spPr>
          <a:xfrm>
            <a:off x="1981200" y="252710"/>
            <a:ext cx="6934200" cy="5386090"/>
          </a:xfrm>
          <a:prstGeom prst="rect">
            <a:avLst/>
          </a:prstGeom>
        </p:spPr>
        <p:txBody>
          <a:bodyPr wrap="square">
            <a:spAutoFit/>
          </a:bodyPr>
          <a:lstStyle/>
          <a:p>
            <a:pPr algn="r"/>
            <a:r>
              <a:rPr lang="ar-SA" sz="3200" b="1" dirty="0" smtClean="0">
                <a:solidFill>
                  <a:srgbClr val="C00000"/>
                </a:solidFill>
              </a:rPr>
              <a:t>مواد </a:t>
            </a:r>
            <a:r>
              <a:rPr lang="ar-SA" sz="3200" b="1" dirty="0">
                <a:solidFill>
                  <a:srgbClr val="C00000"/>
                </a:solidFill>
              </a:rPr>
              <a:t>الخرسانه</a:t>
            </a:r>
            <a:r>
              <a:rPr lang="en-US" sz="2400" b="1" dirty="0"/>
              <a:t/>
            </a:r>
            <a:br>
              <a:rPr lang="en-US" sz="2400" b="1" dirty="0"/>
            </a:br>
            <a:endParaRPr lang="en-US" sz="2400" b="1" dirty="0" smtClean="0"/>
          </a:p>
          <a:p>
            <a:pPr algn="r"/>
            <a:r>
              <a:rPr lang="ar-SA" sz="2400" b="1" dirty="0" smtClean="0"/>
              <a:t>الرمل </a:t>
            </a:r>
            <a:r>
              <a:rPr lang="ar-SA" sz="2400" b="1" dirty="0"/>
              <a:t>يجب ان يكون حرش و نظيف من الشوائب و </a:t>
            </a:r>
            <a:r>
              <a:rPr lang="ar-SA" sz="2400" b="1" dirty="0" smtClean="0"/>
              <a:t>الاملاح</a:t>
            </a:r>
            <a:r>
              <a:rPr lang="en-US" sz="2400" b="1" dirty="0"/>
              <a:t/>
            </a:r>
            <a:br>
              <a:rPr lang="en-US" sz="2400" b="1" dirty="0"/>
            </a:br>
            <a:r>
              <a:rPr lang="ar-SA" sz="2400" b="1" dirty="0"/>
              <a:t>المياه يجب ان تكون نقيه مثل مياه الشرب</a:t>
            </a:r>
            <a:r>
              <a:rPr lang="en-US" sz="2400" b="1" dirty="0"/>
              <a:t/>
            </a:r>
            <a:br>
              <a:rPr lang="en-US" sz="2400" b="1" dirty="0"/>
            </a:br>
            <a:r>
              <a:rPr lang="ar-SA" sz="2400" b="1" dirty="0"/>
              <a:t>الاسمنت</a:t>
            </a:r>
            <a:r>
              <a:rPr lang="en-US" sz="2400" b="1" dirty="0"/>
              <a:t/>
            </a:r>
            <a:br>
              <a:rPr lang="en-US" sz="2400" b="1" dirty="0"/>
            </a:br>
            <a:r>
              <a:rPr lang="ar-SA" sz="2400" b="1" dirty="0"/>
              <a:t>البورتلاندى و البورتلاندى سريع التصلد </a:t>
            </a:r>
            <a:endParaRPr lang="en-US" sz="2400" dirty="0"/>
          </a:p>
          <a:p>
            <a:pPr algn="r"/>
            <a:r>
              <a:rPr lang="ar-SA" sz="2400" b="1" dirty="0"/>
              <a:t>و المقاوم للكبريتات ( سى ووتر )</a:t>
            </a:r>
            <a:r>
              <a:rPr lang="en-US" sz="2400" b="1" dirty="0"/>
              <a:t/>
            </a:r>
            <a:br>
              <a:rPr lang="en-US" sz="2400" b="1" dirty="0"/>
            </a:br>
            <a:r>
              <a:rPr lang="ar-SA" sz="2400" b="1" dirty="0"/>
              <a:t>و لابد من استخدامه خلال 1.5 شهر من تاريخ الانتاج</a:t>
            </a:r>
            <a:r>
              <a:rPr lang="en-US" sz="2400" b="1" dirty="0"/>
              <a:t/>
            </a:r>
            <a:br>
              <a:rPr lang="en-US" sz="2400" b="1" dirty="0"/>
            </a:br>
            <a:r>
              <a:rPr lang="ar-SA" sz="2400" b="1" dirty="0"/>
              <a:t>الزلط</a:t>
            </a:r>
            <a:r>
              <a:rPr lang="en-US" sz="2400" b="1" dirty="0"/>
              <a:t/>
            </a:r>
            <a:br>
              <a:rPr lang="en-US" sz="2400" b="1" dirty="0"/>
            </a:br>
            <a:r>
              <a:rPr lang="ar-SA" sz="2400" b="1" dirty="0"/>
              <a:t>الفولى اكبر بعد للزلط حتى 1 سم ( خرسانه مسلحه)</a:t>
            </a:r>
            <a:r>
              <a:rPr lang="en-US" sz="2400" b="1" dirty="0"/>
              <a:t/>
            </a:r>
            <a:br>
              <a:rPr lang="en-US" sz="2400" b="1" dirty="0"/>
            </a:br>
            <a:r>
              <a:rPr lang="ar-SA" sz="2400" b="1" dirty="0"/>
              <a:t>الفينو اكبر بعد للزلط من 1 - 2.5 سم ( خرسانه مسلحه )</a:t>
            </a:r>
            <a:r>
              <a:rPr lang="en-US" sz="2400" b="1" dirty="0"/>
              <a:t/>
            </a:r>
            <a:br>
              <a:rPr lang="en-US" sz="2400" b="1" dirty="0"/>
            </a:br>
            <a:r>
              <a:rPr lang="ar-SA" sz="2400" b="1" dirty="0"/>
              <a:t>المخصوص اكبر بعد للزلط 2.5 سم ( خرسانه مسلحه)</a:t>
            </a:r>
            <a:r>
              <a:rPr lang="en-US" sz="2400" b="1" dirty="0"/>
              <a:t/>
            </a:r>
            <a:br>
              <a:rPr lang="en-US" sz="2400" b="1" dirty="0"/>
            </a:br>
            <a:r>
              <a:rPr lang="ar-SA" sz="2400" b="1" dirty="0"/>
              <a:t>العادى اكبر بعد للزلط من 2.5 - 4 سم ( خرسانه عاديه )</a:t>
            </a:r>
            <a:r>
              <a:rPr lang="en-US" sz="2400" b="1" dirty="0"/>
              <a:t/>
            </a:r>
            <a:br>
              <a:rPr lang="en-US" sz="2400" b="1" dirty="0"/>
            </a:br>
            <a:r>
              <a:rPr lang="ar-SA" sz="2400" b="1" dirty="0"/>
              <a:t>الفاير اكبر بعد للزلط اكبرمن 4 سم ( الاحلال )</a:t>
            </a: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
        <p:nvSpPr>
          <p:cNvPr id="4" name="Rectangle 3"/>
          <p:cNvSpPr/>
          <p:nvPr/>
        </p:nvSpPr>
        <p:spPr>
          <a:xfrm>
            <a:off x="2133600" y="229136"/>
            <a:ext cx="6705600" cy="6247864"/>
          </a:xfrm>
          <a:prstGeom prst="rect">
            <a:avLst/>
          </a:prstGeom>
        </p:spPr>
        <p:txBody>
          <a:bodyPr wrap="square">
            <a:spAutoFit/>
          </a:bodyPr>
          <a:lstStyle/>
          <a:p>
            <a:pPr algn="r"/>
            <a:r>
              <a:rPr lang="ar-SA" sz="3200" b="1" dirty="0" smtClean="0">
                <a:solidFill>
                  <a:srgbClr val="C00000"/>
                </a:solidFill>
              </a:rPr>
              <a:t>الغطاء الخرسانى</a:t>
            </a:r>
            <a:endParaRPr lang="en-US" sz="3200" b="1" dirty="0" smtClean="0">
              <a:solidFill>
                <a:srgbClr val="C00000"/>
              </a:solidFill>
            </a:endParaRPr>
          </a:p>
          <a:p>
            <a:pPr algn="r"/>
            <a:r>
              <a:rPr lang="ar-SA" sz="2400" b="1" dirty="0" smtClean="0"/>
              <a:t>الاجزاء </a:t>
            </a:r>
            <a:r>
              <a:rPr lang="ar-SA" sz="2400" b="1" dirty="0"/>
              <a:t>المدفونه تحت الارض</a:t>
            </a:r>
            <a:r>
              <a:rPr lang="en-US" sz="2400" b="1" dirty="0"/>
              <a:t/>
            </a:r>
            <a:br>
              <a:rPr lang="en-US" sz="2400" b="1" dirty="0"/>
            </a:br>
            <a:r>
              <a:rPr lang="ar-SA" sz="2400" b="1" dirty="0"/>
              <a:t>قواعد لبشه ميدات رقاب اعمده حوائط بدروم</a:t>
            </a:r>
            <a:endParaRPr lang="en-US" sz="2400" dirty="0"/>
          </a:p>
          <a:p>
            <a:pPr algn="r"/>
            <a:r>
              <a:rPr lang="ar-SA" sz="2400" b="1" dirty="0"/>
              <a:t>الاجزاء المعرضه للمياه</a:t>
            </a:r>
            <a:r>
              <a:rPr lang="en-US" sz="2400" b="1" dirty="0"/>
              <a:t/>
            </a:r>
            <a:br>
              <a:rPr lang="en-US" sz="2400" b="1" dirty="0"/>
            </a:br>
            <a:r>
              <a:rPr lang="ar-SA" sz="2400" b="1" dirty="0"/>
              <a:t>خزانات حمامات سباحه</a:t>
            </a:r>
            <a:endParaRPr lang="en-US" sz="2400" dirty="0"/>
          </a:p>
          <a:p>
            <a:pPr algn="r"/>
            <a:r>
              <a:rPr lang="ar-SA" sz="2400" b="1" dirty="0"/>
              <a:t>سمك الغطاء ( 5 - 7 ) سم</a:t>
            </a:r>
            <a:endParaRPr lang="en-US" sz="2400" dirty="0"/>
          </a:p>
          <a:p>
            <a:pPr algn="r"/>
            <a:r>
              <a:rPr lang="ar-SA" sz="2400" b="1" dirty="0"/>
              <a:t>الاجزاء الآخرى</a:t>
            </a:r>
            <a:endParaRPr lang="en-US" sz="2400" dirty="0"/>
          </a:p>
          <a:p>
            <a:pPr algn="r"/>
            <a:r>
              <a:rPr lang="ar-SA" sz="2400" b="1" dirty="0"/>
              <a:t>الاعمده الاسقف ( بما فيها الكمرات )</a:t>
            </a:r>
            <a:r>
              <a:rPr lang="en-US" sz="2400" b="1" dirty="0"/>
              <a:t/>
            </a:r>
            <a:br>
              <a:rPr lang="en-US" sz="2400" b="1" dirty="0"/>
            </a:br>
            <a:r>
              <a:rPr lang="ar-SA" sz="2400" b="1" dirty="0"/>
              <a:t>سمك الغطاء 2.5 سم</a:t>
            </a:r>
            <a:endParaRPr lang="en-US" sz="2400" dirty="0"/>
          </a:p>
          <a:p>
            <a:pPr algn="r"/>
            <a:endParaRPr lang="en-US" sz="2400" b="1" dirty="0" smtClean="0"/>
          </a:p>
          <a:p>
            <a:pPr algn="r"/>
            <a:r>
              <a:rPr lang="en-US" sz="3200" b="1" dirty="0" smtClean="0">
                <a:solidFill>
                  <a:srgbClr val="C00000"/>
                </a:solidFill>
              </a:rPr>
              <a:t>U </a:t>
            </a:r>
            <a:r>
              <a:rPr lang="ar-SA" sz="3200" b="1" dirty="0" smtClean="0">
                <a:solidFill>
                  <a:srgbClr val="C00000"/>
                </a:solidFill>
              </a:rPr>
              <a:t>كليبسات </a:t>
            </a:r>
            <a:r>
              <a:rPr lang="ar-SA" sz="3200" b="1" dirty="0">
                <a:solidFill>
                  <a:srgbClr val="C00000"/>
                </a:solidFill>
              </a:rPr>
              <a:t>الحوائط المسلحه </a:t>
            </a:r>
            <a:r>
              <a:rPr lang="en-US" sz="2400" b="1" dirty="0"/>
              <a:t/>
            </a:r>
            <a:br>
              <a:rPr lang="en-US" sz="2400" b="1" dirty="0"/>
            </a:br>
            <a:r>
              <a:rPr lang="en-US" sz="2400" b="1" dirty="0" smtClean="0"/>
              <a:t>  </a:t>
            </a:r>
            <a:r>
              <a:rPr lang="ar-SA" sz="2400" b="1" dirty="0"/>
              <a:t>تكون على شكل حرف </a:t>
            </a:r>
            <a:r>
              <a:rPr lang="ar-EG" sz="2400" b="1" dirty="0"/>
              <a:t>يو مقلوبه </a:t>
            </a:r>
            <a:r>
              <a:rPr lang="en-US" sz="2400" b="1" dirty="0"/>
              <a:t/>
            </a:r>
            <a:br>
              <a:rPr lang="en-US" sz="2400" b="1" dirty="0"/>
            </a:br>
            <a:r>
              <a:rPr lang="ar-SA" sz="2400" b="1" dirty="0"/>
              <a:t>قطرها فاى 10 مم على الاقل</a:t>
            </a:r>
            <a:r>
              <a:rPr lang="en-US" sz="2400" b="1" dirty="0"/>
              <a:t/>
            </a:r>
            <a:br>
              <a:rPr lang="en-US" sz="2400" b="1" dirty="0"/>
            </a:br>
            <a:r>
              <a:rPr lang="ar-SA" sz="2400" b="1" dirty="0"/>
              <a:t>يتم تربيطها مع القوائم ( الحديد الرأسى ) و تكون موازيه و ملاصقه لها و مقلوبه</a:t>
            </a:r>
            <a:endParaRPr lang="en-US" sz="2400" dirty="0"/>
          </a:p>
          <a:p>
            <a:pPr algn="r"/>
            <a:r>
              <a:rPr lang="ar-EG" sz="2400" b="1" dirty="0"/>
              <a:t>المسافه بين الكليبسات 40 سم</a:t>
            </a: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Rectangle 3"/>
          <p:cNvSpPr/>
          <p:nvPr/>
        </p:nvSpPr>
        <p:spPr>
          <a:xfrm>
            <a:off x="1752600" y="228600"/>
            <a:ext cx="7086600" cy="5878532"/>
          </a:xfrm>
          <a:prstGeom prst="rect">
            <a:avLst/>
          </a:prstGeom>
        </p:spPr>
        <p:txBody>
          <a:bodyPr wrap="square">
            <a:spAutoFit/>
          </a:bodyPr>
          <a:lstStyle/>
          <a:p>
            <a:pPr algn="r"/>
            <a:r>
              <a:rPr lang="ar-SA" sz="3200" b="1" dirty="0">
                <a:solidFill>
                  <a:srgbClr val="C00000"/>
                </a:solidFill>
              </a:rPr>
              <a:t>الفلات سلاب</a:t>
            </a:r>
            <a:r>
              <a:rPr lang="en-US" sz="2400" b="1" dirty="0"/>
              <a:t/>
            </a:r>
            <a:br>
              <a:rPr lang="en-US" sz="2400" b="1" dirty="0"/>
            </a:br>
            <a:r>
              <a:rPr lang="ar-SA" sz="2400" b="1" dirty="0"/>
              <a:t>الشبكه السفليه</a:t>
            </a:r>
            <a:r>
              <a:rPr lang="en-US" sz="2400" b="1" dirty="0"/>
              <a:t/>
            </a:r>
            <a:br>
              <a:rPr lang="en-US" sz="2400" b="1" dirty="0"/>
            </a:br>
            <a:r>
              <a:rPr lang="ar-SA" sz="2400" b="1" dirty="0"/>
              <a:t>يتم وصلها عند الاعمده</a:t>
            </a:r>
            <a:r>
              <a:rPr lang="en-US" sz="2400" b="1" dirty="0"/>
              <a:t/>
            </a:r>
            <a:br>
              <a:rPr lang="en-US" sz="2400" b="1" dirty="0"/>
            </a:br>
            <a:r>
              <a:rPr lang="ar-SA" sz="2400" b="1" dirty="0"/>
              <a:t>الحديد الاضافى فى المنتصف</a:t>
            </a:r>
            <a:r>
              <a:rPr lang="en-US" sz="2400" b="1" dirty="0"/>
              <a:t/>
            </a:r>
            <a:br>
              <a:rPr lang="en-US" sz="2400" b="1" dirty="0"/>
            </a:br>
            <a:r>
              <a:rPr lang="ar-SA" sz="2400" b="1" dirty="0"/>
              <a:t>الشبكه العلويه</a:t>
            </a:r>
            <a:r>
              <a:rPr lang="en-US" sz="2400" b="1" dirty="0"/>
              <a:t/>
            </a:r>
            <a:br>
              <a:rPr lang="en-US" sz="2400" b="1" dirty="0"/>
            </a:br>
            <a:r>
              <a:rPr lang="ar-SA" sz="2400" b="1" dirty="0"/>
              <a:t>يتم وصلها فى المنتصف</a:t>
            </a:r>
            <a:r>
              <a:rPr lang="en-US" sz="2400" b="1" dirty="0"/>
              <a:t/>
            </a:r>
            <a:br>
              <a:rPr lang="en-US" sz="2400" b="1" dirty="0"/>
            </a:br>
            <a:r>
              <a:rPr lang="ar-SA" sz="2400" b="1" dirty="0"/>
              <a:t>الحديد الاضافى عند الاعمده</a:t>
            </a:r>
            <a:endParaRPr lang="en-US" sz="2400" dirty="0"/>
          </a:p>
          <a:p>
            <a:pPr algn="r"/>
            <a:endParaRPr lang="en-US" sz="2400" b="1" dirty="0" smtClean="0"/>
          </a:p>
          <a:p>
            <a:pPr algn="r"/>
            <a:r>
              <a:rPr lang="ar-SA" sz="3200" b="1" dirty="0" smtClean="0">
                <a:solidFill>
                  <a:srgbClr val="C00000"/>
                </a:solidFill>
              </a:rPr>
              <a:t>اللبشه </a:t>
            </a:r>
            <a:r>
              <a:rPr lang="ar-SA" sz="3200" b="1" dirty="0">
                <a:solidFill>
                  <a:srgbClr val="C00000"/>
                </a:solidFill>
              </a:rPr>
              <a:t>المسلحه</a:t>
            </a:r>
            <a:r>
              <a:rPr lang="en-US" sz="3200" b="1" dirty="0">
                <a:solidFill>
                  <a:srgbClr val="C00000"/>
                </a:solidFill>
              </a:rPr>
              <a:t/>
            </a:r>
            <a:br>
              <a:rPr lang="en-US" sz="3200" b="1" dirty="0">
                <a:solidFill>
                  <a:srgbClr val="C00000"/>
                </a:solidFill>
              </a:rPr>
            </a:br>
            <a:r>
              <a:rPr lang="ar-SA" sz="2400" b="1" dirty="0"/>
              <a:t>الشبكه العلويه</a:t>
            </a:r>
            <a:r>
              <a:rPr lang="en-US" sz="2400" b="1" dirty="0"/>
              <a:t/>
            </a:r>
            <a:br>
              <a:rPr lang="en-US" sz="2400" b="1" dirty="0"/>
            </a:br>
            <a:r>
              <a:rPr lang="ar-SA" sz="2400" b="1" dirty="0"/>
              <a:t>يتم وصلها عند الاعمده</a:t>
            </a:r>
            <a:r>
              <a:rPr lang="en-US" sz="2400" b="1" dirty="0"/>
              <a:t/>
            </a:r>
            <a:br>
              <a:rPr lang="en-US" sz="2400" b="1" dirty="0"/>
            </a:br>
            <a:r>
              <a:rPr lang="ar-SA" sz="2400" b="1" dirty="0"/>
              <a:t>الحديد الاضافى فى المنتصف</a:t>
            </a:r>
            <a:r>
              <a:rPr lang="en-US" sz="2400" b="1" dirty="0"/>
              <a:t/>
            </a:r>
            <a:br>
              <a:rPr lang="en-US" sz="2400" b="1" dirty="0"/>
            </a:br>
            <a:r>
              <a:rPr lang="ar-SA" sz="2400" b="1" dirty="0"/>
              <a:t>الشبكه السفليه</a:t>
            </a:r>
            <a:r>
              <a:rPr lang="en-US" sz="2400" b="1" dirty="0"/>
              <a:t/>
            </a:r>
            <a:br>
              <a:rPr lang="en-US" sz="2400" b="1" dirty="0"/>
            </a:br>
            <a:r>
              <a:rPr lang="ar-SA" sz="2400" b="1" dirty="0"/>
              <a:t>يتم وصلها فى المنتصف</a:t>
            </a:r>
            <a:r>
              <a:rPr lang="en-US" sz="2400" b="1" dirty="0"/>
              <a:t/>
            </a:r>
            <a:br>
              <a:rPr lang="en-US" sz="2400" b="1" dirty="0"/>
            </a:br>
            <a:r>
              <a:rPr lang="ar-SA" sz="2400" b="1" dirty="0"/>
              <a:t>الحديد الاضافى عند </a:t>
            </a:r>
            <a:r>
              <a:rPr lang="ar-SA" sz="2400" b="1" dirty="0" smtClean="0"/>
              <a:t>الاعمده</a:t>
            </a:r>
            <a:endParaRPr lang="en-US" sz="2400" dirty="0"/>
          </a:p>
        </p:txBody>
      </p:sp>
    </p:spTree>
    <p:extLst>
      <p:ext uri="{BB962C8B-B14F-4D97-AF65-F5344CB8AC3E}">
        <p14:creationId xmlns:p14="http://schemas.microsoft.com/office/powerpoint/2010/main" val="1233209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Rectangle 3"/>
          <p:cNvSpPr/>
          <p:nvPr/>
        </p:nvSpPr>
        <p:spPr>
          <a:xfrm>
            <a:off x="1752600" y="182225"/>
            <a:ext cx="7162800" cy="6370975"/>
          </a:xfrm>
          <a:prstGeom prst="rect">
            <a:avLst/>
          </a:prstGeom>
        </p:spPr>
        <p:txBody>
          <a:bodyPr wrap="square">
            <a:spAutoFit/>
          </a:bodyPr>
          <a:lstStyle/>
          <a:p>
            <a:pPr algn="r"/>
            <a:r>
              <a:rPr lang="ar-SA" sz="3200" b="1" dirty="0">
                <a:solidFill>
                  <a:srgbClr val="C00000"/>
                </a:solidFill>
              </a:rPr>
              <a:t>الحديد العدل للكمرات</a:t>
            </a:r>
            <a:r>
              <a:rPr lang="en-US" sz="2400" b="1" dirty="0"/>
              <a:t/>
            </a:r>
            <a:br>
              <a:rPr lang="en-US" sz="2400" b="1" dirty="0"/>
            </a:br>
            <a:r>
              <a:rPr lang="ar-SA" sz="2400" b="1" dirty="0"/>
              <a:t>يتم وصل حديد الكمره العلوى فى المنتصف</a:t>
            </a:r>
            <a:r>
              <a:rPr lang="en-US" sz="2400" b="1" dirty="0"/>
              <a:t/>
            </a:r>
            <a:br>
              <a:rPr lang="en-US" sz="2400" b="1" dirty="0"/>
            </a:br>
            <a:r>
              <a:rPr lang="ar-SA" sz="2400" b="1" dirty="0"/>
              <a:t>يتم وصل حديد الكمره السفلى عند الركيزه</a:t>
            </a:r>
            <a:endParaRPr lang="en-US" sz="2400" dirty="0"/>
          </a:p>
          <a:p>
            <a:pPr algn="r"/>
            <a:endParaRPr lang="en-US" sz="3200" b="1" dirty="0" smtClean="0">
              <a:solidFill>
                <a:srgbClr val="C00000"/>
              </a:solidFill>
            </a:endParaRPr>
          </a:p>
          <a:p>
            <a:pPr algn="r"/>
            <a:r>
              <a:rPr lang="ar-SA" sz="3200" b="1" dirty="0" smtClean="0">
                <a:solidFill>
                  <a:srgbClr val="C00000"/>
                </a:solidFill>
              </a:rPr>
              <a:t>الحديد </a:t>
            </a:r>
            <a:r>
              <a:rPr lang="ar-SA" sz="3200" b="1" dirty="0">
                <a:solidFill>
                  <a:srgbClr val="C00000"/>
                </a:solidFill>
              </a:rPr>
              <a:t>المكسح للكمرات</a:t>
            </a:r>
            <a:r>
              <a:rPr lang="en-US" sz="2400" b="1" dirty="0"/>
              <a:t/>
            </a:r>
            <a:br>
              <a:rPr lang="en-US" sz="2400" b="1" dirty="0"/>
            </a:br>
            <a:r>
              <a:rPr lang="ar-SA" sz="2400" b="1" dirty="0"/>
              <a:t>البحر النظيف من وجه الركيزه الى وجه الركيزه الآخرى</a:t>
            </a:r>
            <a:endParaRPr lang="en-US" sz="2400" dirty="0"/>
          </a:p>
          <a:p>
            <a:pPr algn="r"/>
            <a:r>
              <a:rPr lang="ar-SA" sz="2400" b="1" dirty="0"/>
              <a:t>يتم تكسيح الحديد للكمره الطرفيه فى 1/7 البحر النظيف</a:t>
            </a:r>
            <a:r>
              <a:rPr lang="en-US" sz="2400" b="1" dirty="0"/>
              <a:t/>
            </a:r>
            <a:br>
              <a:rPr lang="en-US" sz="2400" b="1" dirty="0"/>
            </a:br>
            <a:r>
              <a:rPr lang="ar-SA" sz="2400" b="1" dirty="0"/>
              <a:t>يتم تكسيح الحديد للكمره المستمره فى 1/5 البحر النظيف</a:t>
            </a:r>
            <a:r>
              <a:rPr lang="en-US" sz="2400" b="1" dirty="0"/>
              <a:t/>
            </a:r>
            <a:br>
              <a:rPr lang="en-US" sz="2400" b="1" dirty="0"/>
            </a:br>
            <a:r>
              <a:rPr lang="ar-SA" sz="2400" b="1" dirty="0"/>
              <a:t>يتم مد الحديد المكسح للكمره المستمره الى ربع البحر النظيف الاكبر من البحرين المتجاورين</a:t>
            </a:r>
            <a:r>
              <a:rPr lang="en-US" sz="2400" b="1" dirty="0"/>
              <a:t/>
            </a:r>
            <a:br>
              <a:rPr lang="en-US" sz="2400" b="1" dirty="0"/>
            </a:br>
            <a:r>
              <a:rPr lang="ar-SA" sz="2400" b="1" dirty="0"/>
              <a:t>اذا كان عمق الكمره حتى 60 سم يتم التكسيح بزاويه 45</a:t>
            </a:r>
            <a:r>
              <a:rPr lang="en-US" sz="2400" b="1" dirty="0"/>
              <a:t/>
            </a:r>
            <a:br>
              <a:rPr lang="en-US" sz="2400" b="1" dirty="0"/>
            </a:br>
            <a:r>
              <a:rPr lang="ar-SA" sz="2400" b="1" dirty="0"/>
              <a:t>اذا زاد عمق الكمره عن 60 سم يتم التكسيح بزاويه 60</a:t>
            </a:r>
            <a:r>
              <a:rPr lang="en-US" sz="2400" b="1" dirty="0"/>
              <a:t/>
            </a:r>
            <a:br>
              <a:rPr lang="en-US" sz="2400" b="1" dirty="0"/>
            </a:br>
            <a:r>
              <a:rPr lang="ar-SA" sz="2400" b="1" dirty="0"/>
              <a:t>المسافه بين التكسيح السابق و اللاحق تساوى ارتفاع الكانه</a:t>
            </a:r>
            <a:endParaRPr lang="en-US" sz="2400" dirty="0"/>
          </a:p>
          <a:p>
            <a:pPr algn="r"/>
            <a:r>
              <a:rPr lang="ar-SA" sz="2400" b="1" dirty="0"/>
              <a:t>اذا زاد سقوط الكمره عن 60 سم نستخدم برندات كل 30 سم من سقوطها</a:t>
            </a:r>
            <a:endParaRPr lang="en-US" sz="2400" dirty="0"/>
          </a:p>
          <a:p>
            <a:pPr algn="r"/>
            <a:r>
              <a:rPr lang="ar-SA" sz="2400" b="1" dirty="0"/>
              <a:t>يتم عمل رجل للحديد العلوى للكمرات الطرفيه لسهولة تنفيذه</a:t>
            </a: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Rectangle 3"/>
          <p:cNvSpPr/>
          <p:nvPr/>
        </p:nvSpPr>
        <p:spPr>
          <a:xfrm>
            <a:off x="2514600" y="304800"/>
            <a:ext cx="6400800" cy="5878532"/>
          </a:xfrm>
          <a:prstGeom prst="rect">
            <a:avLst/>
          </a:prstGeom>
        </p:spPr>
        <p:txBody>
          <a:bodyPr wrap="square">
            <a:spAutoFit/>
          </a:bodyPr>
          <a:lstStyle/>
          <a:p>
            <a:pPr algn="r"/>
            <a:r>
              <a:rPr lang="ar-SA" sz="3200" b="1" dirty="0">
                <a:solidFill>
                  <a:srgbClr val="C00000"/>
                </a:solidFill>
              </a:rPr>
              <a:t>اماكن وصل الحديد و ايقاف </a:t>
            </a:r>
            <a:r>
              <a:rPr lang="ar-SA" sz="3200" b="1" dirty="0" smtClean="0">
                <a:solidFill>
                  <a:srgbClr val="C00000"/>
                </a:solidFill>
              </a:rPr>
              <a:t>الصب</a:t>
            </a:r>
            <a:endParaRPr lang="en-US" sz="2400" b="1" dirty="0" smtClean="0"/>
          </a:p>
          <a:p>
            <a:pPr algn="r"/>
            <a:r>
              <a:rPr lang="ar-SA" sz="2400" b="1" dirty="0" smtClean="0"/>
              <a:t>1/3 </a:t>
            </a:r>
            <a:r>
              <a:rPr lang="ar-SA" sz="2400" b="1" dirty="0"/>
              <a:t>البحر النظيف</a:t>
            </a:r>
            <a:r>
              <a:rPr lang="en-US" sz="2400" b="1" dirty="0"/>
              <a:t/>
            </a:r>
            <a:br>
              <a:rPr lang="en-US" sz="2400" b="1" dirty="0"/>
            </a:br>
            <a:r>
              <a:rPr lang="ar-SA" sz="2400" b="1" dirty="0"/>
              <a:t>اى من وجه الركيزه الى وجه الركيزه الآخرى</a:t>
            </a:r>
            <a:endParaRPr lang="en-US" sz="2400" dirty="0"/>
          </a:p>
          <a:p>
            <a:pPr algn="r"/>
            <a:endParaRPr lang="en-US" sz="2400" b="1" dirty="0" smtClean="0"/>
          </a:p>
          <a:p>
            <a:pPr algn="r"/>
            <a:r>
              <a:rPr lang="ar-SA" sz="3200" b="1" dirty="0" smtClean="0">
                <a:solidFill>
                  <a:srgbClr val="C00000"/>
                </a:solidFill>
              </a:rPr>
              <a:t>وصلات </a:t>
            </a:r>
            <a:r>
              <a:rPr lang="ar-SA" sz="3200" b="1" dirty="0">
                <a:solidFill>
                  <a:srgbClr val="C00000"/>
                </a:solidFill>
              </a:rPr>
              <a:t>الحديد</a:t>
            </a:r>
            <a:r>
              <a:rPr lang="en-US" sz="2400" b="1" dirty="0"/>
              <a:t/>
            </a:r>
            <a:br>
              <a:rPr lang="en-US" sz="2400" b="1" dirty="0"/>
            </a:br>
            <a:r>
              <a:rPr lang="ar-SA" sz="2400" b="1" dirty="0"/>
              <a:t>وصلة الشد 65 فاى بحد ادنى 1 م</a:t>
            </a:r>
            <a:r>
              <a:rPr lang="en-US" sz="2400" b="1" dirty="0"/>
              <a:t/>
            </a:r>
            <a:br>
              <a:rPr lang="en-US" sz="2400" b="1" dirty="0"/>
            </a:br>
            <a:r>
              <a:rPr lang="ar-EG" sz="2400" b="1" dirty="0"/>
              <a:t>وصلة الضغط 65 فاى بحد ادنى 1 م</a:t>
            </a:r>
            <a:endParaRPr lang="en-US" sz="2400" dirty="0"/>
          </a:p>
          <a:p>
            <a:pPr algn="r"/>
            <a:r>
              <a:rPr lang="ar-SA" sz="2400" b="1" dirty="0"/>
              <a:t>لا يزيد وصل الحديد عن 25% من الاسياخ</a:t>
            </a:r>
            <a:endParaRPr lang="en-US" sz="2400" dirty="0"/>
          </a:p>
          <a:p>
            <a:pPr algn="r"/>
            <a:r>
              <a:rPr lang="ar-SA" sz="2400" b="1" dirty="0"/>
              <a:t>فى مصر الوصل بين الاسياخ تبادلى اى  50%</a:t>
            </a:r>
            <a:r>
              <a:rPr lang="en-US" sz="2400" b="1" dirty="0"/>
              <a:t/>
            </a:r>
            <a:br>
              <a:rPr lang="en-US" sz="2400" b="1" dirty="0"/>
            </a:br>
            <a:r>
              <a:rPr lang="ar-SA" sz="2400" b="1" dirty="0"/>
              <a:t>الوصله المنفذه تساوى 1.3 من الوصله المطلوبه</a:t>
            </a:r>
            <a:r>
              <a:rPr lang="ar-EG" sz="2400" b="1" dirty="0"/>
              <a:t> بحد ادنى 1.5 م</a:t>
            </a:r>
            <a:endParaRPr lang="en-US" sz="2400" dirty="0"/>
          </a:p>
          <a:p>
            <a:pPr algn="r"/>
            <a:r>
              <a:rPr lang="ar-SA" sz="2400" b="1" dirty="0"/>
              <a:t>فى حالة تعرض السيخ لشد محورى لابد من الوصل الميكانيكى</a:t>
            </a:r>
            <a:endParaRPr lang="en-US" sz="2400" dirty="0"/>
          </a:p>
          <a:p>
            <a:pPr algn="r"/>
            <a:r>
              <a:rPr lang="ar-SA" sz="2400" b="1" dirty="0"/>
              <a:t>فى الكبارى فى حالة زيادة طول السيخ عن 12 م لابد من الوصل الميكانيكى</a:t>
            </a:r>
            <a:endParaRPr lang="en-US" sz="2400" dirty="0"/>
          </a:p>
          <a:p>
            <a:pPr algn="r"/>
            <a:r>
              <a:rPr lang="ar-SA" sz="2400" b="1" dirty="0"/>
              <a:t>الاقطار اكبر من فاى 28 مم يتم وصلها ميكانيكيا</a:t>
            </a:r>
            <a:endParaRPr lang="ar-EG" sz="2400" dirty="0"/>
          </a:p>
        </p:txBody>
      </p:sp>
    </p:spTree>
    <p:extLst>
      <p:ext uri="{BB962C8B-B14F-4D97-AF65-F5344CB8AC3E}">
        <p14:creationId xmlns:p14="http://schemas.microsoft.com/office/powerpoint/2010/main" val="123320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381000"/>
            <a:ext cx="7391400" cy="6247864"/>
          </a:xfrm>
          <a:prstGeom prst="rect">
            <a:avLst/>
          </a:prstGeom>
        </p:spPr>
        <p:txBody>
          <a:bodyPr wrap="square">
            <a:spAutoFit/>
          </a:bodyPr>
          <a:lstStyle/>
          <a:p>
            <a:pPr algn="r"/>
            <a:r>
              <a:rPr lang="en-US" sz="3600" b="1" u="sng" dirty="0">
                <a:solidFill>
                  <a:srgbClr val="C00000"/>
                </a:solidFill>
              </a:rPr>
              <a:t/>
            </a:r>
            <a:br>
              <a:rPr lang="en-US" sz="3600" b="1" u="sng" dirty="0">
                <a:solidFill>
                  <a:srgbClr val="C00000"/>
                </a:solidFill>
              </a:rPr>
            </a:br>
            <a:r>
              <a:rPr lang="ar-SA" sz="2400" b="1" dirty="0" smtClean="0"/>
              <a:t>يتعاقد </a:t>
            </a:r>
            <a:r>
              <a:rPr lang="ar-SA" sz="2400" b="1" dirty="0"/>
              <a:t>المالك مع الاستشارى ( تصميم و اشراف )</a:t>
            </a:r>
            <a:r>
              <a:rPr lang="en-US" sz="2400" b="1" dirty="0"/>
              <a:t/>
            </a:r>
            <a:br>
              <a:rPr lang="en-US" sz="2400" b="1" dirty="0"/>
            </a:br>
            <a:endParaRPr lang="en-US" sz="2400" b="1" dirty="0" smtClean="0"/>
          </a:p>
          <a:p>
            <a:pPr algn="r"/>
            <a:r>
              <a:rPr lang="ar-SA" sz="2800" b="1" dirty="0" smtClean="0">
                <a:solidFill>
                  <a:srgbClr val="002060"/>
                </a:solidFill>
              </a:rPr>
              <a:t>مهام </a:t>
            </a:r>
            <a:r>
              <a:rPr lang="ar-SA" sz="2800" b="1" dirty="0">
                <a:solidFill>
                  <a:srgbClr val="002060"/>
                </a:solidFill>
              </a:rPr>
              <a:t>الاستشارى قبل البدء فى التنفيذ</a:t>
            </a:r>
            <a:r>
              <a:rPr lang="en-US" sz="2800" b="1" dirty="0">
                <a:solidFill>
                  <a:srgbClr val="002060"/>
                </a:solidFill>
              </a:rPr>
              <a:t/>
            </a:r>
            <a:br>
              <a:rPr lang="en-US" sz="2800" b="1" dirty="0">
                <a:solidFill>
                  <a:srgbClr val="002060"/>
                </a:solidFill>
              </a:rPr>
            </a:br>
            <a:r>
              <a:rPr lang="ar-SA" sz="2400" b="1" dirty="0"/>
              <a:t>يتم معاينة الموقع</a:t>
            </a:r>
            <a:r>
              <a:rPr lang="en-US" sz="2400" b="1" dirty="0"/>
              <a:t/>
            </a:r>
            <a:br>
              <a:rPr lang="en-US" sz="2400" b="1" dirty="0"/>
            </a:br>
            <a:r>
              <a:rPr lang="ar-SA" sz="2400" b="1" dirty="0"/>
              <a:t>يتم اخذ الجسات و اعداد تقرير التربه</a:t>
            </a:r>
            <a:r>
              <a:rPr lang="en-US" sz="2400" b="1" dirty="0"/>
              <a:t/>
            </a:r>
            <a:br>
              <a:rPr lang="en-US" sz="2400" b="1" dirty="0"/>
            </a:br>
            <a:r>
              <a:rPr lang="ar-SA" sz="2400" b="1" dirty="0"/>
              <a:t>تقرير التربه يحدد النظام الانشائى و </a:t>
            </a:r>
            <a:r>
              <a:rPr lang="ar-SA" sz="2400" b="1" dirty="0" smtClean="0"/>
              <a:t>خلافه</a:t>
            </a:r>
            <a:r>
              <a:rPr lang="en-US" sz="2400" b="1" dirty="0" smtClean="0"/>
              <a:t/>
            </a:r>
            <a:br>
              <a:rPr lang="en-US" sz="2400" b="1" dirty="0" smtClean="0"/>
            </a:br>
            <a:r>
              <a:rPr lang="ar-SA" sz="2400" b="1" dirty="0" smtClean="0"/>
              <a:t>يتم </a:t>
            </a:r>
            <a:r>
              <a:rPr lang="ar-SA" sz="2400" b="1" dirty="0"/>
              <a:t>اعداد الرسومات المعماريه و الانشائيه و الصحيه و الكهربائيه </a:t>
            </a:r>
            <a:r>
              <a:rPr lang="ar-SA" sz="2400" b="1" dirty="0" smtClean="0"/>
              <a:t>و </a:t>
            </a:r>
            <a:r>
              <a:rPr lang="ar-SA" sz="2400" b="1" dirty="0"/>
              <a:t>الميكانيكيه</a:t>
            </a:r>
            <a:r>
              <a:rPr lang="en-US" sz="2400" b="1" dirty="0"/>
              <a:t/>
            </a:r>
            <a:br>
              <a:rPr lang="en-US" sz="2400" b="1" dirty="0"/>
            </a:br>
            <a:r>
              <a:rPr lang="en-US" sz="2400" b="1" dirty="0"/>
              <a:t> </a:t>
            </a:r>
            <a:r>
              <a:rPr lang="ar-SA" sz="2400" b="1" dirty="0"/>
              <a:t>يتم اعداد كراسة الشروط</a:t>
            </a:r>
            <a:r>
              <a:rPr lang="en-US" sz="2400" b="1" dirty="0"/>
              <a:t/>
            </a:r>
            <a:br>
              <a:rPr lang="en-US" sz="2400" b="1" dirty="0"/>
            </a:br>
            <a:r>
              <a:rPr lang="ar-SA" sz="2400" b="1" dirty="0"/>
              <a:t>يتم اعداد المواصفات الفنيه</a:t>
            </a:r>
            <a:r>
              <a:rPr lang="en-US" sz="2400" b="1" dirty="0"/>
              <a:t/>
            </a:r>
            <a:br>
              <a:rPr lang="en-US" sz="2400" b="1" dirty="0"/>
            </a:br>
            <a:r>
              <a:rPr lang="ar-SA" sz="2400" b="1" dirty="0"/>
              <a:t>يتم اعداد دفتر حصر الكميات</a:t>
            </a:r>
            <a:r>
              <a:rPr lang="en-US" sz="2400" b="1" dirty="0"/>
              <a:t/>
            </a:r>
            <a:br>
              <a:rPr lang="en-US" sz="2400" b="1" dirty="0"/>
            </a:br>
            <a:r>
              <a:rPr lang="ar-SA" sz="2400" b="1" dirty="0"/>
              <a:t>يتم اعداد تراخيص البناء</a:t>
            </a:r>
            <a:r>
              <a:rPr lang="en-US" sz="2400" b="1" dirty="0"/>
              <a:t/>
            </a:r>
            <a:br>
              <a:rPr lang="en-US" sz="2400" b="1" dirty="0"/>
            </a:br>
            <a:r>
              <a:rPr lang="ar-SA" sz="2400" b="1" dirty="0"/>
              <a:t>يتم اختيار المقاول</a:t>
            </a:r>
            <a:endParaRPr lang="en-US" sz="2400" b="1" dirty="0"/>
          </a:p>
          <a:p>
            <a:pPr algn="r"/>
            <a:r>
              <a:rPr lang="ar-EG" sz="2400" b="1" dirty="0"/>
              <a:t>يتم اعداد الرسومات التنفيذيه من قبل المقاول و اعتمادها من الاستشارى</a:t>
            </a:r>
            <a:r>
              <a:rPr lang="en-US" sz="2400" b="1" dirty="0"/>
              <a:t/>
            </a:r>
            <a:br>
              <a:rPr lang="en-US" sz="2400" b="1" dirty="0"/>
            </a:br>
            <a:endParaRPr lang="en-US" sz="2400" b="1" dirty="0"/>
          </a:p>
        </p:txBody>
      </p:sp>
      <p:sp>
        <p:nvSpPr>
          <p:cNvPr id="4" name="Rectangle 3"/>
          <p:cNvSpPr/>
          <p:nvPr/>
        </p:nvSpPr>
        <p:spPr>
          <a:xfrm>
            <a:off x="3429000" y="68759"/>
            <a:ext cx="3518912" cy="769441"/>
          </a:xfrm>
          <a:prstGeom prst="rect">
            <a:avLst/>
          </a:prstGeom>
        </p:spPr>
        <p:txBody>
          <a:bodyPr wrap="none">
            <a:spAutoFit/>
          </a:bodyPr>
          <a:lstStyle/>
          <a:p>
            <a:r>
              <a:rPr lang="ar-SA" sz="4400" b="1" dirty="0">
                <a:solidFill>
                  <a:srgbClr val="C00000"/>
                </a:solidFill>
                <a:effectLst>
                  <a:outerShdw blurRad="38100" dist="38100" dir="2700000" algn="tl">
                    <a:srgbClr val="000000">
                      <a:alpha val="43137"/>
                    </a:srgbClr>
                  </a:outerShdw>
                </a:effectLst>
              </a:rPr>
              <a:t>مراحل انشاء مبنى</a:t>
            </a:r>
            <a:endParaRPr lang="ar-EG" sz="4400" dirty="0">
              <a:solidFill>
                <a:srgbClr val="C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http://appointmentsiraq.com/wp-content/uploads/2014/09/bbcb73bc-634d-46bb-9883-e9d4fa517b8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157" y="3705265"/>
            <a:ext cx="2965843" cy="208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90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
        <p:nvSpPr>
          <p:cNvPr id="4" name="Rectangle 3"/>
          <p:cNvSpPr/>
          <p:nvPr/>
        </p:nvSpPr>
        <p:spPr>
          <a:xfrm>
            <a:off x="2133600" y="182225"/>
            <a:ext cx="6781800" cy="6370975"/>
          </a:xfrm>
          <a:prstGeom prst="rect">
            <a:avLst/>
          </a:prstGeom>
        </p:spPr>
        <p:txBody>
          <a:bodyPr wrap="square">
            <a:spAutoFit/>
          </a:bodyPr>
          <a:lstStyle/>
          <a:p>
            <a:pPr algn="r"/>
            <a:r>
              <a:rPr lang="ar-SA" sz="3200" b="1" dirty="0">
                <a:solidFill>
                  <a:srgbClr val="C00000"/>
                </a:solidFill>
              </a:rPr>
              <a:t>كراسى اللبشه المسلحه او الفلات سلاب</a:t>
            </a:r>
            <a:r>
              <a:rPr lang="en-US" sz="3200" b="1" dirty="0">
                <a:solidFill>
                  <a:srgbClr val="C00000"/>
                </a:solidFill>
              </a:rPr>
              <a:t/>
            </a:r>
            <a:br>
              <a:rPr lang="en-US" sz="3200" b="1" dirty="0">
                <a:solidFill>
                  <a:srgbClr val="C00000"/>
                </a:solidFill>
              </a:rPr>
            </a:br>
            <a:r>
              <a:rPr lang="ar-SA" sz="2400" b="1" dirty="0"/>
              <a:t>يستند الكرسى على غطاء الشبكه السفليه</a:t>
            </a:r>
            <a:r>
              <a:rPr lang="en-US" sz="2400" b="1" dirty="0"/>
              <a:t/>
            </a:r>
            <a:br>
              <a:rPr lang="en-US" sz="2400" b="1" dirty="0"/>
            </a:br>
            <a:r>
              <a:rPr lang="ar-SA" sz="2400" b="1" dirty="0"/>
              <a:t>يحمل الكرسى الاوتار و الشبكه العلويه</a:t>
            </a:r>
            <a:r>
              <a:rPr lang="en-US" sz="2400" b="1" dirty="0"/>
              <a:t/>
            </a:r>
            <a:br>
              <a:rPr lang="en-US" sz="2400" b="1" dirty="0"/>
            </a:br>
            <a:r>
              <a:rPr lang="ar-SA" sz="2400" b="1" dirty="0"/>
              <a:t>المسافه بين الكراسى لا تزيد عن 100 سم</a:t>
            </a:r>
            <a:r>
              <a:rPr lang="en-US" sz="2400" b="1" dirty="0"/>
              <a:t/>
            </a:r>
            <a:br>
              <a:rPr lang="en-US" sz="2400" b="1" dirty="0"/>
            </a:br>
            <a:r>
              <a:rPr lang="ar-SA" sz="2400" b="1" dirty="0"/>
              <a:t>رجل الكرسى 30 سم</a:t>
            </a:r>
            <a:r>
              <a:rPr lang="en-US" sz="2400" b="1" dirty="0"/>
              <a:t/>
            </a:r>
            <a:br>
              <a:rPr lang="en-US" sz="2400" b="1" dirty="0"/>
            </a:br>
            <a:r>
              <a:rPr lang="ar-SA" sz="2400" b="1" dirty="0"/>
              <a:t>قطر الكرسى و الاوتار لا يقل عن 12 مم</a:t>
            </a:r>
            <a:endParaRPr lang="en-US" sz="2400" dirty="0"/>
          </a:p>
          <a:p>
            <a:pPr algn="r"/>
            <a:endParaRPr lang="en-US" sz="3200" b="1" dirty="0" smtClean="0">
              <a:solidFill>
                <a:srgbClr val="C00000"/>
              </a:solidFill>
            </a:endParaRPr>
          </a:p>
          <a:p>
            <a:pPr algn="r"/>
            <a:r>
              <a:rPr lang="ar-SA" sz="3200" b="1" dirty="0" smtClean="0">
                <a:solidFill>
                  <a:srgbClr val="C00000"/>
                </a:solidFill>
              </a:rPr>
              <a:t>كانات </a:t>
            </a:r>
            <a:r>
              <a:rPr lang="ar-SA" sz="3200" b="1" dirty="0">
                <a:solidFill>
                  <a:srgbClr val="C00000"/>
                </a:solidFill>
              </a:rPr>
              <a:t>الكمرات</a:t>
            </a:r>
            <a:r>
              <a:rPr lang="en-US" sz="2400" b="1" dirty="0"/>
              <a:t/>
            </a:r>
            <a:br>
              <a:rPr lang="en-US" sz="2400" b="1" dirty="0"/>
            </a:br>
            <a:r>
              <a:rPr lang="ar-SA" sz="2400" b="1" dirty="0"/>
              <a:t>المسافه بين الكانات فى الاتجاه الطولى للكمره لا تزيد عن 20 سم</a:t>
            </a:r>
            <a:r>
              <a:rPr lang="en-US" sz="2400" b="1" dirty="0"/>
              <a:t/>
            </a:r>
            <a:br>
              <a:rPr lang="en-US" sz="2400" b="1" dirty="0"/>
            </a:br>
            <a:r>
              <a:rPr lang="ar-SA" sz="2400" b="1" dirty="0"/>
              <a:t>قطر الكانه بحد ادنى فاى 8 مم</a:t>
            </a:r>
            <a:r>
              <a:rPr lang="en-US" sz="2400" b="1" dirty="0"/>
              <a:t/>
            </a:r>
            <a:br>
              <a:rPr lang="en-US" sz="2400" b="1" dirty="0"/>
            </a:br>
            <a:r>
              <a:rPr lang="ar-SA" sz="2400" b="1" dirty="0"/>
              <a:t>قفل الكانه 10 فاى بحد ادنى 10 سم و بزاويه 135</a:t>
            </a:r>
            <a:endParaRPr lang="en-US" sz="2400" dirty="0"/>
          </a:p>
          <a:p>
            <a:pPr algn="r"/>
            <a:r>
              <a:rPr lang="ar-SA" sz="2400" b="1" dirty="0"/>
              <a:t>اذا ساوى او زاد عرض الكمره عن 40 سم او عن عمقها يتم استخدام الكانه المزدوجه</a:t>
            </a:r>
            <a:endParaRPr lang="en-US" sz="2400" dirty="0"/>
          </a:p>
          <a:p>
            <a:pPr algn="r"/>
            <a:r>
              <a:rPr lang="ar-SA" sz="2400" b="1" dirty="0"/>
              <a:t>مسافة تكثيف الكانات قبل و بعد الركيزه</a:t>
            </a:r>
            <a:r>
              <a:rPr lang="en-US" sz="2400" b="1" dirty="0"/>
              <a:t/>
            </a:r>
            <a:br>
              <a:rPr lang="en-US" sz="2400" b="1" dirty="0"/>
            </a:br>
            <a:r>
              <a:rPr lang="ar-SA" sz="2400" b="1" dirty="0"/>
              <a:t>ضعف عمق الكمره</a:t>
            </a:r>
            <a:endParaRPr lang="en-US" sz="2400" dirty="0"/>
          </a:p>
          <a:p>
            <a:pPr algn="r"/>
            <a:r>
              <a:rPr lang="ar-SA" sz="2400" b="1" dirty="0"/>
              <a:t>اول كانه قبل او بعد الركيزه على مسافة 5 سم</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Rectangle 3"/>
          <p:cNvSpPr/>
          <p:nvPr/>
        </p:nvSpPr>
        <p:spPr>
          <a:xfrm>
            <a:off x="1828800" y="0"/>
            <a:ext cx="7086600" cy="6124754"/>
          </a:xfrm>
          <a:prstGeom prst="rect">
            <a:avLst/>
          </a:prstGeom>
        </p:spPr>
        <p:txBody>
          <a:bodyPr wrap="square">
            <a:spAutoFit/>
          </a:bodyPr>
          <a:lstStyle/>
          <a:p>
            <a:pPr algn="r"/>
            <a:r>
              <a:rPr lang="ar-SA" sz="2400" b="1" dirty="0"/>
              <a:t> </a:t>
            </a:r>
            <a:endParaRPr lang="en-US" sz="2400" dirty="0"/>
          </a:p>
          <a:p>
            <a:pPr algn="r"/>
            <a:r>
              <a:rPr lang="ar-SA" sz="3200" b="1" dirty="0">
                <a:solidFill>
                  <a:srgbClr val="C00000"/>
                </a:solidFill>
              </a:rPr>
              <a:t>كانات الاعمده</a:t>
            </a:r>
            <a:r>
              <a:rPr lang="en-US" sz="2400" b="1" dirty="0"/>
              <a:t/>
            </a:r>
            <a:br>
              <a:rPr lang="en-US" sz="2400" b="1" dirty="0"/>
            </a:br>
            <a:r>
              <a:rPr lang="ar-SA" sz="2400" b="1" dirty="0"/>
              <a:t>المسافه بين الكانات فى اتجاه ارتفاع العامود لا تزيد عن 20 سم</a:t>
            </a:r>
            <a:r>
              <a:rPr lang="en-US" sz="2400" b="1" dirty="0"/>
              <a:t/>
            </a:r>
            <a:br>
              <a:rPr lang="en-US" sz="2400" b="1" dirty="0"/>
            </a:br>
            <a:r>
              <a:rPr lang="ar-SA" sz="2400" b="1" dirty="0"/>
              <a:t>قطر الكانه بحد ادنى فاى 8 مم</a:t>
            </a:r>
            <a:r>
              <a:rPr lang="en-US" sz="2400" b="1" dirty="0"/>
              <a:t/>
            </a:r>
            <a:br>
              <a:rPr lang="en-US" sz="2400" b="1" dirty="0"/>
            </a:br>
            <a:r>
              <a:rPr lang="ar-SA" sz="2400" b="1" dirty="0"/>
              <a:t>قفل الكانه 10 فاى بحد ادنى 10 سم و بزاويه 135</a:t>
            </a:r>
            <a:r>
              <a:rPr lang="en-US" sz="2400" b="1" dirty="0"/>
              <a:t/>
            </a:r>
            <a:br>
              <a:rPr lang="en-US" sz="2400" b="1" dirty="0"/>
            </a:br>
            <a:r>
              <a:rPr lang="ar-SA" sz="2400" b="1" dirty="0"/>
              <a:t>المسافه بين افرع الكانات فى العامود لا تزيد عن 30 سم</a:t>
            </a:r>
            <a:r>
              <a:rPr lang="en-US" sz="2400" b="1" dirty="0"/>
              <a:t/>
            </a:r>
            <a:br>
              <a:rPr lang="en-US" sz="2400" b="1" dirty="0"/>
            </a:br>
            <a:r>
              <a:rPr lang="ar-SA" sz="2400" b="1" dirty="0"/>
              <a:t>المسافه بين سيخين فى العامود لا تزيد عن 25 سم</a:t>
            </a:r>
            <a:endParaRPr lang="en-US" sz="2400" dirty="0"/>
          </a:p>
          <a:p>
            <a:pPr algn="r"/>
            <a:r>
              <a:rPr lang="ar-SA" sz="2400" b="1" dirty="0"/>
              <a:t>المسافه التى يتم فيها تكثيف الكانات فى اول و آخر العامود</a:t>
            </a:r>
            <a:r>
              <a:rPr lang="en-US" sz="2400" b="1" dirty="0"/>
              <a:t/>
            </a:r>
            <a:br>
              <a:rPr lang="en-US" sz="2400" b="1" dirty="0"/>
            </a:br>
            <a:r>
              <a:rPr lang="ar-SA" sz="2400" b="1" dirty="0"/>
              <a:t>50 سم</a:t>
            </a:r>
            <a:r>
              <a:rPr lang="en-US" sz="2400" b="1" dirty="0"/>
              <a:t/>
            </a:r>
            <a:br>
              <a:rPr lang="en-US" sz="2400" b="1" dirty="0"/>
            </a:br>
            <a:r>
              <a:rPr lang="ar-SA" sz="2400" b="1" dirty="0"/>
              <a:t>او</a:t>
            </a:r>
            <a:r>
              <a:rPr lang="en-US" sz="2400" b="1" dirty="0"/>
              <a:t/>
            </a:r>
            <a:br>
              <a:rPr lang="en-US" sz="2400" b="1" dirty="0"/>
            </a:br>
            <a:r>
              <a:rPr lang="ar-SA" sz="2400" b="1" dirty="0"/>
              <a:t>طول العامود</a:t>
            </a:r>
            <a:r>
              <a:rPr lang="en-US" sz="2400" b="1" dirty="0"/>
              <a:t/>
            </a:r>
            <a:br>
              <a:rPr lang="en-US" sz="2400" b="1" dirty="0"/>
            </a:br>
            <a:r>
              <a:rPr lang="ar-SA" sz="2400" b="1" dirty="0"/>
              <a:t>او</a:t>
            </a:r>
            <a:r>
              <a:rPr lang="en-US" sz="2400" b="1" dirty="0"/>
              <a:t/>
            </a:r>
            <a:br>
              <a:rPr lang="en-US" sz="2400" b="1" dirty="0"/>
            </a:br>
            <a:r>
              <a:rPr lang="ar-SA" sz="2400" b="1" dirty="0"/>
              <a:t>1/6 الارتفاع الحر للعامود</a:t>
            </a:r>
            <a:r>
              <a:rPr lang="en-US" sz="2400" b="1" dirty="0"/>
              <a:t/>
            </a:r>
            <a:br>
              <a:rPr lang="en-US" sz="2400" b="1" dirty="0"/>
            </a:br>
            <a:r>
              <a:rPr lang="ar-SA" sz="2400" b="1" dirty="0"/>
              <a:t>ايهما اكبر</a:t>
            </a:r>
            <a:endParaRPr lang="en-US" sz="2400" dirty="0"/>
          </a:p>
          <a:p>
            <a:pPr algn="r"/>
            <a:r>
              <a:rPr lang="ar-SA" sz="2400" b="1" dirty="0"/>
              <a:t>اول كانه للعامود فوق الارضيه ب 5 سم</a:t>
            </a:r>
            <a:endParaRPr lang="en-US" sz="2400" dirty="0"/>
          </a:p>
          <a:p>
            <a:pPr algn="r"/>
            <a:r>
              <a:rPr lang="ar-SA" sz="2400" b="1" dirty="0"/>
              <a:t>اخر كانه للعامود تحت السقف ب 5 </a:t>
            </a:r>
            <a:r>
              <a:rPr lang="ar-SA" sz="2400" b="1" dirty="0" smtClean="0"/>
              <a:t>سم</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Rectangle 3"/>
          <p:cNvSpPr/>
          <p:nvPr/>
        </p:nvSpPr>
        <p:spPr>
          <a:xfrm>
            <a:off x="1828800" y="152400"/>
            <a:ext cx="7086600" cy="6370975"/>
          </a:xfrm>
          <a:prstGeom prst="rect">
            <a:avLst/>
          </a:prstGeom>
        </p:spPr>
        <p:txBody>
          <a:bodyPr wrap="square">
            <a:spAutoFit/>
          </a:bodyPr>
          <a:lstStyle/>
          <a:p>
            <a:pPr algn="r"/>
            <a:r>
              <a:rPr lang="ar-SA" sz="2800" b="1" dirty="0">
                <a:solidFill>
                  <a:srgbClr val="C00000"/>
                </a:solidFill>
              </a:rPr>
              <a:t>اشارة </a:t>
            </a:r>
            <a:r>
              <a:rPr lang="ar-SA" sz="2800" b="1" dirty="0" smtClean="0">
                <a:solidFill>
                  <a:srgbClr val="C00000"/>
                </a:solidFill>
              </a:rPr>
              <a:t>العمود </a:t>
            </a:r>
            <a:r>
              <a:rPr lang="ar-SA" sz="2800" b="1" dirty="0">
                <a:solidFill>
                  <a:srgbClr val="C00000"/>
                </a:solidFill>
              </a:rPr>
              <a:t>و الاساسات</a:t>
            </a:r>
            <a:r>
              <a:rPr lang="en-US" sz="2200" b="1" dirty="0"/>
              <a:t/>
            </a:r>
            <a:br>
              <a:rPr lang="en-US" sz="2200" b="1" dirty="0"/>
            </a:br>
            <a:r>
              <a:rPr lang="ar-SA" sz="2200" b="1" dirty="0"/>
              <a:t>طول اشارة العامود اعلى منسوب الاساسات 65 فاى بحد ادنى 1 م</a:t>
            </a:r>
            <a:r>
              <a:rPr lang="en-US" sz="2200" b="1" dirty="0"/>
              <a:t/>
            </a:r>
            <a:br>
              <a:rPr lang="en-US" sz="2200" b="1" dirty="0"/>
            </a:br>
            <a:r>
              <a:rPr lang="ar-SA" sz="2200" b="1" dirty="0"/>
              <a:t>طول اشارة العامود المدفونه داخل الاساسات 65 فاى</a:t>
            </a:r>
            <a:r>
              <a:rPr lang="en-US" sz="2200" b="1" dirty="0"/>
              <a:t/>
            </a:r>
            <a:br>
              <a:rPr lang="en-US" sz="2200" b="1" dirty="0"/>
            </a:br>
            <a:r>
              <a:rPr lang="ar-SA" sz="2200" b="1" dirty="0"/>
              <a:t>اذا زادت اشارة العامود المدفونه داخل الاساسات عن 65 فاى يتم عمل رجل </a:t>
            </a:r>
            <a:r>
              <a:rPr lang="ar-SA" sz="2200" b="1" dirty="0" smtClean="0"/>
              <a:t>للاشاره </a:t>
            </a:r>
            <a:r>
              <a:rPr lang="ar-SA" sz="2200" b="1" dirty="0"/>
              <a:t>بطول 30 سم</a:t>
            </a:r>
            <a:endParaRPr lang="en-US" sz="2200" dirty="0"/>
          </a:p>
          <a:p>
            <a:pPr algn="r"/>
            <a:r>
              <a:rPr lang="ar-SA" sz="2800" b="1" dirty="0">
                <a:solidFill>
                  <a:srgbClr val="C00000"/>
                </a:solidFill>
              </a:rPr>
              <a:t>اختبار المكعبات الخرسانيه</a:t>
            </a:r>
            <a:r>
              <a:rPr lang="en-US" sz="2200" b="1" dirty="0"/>
              <a:t/>
            </a:r>
            <a:br>
              <a:rPr lang="en-US" sz="2200" b="1" dirty="0"/>
            </a:br>
            <a:r>
              <a:rPr lang="ar-SA" sz="2200" b="1" dirty="0"/>
              <a:t>ابعاد المكعب 15*15*15 سم</a:t>
            </a:r>
            <a:r>
              <a:rPr lang="en-US" sz="2200" b="1" dirty="0"/>
              <a:t/>
            </a:r>
            <a:br>
              <a:rPr lang="en-US" sz="2200" b="1" dirty="0"/>
            </a:br>
            <a:r>
              <a:rPr lang="ar-SA" sz="2200" b="1" dirty="0"/>
              <a:t>لابد من تنظيف المكعب قبل استخدامه</a:t>
            </a:r>
            <a:r>
              <a:rPr lang="en-US" sz="2200" b="1" dirty="0"/>
              <a:t/>
            </a:r>
            <a:br>
              <a:rPr lang="en-US" sz="2200" b="1" dirty="0"/>
            </a:br>
            <a:r>
              <a:rPr lang="ar-SA" sz="2200" b="1" dirty="0"/>
              <a:t>يتم اخذ 6 مكعبات لكل 100 م3 خرسانه</a:t>
            </a:r>
            <a:r>
              <a:rPr lang="en-US" sz="2200" b="1" dirty="0"/>
              <a:t/>
            </a:r>
            <a:br>
              <a:rPr lang="en-US" sz="2200" b="1" dirty="0"/>
            </a:br>
            <a:r>
              <a:rPr lang="ar-SA" sz="2200" b="1" dirty="0"/>
              <a:t>يتم اخذ 6 مكعبات عن كل يوم صب اذا قلت الكميه عن 100 م3 خرسانه</a:t>
            </a:r>
            <a:r>
              <a:rPr lang="en-US" sz="2200" b="1" dirty="0"/>
              <a:t/>
            </a:r>
            <a:br>
              <a:rPr lang="en-US" sz="2200" b="1" dirty="0"/>
            </a:br>
            <a:r>
              <a:rPr lang="ar-SA" sz="2200" b="1" dirty="0"/>
              <a:t>يتم تكسير 3 مكعبات بعد 7 ايام من تاريخ الصب و لابد من تحقيق 75% من مقاومة الخرسانه</a:t>
            </a:r>
            <a:r>
              <a:rPr lang="en-US" sz="2200" b="1" dirty="0"/>
              <a:t/>
            </a:r>
            <a:br>
              <a:rPr lang="en-US" sz="2200" b="1" dirty="0"/>
            </a:br>
            <a:r>
              <a:rPr lang="ar-SA" sz="2200" b="1" dirty="0"/>
              <a:t>يتم تكسير المكعبات الثلاثه الآخرى بعد 28 يوم من تاريخ الصب و لابد من تحقيق 100% من مقاومة الخرسانه</a:t>
            </a:r>
            <a:r>
              <a:rPr lang="en-US" sz="2200" b="1" dirty="0"/>
              <a:t/>
            </a:r>
            <a:br>
              <a:rPr lang="en-US" sz="2200" b="1" dirty="0"/>
            </a:br>
            <a:r>
              <a:rPr lang="ar-SA" sz="2200" b="1" dirty="0"/>
              <a:t>اذا فشلت المكعبات بعد 28 يوم من تاريخ الصب يجرى اختبار الكور تست بعد 56 يوم</a:t>
            </a:r>
            <a:r>
              <a:rPr lang="en-US" sz="2200" b="1" dirty="0"/>
              <a:t/>
            </a:r>
            <a:br>
              <a:rPr lang="en-US" sz="2200" b="1" dirty="0"/>
            </a:br>
            <a:r>
              <a:rPr lang="ar-SA" sz="2200" b="1" dirty="0"/>
              <a:t>اذا فشل اختبار الكور تست لابد من حلول تصميميه</a:t>
            </a:r>
            <a:r>
              <a:rPr lang="en-US" sz="2200" b="1" dirty="0"/>
              <a:t/>
            </a:r>
            <a:br>
              <a:rPr lang="en-US" sz="2200" b="1" dirty="0"/>
            </a:br>
            <a:r>
              <a:rPr lang="ar-SA" sz="2200" b="1" dirty="0"/>
              <a:t>اذا فشلت الحلول التصميميه يزال الجزء </a:t>
            </a:r>
            <a:r>
              <a:rPr lang="ar-SA" sz="2200" b="1" dirty="0" smtClean="0"/>
              <a:t>المصبوب</a:t>
            </a:r>
            <a:r>
              <a:rPr lang="en-US" sz="2200" b="1" dirty="0" smtClean="0"/>
              <a:t>a</a:t>
            </a:r>
            <a:endParaRPr lang="en-US" sz="2200" dirty="0"/>
          </a:p>
        </p:txBody>
      </p:sp>
    </p:spTree>
    <p:extLst>
      <p:ext uri="{BB962C8B-B14F-4D97-AF65-F5344CB8AC3E}">
        <p14:creationId xmlns:p14="http://schemas.microsoft.com/office/powerpoint/2010/main" val="338511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Rectangle 3"/>
          <p:cNvSpPr/>
          <p:nvPr/>
        </p:nvSpPr>
        <p:spPr>
          <a:xfrm>
            <a:off x="1600200" y="381000"/>
            <a:ext cx="7239000" cy="4278094"/>
          </a:xfrm>
          <a:prstGeom prst="rect">
            <a:avLst/>
          </a:prstGeom>
        </p:spPr>
        <p:txBody>
          <a:bodyPr wrap="square">
            <a:spAutoFit/>
          </a:bodyPr>
          <a:lstStyle/>
          <a:p>
            <a:pPr algn="r"/>
            <a:r>
              <a:rPr lang="ar-SA" sz="3200" b="1" dirty="0">
                <a:solidFill>
                  <a:srgbClr val="C00000"/>
                </a:solidFill>
              </a:rPr>
              <a:t>تكريب الحديد</a:t>
            </a:r>
            <a:endParaRPr lang="en-US" sz="3200" dirty="0">
              <a:solidFill>
                <a:srgbClr val="C00000"/>
              </a:solidFill>
            </a:endParaRPr>
          </a:p>
          <a:p>
            <a:pPr algn="r"/>
            <a:r>
              <a:rPr lang="ar-SA" sz="2400" b="1" dirty="0"/>
              <a:t>يتم تكريب الحديد فى الاعمده بنسبه 1 (افقى) : 6 (رأسى)</a:t>
            </a:r>
            <a:endParaRPr lang="en-US" sz="2400" dirty="0"/>
          </a:p>
          <a:p>
            <a:pPr algn="r"/>
            <a:r>
              <a:rPr lang="ar-EG" sz="2400" b="1" dirty="0"/>
              <a:t>السوليد سلاب ( يتم تكريب العامود داخل الكمره )</a:t>
            </a:r>
            <a:endParaRPr lang="en-US" sz="2400" dirty="0"/>
          </a:p>
          <a:p>
            <a:pPr algn="r"/>
            <a:r>
              <a:rPr lang="ar-EG" sz="2400" b="1" dirty="0"/>
              <a:t>الفلات سلاب ( يتم تكريب العامود داخل البلاطه )</a:t>
            </a:r>
            <a:endParaRPr lang="en-US" sz="2400" dirty="0"/>
          </a:p>
          <a:p>
            <a:pPr algn="r"/>
            <a:r>
              <a:rPr lang="ar-SA" sz="2400" b="1" dirty="0"/>
              <a:t>لا يتم تكريب الحديد فى السوليد سلاب اذا قل سمكها عن 12 سم لصعوبة التنفيذ</a:t>
            </a:r>
            <a:endParaRPr lang="en-US" sz="2400" dirty="0"/>
          </a:p>
          <a:p>
            <a:pPr algn="r"/>
            <a:r>
              <a:rPr lang="ar-SA" sz="2400" b="1" dirty="0"/>
              <a:t>يتم التكريب فى السوليد سلاب اذا كان سمكها من ( 12 – 16 سم )</a:t>
            </a:r>
            <a:r>
              <a:rPr lang="en-US" sz="2400" b="1" dirty="0"/>
              <a:t/>
            </a:r>
            <a:br>
              <a:rPr lang="en-US" sz="2400" b="1" dirty="0"/>
            </a:br>
            <a:r>
              <a:rPr lang="ar-SA" sz="2400" b="1" dirty="0"/>
              <a:t>فى السوليد سلاب الطرفيه يكرب الحديد فى 1/7 البحر النظيف</a:t>
            </a:r>
            <a:endParaRPr lang="en-US" sz="2400" dirty="0"/>
          </a:p>
          <a:p>
            <a:pPr algn="r"/>
            <a:r>
              <a:rPr lang="ar-SA" sz="2400" b="1" dirty="0"/>
              <a:t>فى السوليد سلاب المستمره يكرب الحديد فى 1/5 البحر النظيف و يمتد الى ربع البحر النظيف الاكبر من البحرين المتجاورين</a:t>
            </a:r>
            <a:endParaRPr lang="en-US" sz="2400" dirty="0"/>
          </a:p>
          <a:p>
            <a:pPr algn="r"/>
            <a:r>
              <a:rPr lang="ar-SA" sz="2400" b="1" dirty="0"/>
              <a:t>البحر النظيف من وجه الركيزه الى وجه الركيزه الآخرى</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4" name="Rectangle 3"/>
          <p:cNvSpPr/>
          <p:nvPr/>
        </p:nvSpPr>
        <p:spPr>
          <a:xfrm>
            <a:off x="1828800" y="264616"/>
            <a:ext cx="7010400" cy="4893647"/>
          </a:xfrm>
          <a:prstGeom prst="rect">
            <a:avLst/>
          </a:prstGeom>
        </p:spPr>
        <p:txBody>
          <a:bodyPr wrap="square">
            <a:spAutoFit/>
          </a:bodyPr>
          <a:lstStyle/>
          <a:p>
            <a:pPr algn="ctr"/>
            <a:r>
              <a:rPr lang="ar-SA" sz="4000" b="1" dirty="0" smtClean="0">
                <a:solidFill>
                  <a:srgbClr val="C00000"/>
                </a:solidFill>
              </a:rPr>
              <a:t>معدلات</a:t>
            </a:r>
            <a:endParaRPr lang="en-US" sz="4000" dirty="0">
              <a:solidFill>
                <a:srgbClr val="C00000"/>
              </a:solidFill>
            </a:endParaRPr>
          </a:p>
          <a:p>
            <a:pPr algn="r"/>
            <a:r>
              <a:rPr lang="ar-EG" sz="3200" b="1" dirty="0" smtClean="0">
                <a:solidFill>
                  <a:srgbClr val="002060"/>
                </a:solidFill>
              </a:rPr>
              <a:t>معدلات الخرسانة</a:t>
            </a:r>
            <a:endParaRPr lang="en-US" sz="3200" b="1" dirty="0" smtClean="0">
              <a:solidFill>
                <a:srgbClr val="002060"/>
              </a:solidFill>
            </a:endParaRPr>
          </a:p>
          <a:p>
            <a:pPr algn="r"/>
            <a:r>
              <a:rPr lang="ar-SA" sz="2400" b="1" dirty="0" smtClean="0"/>
              <a:t>1م3 </a:t>
            </a:r>
            <a:r>
              <a:rPr lang="ar-SA" sz="2400" b="1" dirty="0"/>
              <a:t>خرسانة اساسات يحتاج 100 كجم حديد</a:t>
            </a:r>
            <a:endParaRPr lang="en-US" sz="2400" dirty="0"/>
          </a:p>
          <a:p>
            <a:pPr algn="r"/>
            <a:r>
              <a:rPr lang="ar-SA" sz="2400" b="1" dirty="0"/>
              <a:t>1م3 خرسانة اعمده و حوائط يحتاج 200 كجم حديد</a:t>
            </a:r>
            <a:endParaRPr lang="en-US" sz="2400" dirty="0"/>
          </a:p>
          <a:p>
            <a:pPr algn="r"/>
            <a:r>
              <a:rPr lang="ar-SA" sz="2400" b="1" dirty="0"/>
              <a:t>1م3 خرسانة سوليد سلاب يحتاج 100 كجم حديد</a:t>
            </a:r>
            <a:endParaRPr lang="en-US" sz="2400" dirty="0"/>
          </a:p>
          <a:p>
            <a:pPr algn="r"/>
            <a:r>
              <a:rPr lang="ar-SA" sz="2400" b="1" dirty="0"/>
              <a:t>1م3 خرسانة هوردى سلاب يحتاج 120 كجم حديد</a:t>
            </a:r>
            <a:endParaRPr lang="en-US" sz="2400" dirty="0"/>
          </a:p>
          <a:p>
            <a:pPr algn="r"/>
            <a:r>
              <a:rPr lang="ar-SA" sz="2400" b="1" dirty="0"/>
              <a:t>1م3 خرسانة فلات سلاب يحتاج 140 كجم حديد</a:t>
            </a:r>
            <a:endParaRPr lang="en-US" sz="2400" dirty="0"/>
          </a:p>
          <a:p>
            <a:pPr algn="r"/>
            <a:r>
              <a:rPr lang="ar-SA" sz="2400" b="1" dirty="0"/>
              <a:t>1م3 خرسانة بانلدبيم سلاب يحتاج 140 كجم حديد</a:t>
            </a:r>
            <a:endParaRPr lang="en-US" sz="2400" dirty="0"/>
          </a:p>
          <a:p>
            <a:pPr algn="r"/>
            <a:r>
              <a:rPr lang="ar-SA" sz="2400" b="1" dirty="0"/>
              <a:t>1م3 خرسانه عاديه يحتاج</a:t>
            </a:r>
            <a:endParaRPr lang="en-US" sz="2400" dirty="0"/>
          </a:p>
          <a:p>
            <a:pPr algn="r"/>
            <a:r>
              <a:rPr lang="ar-SA" sz="2400" b="1" dirty="0"/>
              <a:t>0.8 م3 زلط + 0.4 م3 رمل + 250 كجم اسمنت + 125 لتر ماء</a:t>
            </a:r>
            <a:endParaRPr lang="en-US" sz="2400" dirty="0"/>
          </a:p>
          <a:p>
            <a:pPr algn="r"/>
            <a:r>
              <a:rPr lang="ar-SA" sz="2400" b="1" dirty="0"/>
              <a:t>1م3 خرسانه مسلحه يحتاج</a:t>
            </a:r>
            <a:endParaRPr lang="en-US" sz="2400" dirty="0"/>
          </a:p>
          <a:p>
            <a:pPr algn="r"/>
            <a:r>
              <a:rPr lang="ar-SA" sz="2400" b="1" dirty="0"/>
              <a:t>0.8 م3 زلط + 0.4 م3 رمل + 350 كجم اسمنت + 175 لتر ماء</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Rectangle 3"/>
          <p:cNvSpPr/>
          <p:nvPr/>
        </p:nvSpPr>
        <p:spPr>
          <a:xfrm>
            <a:off x="914400" y="299621"/>
            <a:ext cx="8077200" cy="5632311"/>
          </a:xfrm>
          <a:prstGeom prst="rect">
            <a:avLst/>
          </a:prstGeom>
        </p:spPr>
        <p:txBody>
          <a:bodyPr wrap="square">
            <a:spAutoFit/>
          </a:bodyPr>
          <a:lstStyle/>
          <a:p>
            <a:pPr algn="r"/>
            <a:r>
              <a:rPr lang="ar-SA" sz="3200" b="1" dirty="0">
                <a:solidFill>
                  <a:srgbClr val="002060"/>
                </a:solidFill>
              </a:rPr>
              <a:t>المبانى</a:t>
            </a:r>
            <a:endParaRPr lang="en-US" sz="3200" dirty="0">
              <a:solidFill>
                <a:srgbClr val="002060"/>
              </a:solidFill>
            </a:endParaRPr>
          </a:p>
          <a:p>
            <a:pPr algn="r"/>
            <a:r>
              <a:rPr lang="ar-SA" sz="2400" b="1" dirty="0"/>
              <a:t>طوب مصمت 25*12*6 سم</a:t>
            </a:r>
            <a:endParaRPr lang="en-US" sz="2400" dirty="0"/>
          </a:p>
          <a:p>
            <a:pPr algn="r"/>
            <a:r>
              <a:rPr lang="ar-SA" sz="2400" b="1" dirty="0"/>
              <a:t>1م3 مبانى يعادل 8 م2 مبانى</a:t>
            </a:r>
            <a:endParaRPr lang="en-US" sz="2400" dirty="0"/>
          </a:p>
          <a:p>
            <a:pPr algn="r"/>
            <a:r>
              <a:rPr lang="ar-SA" sz="2400" b="1" dirty="0"/>
              <a:t>1م2 مبانى يحتاج 70 طوبه </a:t>
            </a:r>
            <a:endParaRPr lang="en-US" sz="2400" dirty="0"/>
          </a:p>
          <a:p>
            <a:pPr algn="r"/>
            <a:r>
              <a:rPr lang="ar-SA" sz="2400" b="1" dirty="0"/>
              <a:t>الالف طوبه ( مصمت ) يحتاج 200 كجم اسمنت</a:t>
            </a:r>
            <a:endParaRPr lang="en-US" sz="2400" dirty="0"/>
          </a:p>
          <a:p>
            <a:pPr algn="r"/>
            <a:r>
              <a:rPr lang="ar-SA" sz="2400" b="1" dirty="0"/>
              <a:t>الالف طوبه ( مصمت ) يحتاج 0.67 م3 رمل</a:t>
            </a:r>
            <a:endParaRPr lang="en-US" sz="2400" dirty="0"/>
          </a:p>
          <a:p>
            <a:pPr algn="r"/>
            <a:r>
              <a:rPr lang="ar-SA" sz="2400" b="1" dirty="0"/>
              <a:t>1م3 مونه يحتاج 1 م3 رمل + 300 كجم اسمنت</a:t>
            </a:r>
            <a:endParaRPr lang="en-US" sz="2400" dirty="0"/>
          </a:p>
          <a:p>
            <a:pPr algn="r"/>
            <a:r>
              <a:rPr lang="ar-SA" sz="3200" b="1" dirty="0">
                <a:solidFill>
                  <a:srgbClr val="002060"/>
                </a:solidFill>
              </a:rPr>
              <a:t>البياض</a:t>
            </a:r>
            <a:endParaRPr lang="en-US" sz="3200" dirty="0">
              <a:solidFill>
                <a:srgbClr val="002060"/>
              </a:solidFill>
            </a:endParaRPr>
          </a:p>
          <a:p>
            <a:pPr algn="r"/>
            <a:r>
              <a:rPr lang="ar-SA" sz="2400" b="1" dirty="0"/>
              <a:t>الطرطشه 1 م3 مونه يحتاج</a:t>
            </a:r>
            <a:endParaRPr lang="en-US" sz="2400" dirty="0"/>
          </a:p>
          <a:p>
            <a:pPr algn="r"/>
            <a:r>
              <a:rPr lang="ar-SA" sz="2400" b="1" dirty="0"/>
              <a:t>1م3 رمل + 450 كجم اسمنت و ينتج 200 م2 طرطشه بسمك 0.5 سم</a:t>
            </a:r>
            <a:endParaRPr lang="en-US" sz="2400" dirty="0"/>
          </a:p>
          <a:p>
            <a:pPr algn="r"/>
            <a:r>
              <a:rPr lang="ar-SA" sz="2400" b="1" dirty="0"/>
              <a:t>البياض 1 م3 مونه يحتاج</a:t>
            </a:r>
            <a:endParaRPr lang="en-US" sz="2400" dirty="0"/>
          </a:p>
          <a:p>
            <a:pPr algn="r"/>
            <a:r>
              <a:rPr lang="ar-SA" sz="2400" b="1" dirty="0"/>
              <a:t>1م3 رمل + 300 كجم اسمنت و ينتج 40 م2 بياض بسمك 2 سم</a:t>
            </a:r>
            <a:endParaRPr lang="en-US" sz="2400" dirty="0"/>
          </a:p>
          <a:p>
            <a:pPr algn="r"/>
            <a:r>
              <a:rPr lang="ar-SA" sz="3200" b="1" dirty="0">
                <a:solidFill>
                  <a:srgbClr val="002060"/>
                </a:solidFill>
              </a:rPr>
              <a:t>الارضيات</a:t>
            </a:r>
            <a:r>
              <a:rPr lang="ar-SA" sz="2400" b="1" dirty="0"/>
              <a:t> 1 م3 مونه يحتاج</a:t>
            </a:r>
            <a:endParaRPr lang="en-US" sz="2400" dirty="0"/>
          </a:p>
          <a:p>
            <a:pPr algn="r"/>
            <a:r>
              <a:rPr lang="ar-SA" sz="2400" b="1" dirty="0"/>
              <a:t>1م3 رمل + 300 كجم اسمنت و ينتج 40 م2 ارضيات بسمك مونه 2 سم</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Rectangle 3"/>
          <p:cNvSpPr/>
          <p:nvPr/>
        </p:nvSpPr>
        <p:spPr>
          <a:xfrm>
            <a:off x="2819400" y="228600"/>
            <a:ext cx="6096000" cy="6124754"/>
          </a:xfrm>
          <a:prstGeom prst="rect">
            <a:avLst/>
          </a:prstGeom>
        </p:spPr>
        <p:txBody>
          <a:bodyPr wrap="square">
            <a:spAutoFit/>
          </a:bodyPr>
          <a:lstStyle/>
          <a:p>
            <a:pPr algn="r"/>
            <a:r>
              <a:rPr lang="ar-SA" sz="3200" b="1" dirty="0">
                <a:solidFill>
                  <a:srgbClr val="002060"/>
                </a:solidFill>
              </a:rPr>
              <a:t>الدهانات</a:t>
            </a:r>
            <a:endParaRPr lang="en-US" sz="3200" dirty="0">
              <a:solidFill>
                <a:srgbClr val="002060"/>
              </a:solidFill>
            </a:endParaRPr>
          </a:p>
          <a:p>
            <a:pPr algn="r"/>
            <a:r>
              <a:rPr lang="ar-SA" sz="2400" b="1" dirty="0"/>
              <a:t>السيلر المائى</a:t>
            </a:r>
            <a:endParaRPr lang="en-US" sz="2400" dirty="0"/>
          </a:p>
          <a:p>
            <a:pPr algn="r"/>
            <a:r>
              <a:rPr lang="ar-SA" sz="2400" b="1" dirty="0"/>
              <a:t>المعجون</a:t>
            </a:r>
            <a:endParaRPr lang="en-US" sz="2400" dirty="0"/>
          </a:p>
          <a:p>
            <a:pPr algn="r"/>
            <a:r>
              <a:rPr lang="ar-SA" sz="2400" b="1" dirty="0"/>
              <a:t>دهانات البلاستيك</a:t>
            </a:r>
            <a:endParaRPr lang="en-US" sz="2400" dirty="0"/>
          </a:p>
          <a:p>
            <a:pPr algn="r"/>
            <a:r>
              <a:rPr lang="ar-SA" sz="2400" b="1" dirty="0"/>
              <a:t>الوحده ( 1 كجم او 1 لتر ) تفرد تقريبا 8 م2 للوجه الواحد</a:t>
            </a:r>
            <a:endParaRPr lang="en-US" sz="2400" dirty="0"/>
          </a:p>
          <a:p>
            <a:pPr algn="r"/>
            <a:r>
              <a:rPr lang="ar-SA" sz="2400" b="1" dirty="0"/>
              <a:t>الجرافياتو</a:t>
            </a:r>
            <a:endParaRPr lang="en-US" sz="2400" dirty="0"/>
          </a:p>
          <a:p>
            <a:pPr algn="r"/>
            <a:r>
              <a:rPr lang="ar-SA" sz="2400" b="1" dirty="0"/>
              <a:t>نوعان ( الاسمنتى ..... الاكليريك ) </a:t>
            </a:r>
            <a:endParaRPr lang="en-US" sz="2400" dirty="0"/>
          </a:p>
          <a:p>
            <a:pPr algn="r"/>
            <a:r>
              <a:rPr lang="ar-SA" sz="2400" b="1" dirty="0"/>
              <a:t>طن الاسمنتى ( 1200 - 1300 ج.م ) </a:t>
            </a:r>
            <a:endParaRPr lang="en-US" sz="2400" dirty="0"/>
          </a:p>
          <a:p>
            <a:pPr algn="r"/>
            <a:r>
              <a:rPr lang="ar-SA" sz="2400" b="1" dirty="0"/>
              <a:t>وزن الشيكاره 25 كجم</a:t>
            </a:r>
            <a:endParaRPr lang="en-US" sz="2400" dirty="0"/>
          </a:p>
          <a:p>
            <a:pPr algn="r"/>
            <a:r>
              <a:rPr lang="ar-SA" sz="2400" b="1" dirty="0"/>
              <a:t>1م2 يحتاج 2.5 كجم</a:t>
            </a:r>
            <a:endParaRPr lang="en-US" sz="2400" dirty="0"/>
          </a:p>
          <a:p>
            <a:pPr algn="r"/>
            <a:r>
              <a:rPr lang="ar-SA" sz="2400" b="1" dirty="0"/>
              <a:t>طن الاكليريك ( 1700 - 2300 ج.م ) </a:t>
            </a:r>
            <a:endParaRPr lang="en-US" sz="2400" dirty="0"/>
          </a:p>
          <a:p>
            <a:pPr algn="r"/>
            <a:r>
              <a:rPr lang="ar-SA" sz="2400" b="1" dirty="0"/>
              <a:t>وزن البستله 20 كجم</a:t>
            </a:r>
            <a:endParaRPr lang="en-US" sz="2400" dirty="0"/>
          </a:p>
          <a:p>
            <a:pPr algn="r"/>
            <a:r>
              <a:rPr lang="ar-SA" sz="2400" b="1" dirty="0"/>
              <a:t>1م2 يحتاج 2 كجم</a:t>
            </a:r>
            <a:endParaRPr lang="en-US" sz="2400" dirty="0"/>
          </a:p>
          <a:p>
            <a:pPr algn="r"/>
            <a:r>
              <a:rPr lang="ar-EG" sz="2400" b="1" dirty="0"/>
              <a:t>العزل المائى</a:t>
            </a:r>
            <a:endParaRPr lang="en-US" sz="2400" dirty="0"/>
          </a:p>
          <a:p>
            <a:pPr algn="r"/>
            <a:r>
              <a:rPr lang="ar-EG" sz="2400" b="1" dirty="0"/>
              <a:t>1.5 كجم بيتومين يدهن 1 م2</a:t>
            </a:r>
            <a:endParaRPr lang="en-US" sz="2400" dirty="0"/>
          </a:p>
          <a:p>
            <a:pPr algn="r"/>
            <a:r>
              <a:rPr lang="ar-EG" sz="2400" b="1" dirty="0"/>
              <a:t>الرولات 10*1 م و تفرد تقريبا 8.5 م2</a:t>
            </a:r>
            <a:endParaRPr lang="en-US" sz="2400" dirty="0"/>
          </a:p>
        </p:txBody>
      </p:sp>
      <p:pic>
        <p:nvPicPr>
          <p:cNvPr id="3074" name="Picture 2" descr="http://t2.gstatic.com/images?q=tbn:ANd9GcTk_MjL_B8PtH5mfOlvYKukj3GMXA3D11lkrYqTwmE2UDk2gvX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95599"/>
            <a:ext cx="2362200" cy="294981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38511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Rectangle 3"/>
          <p:cNvSpPr/>
          <p:nvPr/>
        </p:nvSpPr>
        <p:spPr>
          <a:xfrm>
            <a:off x="2514600" y="299621"/>
            <a:ext cx="6400800" cy="5632311"/>
          </a:xfrm>
          <a:prstGeom prst="rect">
            <a:avLst/>
          </a:prstGeom>
        </p:spPr>
        <p:txBody>
          <a:bodyPr wrap="square">
            <a:spAutoFit/>
          </a:bodyPr>
          <a:lstStyle/>
          <a:p>
            <a:pPr algn="r"/>
            <a:r>
              <a:rPr lang="ar-EG" sz="3200" b="1" dirty="0">
                <a:solidFill>
                  <a:srgbClr val="002060"/>
                </a:solidFill>
              </a:rPr>
              <a:t>الهوردى سلاب</a:t>
            </a:r>
            <a:endParaRPr lang="en-US" sz="3200" dirty="0">
              <a:solidFill>
                <a:srgbClr val="002060"/>
              </a:solidFill>
            </a:endParaRPr>
          </a:p>
          <a:p>
            <a:pPr algn="r"/>
            <a:r>
              <a:rPr lang="ar-EG" sz="2400" b="1" dirty="0"/>
              <a:t>لابد من مرور حديد البلاطه من تحت حديد الاعصاب</a:t>
            </a:r>
            <a:endParaRPr lang="en-US" sz="2400" dirty="0"/>
          </a:p>
          <a:p>
            <a:pPr algn="r"/>
            <a:r>
              <a:rPr lang="ar-EG" sz="2400" b="1" dirty="0"/>
              <a:t>مسطح خرسانة الهوردى سلاب تقريبا 0.67 من المسطح الكلى للسقف</a:t>
            </a:r>
            <a:endParaRPr lang="en-US" sz="2400" dirty="0"/>
          </a:p>
          <a:p>
            <a:pPr algn="r"/>
            <a:r>
              <a:rPr lang="ar-EG" sz="2400" b="1" dirty="0"/>
              <a:t>فى حالة تجاوز طول العصب 5 م يتم تنفيذ عصب التقويه عمودى على العصب و محمولا عليه</a:t>
            </a:r>
            <a:endParaRPr lang="en-US" sz="2400" dirty="0"/>
          </a:p>
          <a:p>
            <a:pPr algn="r"/>
            <a:r>
              <a:rPr lang="ar-EG" sz="2400" b="1" dirty="0"/>
              <a:t>عدد بلوكات الهوردى سلاب تقريبا 5 أضعاف مسطح السقف</a:t>
            </a:r>
            <a:endParaRPr lang="en-US" sz="2400" dirty="0"/>
          </a:p>
          <a:p>
            <a:pPr algn="r"/>
            <a:r>
              <a:rPr lang="ar-EG" sz="3200" b="1" dirty="0">
                <a:solidFill>
                  <a:srgbClr val="002060"/>
                </a:solidFill>
              </a:rPr>
              <a:t>قص الاعمده</a:t>
            </a:r>
            <a:endParaRPr lang="en-US" sz="3200" dirty="0">
              <a:solidFill>
                <a:srgbClr val="002060"/>
              </a:solidFill>
            </a:endParaRPr>
          </a:p>
          <a:p>
            <a:pPr algn="r"/>
            <a:r>
              <a:rPr lang="ar-EG" sz="2400" b="1" dirty="0"/>
              <a:t>يتم قص الاعمده كل دورين فى اتجاه واحد سواء الطول او العرض و بحد اقصى 10 سم فى اتجاه الطول و 5 سم فى اتجاه العرض</a:t>
            </a:r>
            <a:endParaRPr lang="en-US" sz="2400" dirty="0"/>
          </a:p>
          <a:p>
            <a:pPr algn="r"/>
            <a:r>
              <a:rPr lang="ar-EG" sz="3200" b="1" dirty="0">
                <a:solidFill>
                  <a:srgbClr val="002060"/>
                </a:solidFill>
              </a:rPr>
              <a:t>الاحلال و الردم</a:t>
            </a:r>
            <a:endParaRPr lang="en-US" sz="3200" dirty="0">
              <a:solidFill>
                <a:srgbClr val="002060"/>
              </a:solidFill>
            </a:endParaRPr>
          </a:p>
          <a:p>
            <a:pPr algn="r"/>
            <a:r>
              <a:rPr lang="ar-EG" sz="2400" b="1" dirty="0"/>
              <a:t>يتم على طبقات لا يزيد سمك الطبقه عن 30 سم مع الرش بالماء و الدمك حتى الوصول للمنسوب المطلوب</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4" name="Rectangle 3"/>
          <p:cNvSpPr/>
          <p:nvPr/>
        </p:nvSpPr>
        <p:spPr>
          <a:xfrm>
            <a:off x="2362200" y="381000"/>
            <a:ext cx="6553200" cy="5262979"/>
          </a:xfrm>
          <a:prstGeom prst="rect">
            <a:avLst/>
          </a:prstGeom>
        </p:spPr>
        <p:txBody>
          <a:bodyPr wrap="square">
            <a:spAutoFit/>
          </a:bodyPr>
          <a:lstStyle/>
          <a:p>
            <a:pPr algn="r"/>
            <a:r>
              <a:rPr lang="ar-EG" sz="3200" b="1" dirty="0">
                <a:solidFill>
                  <a:srgbClr val="002060"/>
                </a:solidFill>
              </a:rPr>
              <a:t>كمية الخرسانه للدور</a:t>
            </a:r>
            <a:endParaRPr lang="en-US" sz="3200" dirty="0">
              <a:solidFill>
                <a:srgbClr val="002060"/>
              </a:solidFill>
            </a:endParaRPr>
          </a:p>
          <a:p>
            <a:pPr algn="r"/>
            <a:r>
              <a:rPr lang="ar-EG" sz="2400" b="1" dirty="0"/>
              <a:t>الدور الارضى  ( المساحه م2 * 0.52 ) م3</a:t>
            </a:r>
            <a:endParaRPr lang="en-US" sz="2400" dirty="0"/>
          </a:p>
          <a:p>
            <a:pPr algn="r"/>
            <a:r>
              <a:rPr lang="ar-EG" sz="2400" b="1" dirty="0"/>
              <a:t>الدور المتكرر ( المساحه م2 * 0.3 ) م3</a:t>
            </a:r>
            <a:endParaRPr lang="en-US" sz="2400" dirty="0"/>
          </a:p>
          <a:p>
            <a:pPr algn="r"/>
            <a:r>
              <a:rPr lang="ar-EG" sz="2400" b="1" dirty="0"/>
              <a:t>الاعمده للدور ( 0.25 *  كمية الخرسانه للدور م3 ) م3</a:t>
            </a:r>
            <a:endParaRPr lang="en-US" sz="2400" dirty="0"/>
          </a:p>
          <a:p>
            <a:pPr algn="r"/>
            <a:r>
              <a:rPr lang="ar-EG" sz="2400" b="1" dirty="0"/>
              <a:t>الكمرات للدور ( 0.33 *  كميه الخرسانه للسقف م3 ) م3</a:t>
            </a:r>
            <a:endParaRPr lang="en-US" sz="2400" dirty="0"/>
          </a:p>
          <a:p>
            <a:pPr algn="r"/>
            <a:r>
              <a:rPr lang="ar-EG" sz="2400" b="1" dirty="0"/>
              <a:t>الحديد للدور ( 0.12 * كمية الخرسانه للدور م3 ) طن</a:t>
            </a:r>
            <a:endParaRPr lang="en-US" sz="2400" dirty="0"/>
          </a:p>
          <a:p>
            <a:pPr algn="r"/>
            <a:r>
              <a:rPr lang="ar-EG" sz="3200" b="1" dirty="0">
                <a:solidFill>
                  <a:srgbClr val="002060"/>
                </a:solidFill>
              </a:rPr>
              <a:t>كمية المبانى للدور</a:t>
            </a:r>
            <a:endParaRPr lang="en-US" sz="3200" dirty="0">
              <a:solidFill>
                <a:srgbClr val="002060"/>
              </a:solidFill>
            </a:endParaRPr>
          </a:p>
          <a:p>
            <a:pPr algn="r"/>
            <a:r>
              <a:rPr lang="ar-EG" sz="2400" b="1" dirty="0"/>
              <a:t>الطوب المصمت ( 25*12*6 سم )</a:t>
            </a:r>
            <a:endParaRPr lang="en-US" sz="2400" dirty="0"/>
          </a:p>
          <a:p>
            <a:pPr algn="r"/>
            <a:r>
              <a:rPr lang="ar-EG" sz="2400" b="1" dirty="0"/>
              <a:t>كمية المبانى للدور ( المساحه م2 * 90 ) طوبه</a:t>
            </a:r>
            <a:endParaRPr lang="en-US" sz="2400" dirty="0"/>
          </a:p>
          <a:p>
            <a:pPr algn="r"/>
            <a:r>
              <a:rPr lang="ar-EG" sz="2400" b="1" dirty="0"/>
              <a:t>البلوكات ( 40*20*10 او 15 او 20 سم )</a:t>
            </a:r>
            <a:endParaRPr lang="en-US" sz="2400" dirty="0"/>
          </a:p>
          <a:p>
            <a:pPr algn="r"/>
            <a:r>
              <a:rPr lang="ar-EG" sz="2400" b="1" dirty="0"/>
              <a:t>كمية المبانى للدور ( المساحه م2 *20 ) بلوك</a:t>
            </a:r>
            <a:endParaRPr lang="en-US" sz="2400" dirty="0"/>
          </a:p>
          <a:p>
            <a:pPr algn="r"/>
            <a:r>
              <a:rPr lang="ar-EG" sz="3200" b="1" dirty="0">
                <a:solidFill>
                  <a:srgbClr val="002060"/>
                </a:solidFill>
              </a:rPr>
              <a:t>كمية البياض للدور</a:t>
            </a:r>
            <a:endParaRPr lang="en-US" sz="3200" dirty="0">
              <a:solidFill>
                <a:srgbClr val="002060"/>
              </a:solidFill>
            </a:endParaRPr>
          </a:p>
          <a:p>
            <a:pPr algn="r"/>
            <a:r>
              <a:rPr lang="ar-EG" sz="2400" b="1" dirty="0"/>
              <a:t>( المساحه م2 * 3 ) م2</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4" name="Rectangle 3"/>
          <p:cNvSpPr/>
          <p:nvPr/>
        </p:nvSpPr>
        <p:spPr>
          <a:xfrm>
            <a:off x="1828800" y="304800"/>
            <a:ext cx="7086600" cy="4770537"/>
          </a:xfrm>
          <a:prstGeom prst="rect">
            <a:avLst/>
          </a:prstGeom>
        </p:spPr>
        <p:txBody>
          <a:bodyPr wrap="square">
            <a:spAutoFit/>
          </a:bodyPr>
          <a:lstStyle/>
          <a:p>
            <a:pPr algn="r"/>
            <a:r>
              <a:rPr lang="ar-EG" sz="3200" b="1" dirty="0">
                <a:solidFill>
                  <a:srgbClr val="002060"/>
                </a:solidFill>
              </a:rPr>
              <a:t>السوليد سلاب</a:t>
            </a:r>
            <a:endParaRPr lang="en-US" sz="3200" dirty="0">
              <a:solidFill>
                <a:srgbClr val="002060"/>
              </a:solidFill>
            </a:endParaRPr>
          </a:p>
          <a:p>
            <a:pPr algn="r"/>
            <a:r>
              <a:rPr lang="ar-EG" sz="2400" b="1" dirty="0"/>
              <a:t>يتم استخدام شبكة حديد سفليه حتى سمك 16 سم</a:t>
            </a:r>
            <a:endParaRPr lang="en-US" sz="2400" dirty="0"/>
          </a:p>
          <a:p>
            <a:pPr algn="r"/>
            <a:r>
              <a:rPr lang="ar-EG" sz="2400" b="1" dirty="0"/>
              <a:t>يتم استخدام شبكتين حديد سفليه و علويه اذا زاد السمك عن 16 سم</a:t>
            </a:r>
            <a:endParaRPr lang="en-US" sz="2400" dirty="0"/>
          </a:p>
          <a:p>
            <a:pPr algn="r"/>
            <a:endParaRPr lang="en-US" sz="2400" b="1" dirty="0" smtClean="0"/>
          </a:p>
          <a:p>
            <a:pPr algn="r"/>
            <a:r>
              <a:rPr lang="ar-EG" sz="3200" b="1" dirty="0" smtClean="0">
                <a:solidFill>
                  <a:srgbClr val="002060"/>
                </a:solidFill>
              </a:rPr>
              <a:t>هالك </a:t>
            </a:r>
            <a:r>
              <a:rPr lang="ar-EG" sz="3200" b="1" dirty="0">
                <a:solidFill>
                  <a:srgbClr val="002060"/>
                </a:solidFill>
              </a:rPr>
              <a:t>اعمال التنفيذ</a:t>
            </a:r>
            <a:endParaRPr lang="en-US" sz="3200" dirty="0">
              <a:solidFill>
                <a:srgbClr val="002060"/>
              </a:solidFill>
            </a:endParaRPr>
          </a:p>
          <a:p>
            <a:pPr algn="r"/>
            <a:r>
              <a:rPr lang="ar-EG" sz="2400" b="1" dirty="0"/>
              <a:t>يتم اخذ نسبة الهالك 5% باستثناء</a:t>
            </a:r>
            <a:endParaRPr lang="en-US" sz="2400" dirty="0"/>
          </a:p>
          <a:p>
            <a:pPr algn="r"/>
            <a:r>
              <a:rPr lang="ar-EG" sz="2400" b="1" dirty="0"/>
              <a:t>الاسمنت  3%</a:t>
            </a:r>
            <a:endParaRPr lang="en-US" sz="2400" dirty="0"/>
          </a:p>
          <a:p>
            <a:pPr algn="r"/>
            <a:r>
              <a:rPr lang="ar-EG" sz="2400" b="1" dirty="0"/>
              <a:t>الرمل  8%</a:t>
            </a:r>
            <a:endParaRPr lang="en-US" sz="2400" dirty="0"/>
          </a:p>
          <a:p>
            <a:pPr algn="r"/>
            <a:r>
              <a:rPr lang="ar-EG" sz="2400" b="1" dirty="0"/>
              <a:t>الحديد  3% </a:t>
            </a:r>
            <a:endParaRPr lang="en-US" sz="2400" dirty="0"/>
          </a:p>
          <a:p>
            <a:pPr algn="r"/>
            <a:r>
              <a:rPr lang="ar-EG" sz="2400" b="1" dirty="0"/>
              <a:t>الطوب المصمت ( 25*12*6 سم )</a:t>
            </a:r>
            <a:endParaRPr lang="en-US" sz="2400" dirty="0"/>
          </a:p>
          <a:p>
            <a:pPr algn="r"/>
            <a:r>
              <a:rPr lang="ar-EG" sz="2400" b="1" dirty="0"/>
              <a:t> 1 م2 مبانى تصميميا يحتاج الى 58 طوبه</a:t>
            </a:r>
            <a:endParaRPr lang="en-US" sz="2400" dirty="0"/>
          </a:p>
          <a:p>
            <a:pPr algn="r"/>
            <a:r>
              <a:rPr lang="ar-EG" sz="2400" b="1" dirty="0"/>
              <a:t>و تنفيذيا يحتاج الى 70 طوبه</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152400"/>
            <a:ext cx="7086600" cy="7909858"/>
          </a:xfrm>
          <a:prstGeom prst="rect">
            <a:avLst/>
          </a:prstGeom>
        </p:spPr>
        <p:txBody>
          <a:bodyPr wrap="square">
            <a:spAutoFit/>
          </a:bodyPr>
          <a:lstStyle/>
          <a:p>
            <a:pPr algn="r"/>
            <a:r>
              <a:rPr lang="en-US" sz="2400" b="1" dirty="0"/>
              <a:t> </a:t>
            </a:r>
            <a:endParaRPr lang="en-US" sz="2400" dirty="0"/>
          </a:p>
          <a:p>
            <a:pPr algn="r"/>
            <a:r>
              <a:rPr lang="ar-SA" sz="2800" b="1" dirty="0" smtClean="0">
                <a:solidFill>
                  <a:srgbClr val="002060"/>
                </a:solidFill>
              </a:rPr>
              <a:t>مهام </a:t>
            </a:r>
            <a:r>
              <a:rPr lang="ar-SA" sz="2800" b="1" dirty="0">
                <a:solidFill>
                  <a:srgbClr val="002060"/>
                </a:solidFill>
              </a:rPr>
              <a:t>الاستشارى مع بدء التنفيذ</a:t>
            </a:r>
            <a:endParaRPr lang="en-US" sz="2400" b="1" dirty="0">
              <a:solidFill>
                <a:srgbClr val="002060"/>
              </a:solidFill>
            </a:endParaRPr>
          </a:p>
          <a:p>
            <a:pPr algn="r"/>
            <a:endParaRPr lang="en-US" sz="2400" b="1" dirty="0" smtClean="0"/>
          </a:p>
          <a:p>
            <a:pPr algn="r"/>
            <a:r>
              <a:rPr lang="ar-SA" sz="2400" b="1" dirty="0" smtClean="0"/>
              <a:t>بالتنسيق </a:t>
            </a:r>
            <a:r>
              <a:rPr lang="ar-SA" sz="2400" b="1" dirty="0"/>
              <a:t>مع المقاول يتم معاينة الموقع</a:t>
            </a:r>
            <a:endParaRPr lang="en-US" sz="2400" b="1" dirty="0"/>
          </a:p>
          <a:p>
            <a:pPr algn="r"/>
            <a:r>
              <a:rPr lang="ar-SA" sz="2400" b="1" dirty="0" smtClean="0"/>
              <a:t>يتم </a:t>
            </a:r>
            <a:r>
              <a:rPr lang="ar-SA" sz="2400" b="1" dirty="0"/>
              <a:t>تحديد اماكن اقامة العاملين بالموقع</a:t>
            </a:r>
            <a:r>
              <a:rPr lang="en-US" sz="2400" b="1" dirty="0"/>
              <a:t/>
            </a:r>
            <a:br>
              <a:rPr lang="en-US" sz="2400" b="1" dirty="0"/>
            </a:br>
            <a:r>
              <a:rPr lang="ar-SA" sz="2400" b="1" dirty="0"/>
              <a:t>يتم تحديد شبكة الطرق داخل الموقع</a:t>
            </a:r>
            <a:r>
              <a:rPr lang="en-US" sz="2400" b="1" dirty="0"/>
              <a:t/>
            </a:r>
            <a:br>
              <a:rPr lang="en-US" sz="2400" b="1" dirty="0"/>
            </a:br>
            <a:r>
              <a:rPr lang="ar-SA" sz="2400" b="1" dirty="0"/>
              <a:t>يتم تحديد مصدر المياه و الكهرباء</a:t>
            </a:r>
            <a:r>
              <a:rPr lang="en-US" sz="2400" b="1" dirty="0"/>
              <a:t/>
            </a:r>
            <a:br>
              <a:rPr lang="en-US" sz="2400" b="1" dirty="0"/>
            </a:br>
            <a:r>
              <a:rPr lang="ar-SA" sz="2400" b="1" dirty="0"/>
              <a:t>يتم تحديد المكان الذى تنقل اليه المخلفات </a:t>
            </a:r>
            <a:r>
              <a:rPr lang="en-US" sz="2400" b="1" dirty="0"/>
              <a:t/>
            </a:r>
            <a:br>
              <a:rPr lang="en-US" sz="2400" b="1" dirty="0"/>
            </a:br>
            <a:r>
              <a:rPr lang="ar-SA" sz="2400" b="1" dirty="0"/>
              <a:t>يتم تحديد روبير للموقع و منه تحديد الصفر المعمارى</a:t>
            </a:r>
            <a:r>
              <a:rPr lang="en-US" sz="2400" b="1" dirty="0"/>
              <a:t/>
            </a:r>
            <a:br>
              <a:rPr lang="en-US" sz="2400" b="1" dirty="0"/>
            </a:br>
            <a:r>
              <a:rPr lang="ar-SA" sz="2400" b="1" dirty="0"/>
              <a:t>يتم تحديد مسطح المبنى للبدء فى الحفر و الاحلال</a:t>
            </a:r>
            <a:r>
              <a:rPr lang="en-US" sz="2400" b="1" dirty="0"/>
              <a:t/>
            </a:r>
            <a:br>
              <a:rPr lang="en-US" sz="2400" b="1" dirty="0"/>
            </a:br>
            <a:r>
              <a:rPr lang="ar-SA" sz="2400" b="1" dirty="0"/>
              <a:t>يتم تجهيز الريجه او الخنزيره</a:t>
            </a:r>
            <a:r>
              <a:rPr lang="en-US" sz="2400" b="1" dirty="0"/>
              <a:t/>
            </a:r>
            <a:br>
              <a:rPr lang="en-US" sz="2400" b="1" dirty="0"/>
            </a:br>
            <a:r>
              <a:rPr lang="ar-SA" sz="2400" b="1" dirty="0"/>
              <a:t>يتم تجهيز نجارة و صب الاساسات العاديه</a:t>
            </a:r>
            <a:r>
              <a:rPr lang="en-US" sz="2400" b="1" dirty="0"/>
              <a:t/>
            </a:r>
            <a:br>
              <a:rPr lang="en-US" sz="2400" b="1" dirty="0"/>
            </a:br>
            <a:r>
              <a:rPr lang="ar-SA" sz="2400" b="1" dirty="0"/>
              <a:t>يتم تجهيز نجارة و حدادة و صب الاساسات المسلحه</a:t>
            </a:r>
            <a:r>
              <a:rPr lang="en-US" sz="2400" b="1" dirty="0"/>
              <a:t/>
            </a:r>
            <a:br>
              <a:rPr lang="en-US" sz="2400" b="1" dirty="0"/>
            </a:br>
            <a:r>
              <a:rPr lang="ar-SA" sz="2400" b="1" dirty="0"/>
              <a:t>يتم عزل الاساسات المسلحه</a:t>
            </a:r>
            <a:r>
              <a:rPr lang="en-US" sz="2400" b="1" dirty="0"/>
              <a:t/>
            </a:r>
            <a:br>
              <a:rPr lang="en-US" sz="2400" b="1" dirty="0"/>
            </a:br>
            <a:r>
              <a:rPr lang="ar-SA" sz="2400" b="1" dirty="0"/>
              <a:t>يتم تجهيز الردم </a:t>
            </a:r>
            <a:r>
              <a:rPr lang="en-US" sz="2400" b="1" dirty="0"/>
              <a:t/>
            </a:r>
            <a:br>
              <a:rPr lang="en-US" sz="2400" b="1" dirty="0"/>
            </a:br>
            <a:r>
              <a:rPr lang="ar-SA" sz="2400" b="1" dirty="0"/>
              <a:t>يتم صب الارضيات الخرسانيه</a:t>
            </a:r>
            <a:r>
              <a:rPr lang="en-US" sz="2400" b="1" dirty="0"/>
              <a:t/>
            </a:r>
            <a:br>
              <a:rPr lang="en-US" sz="2400" b="1" dirty="0"/>
            </a:br>
            <a:r>
              <a:rPr lang="ar-SA" sz="2400" b="1" dirty="0"/>
              <a:t>يتم تجهيز نجارة و حدادة و صب الاعمده و الحوائط و القلبه الاولى من السلم</a:t>
            </a:r>
            <a:r>
              <a:rPr lang="en-US" sz="2400" b="1" dirty="0"/>
              <a:t/>
            </a:r>
            <a:br>
              <a:rPr lang="en-US" sz="2400" b="1" dirty="0"/>
            </a:br>
            <a:r>
              <a:rPr lang="en-US" sz="2400" b="1" dirty="0"/>
              <a:t/>
            </a:r>
            <a:br>
              <a:rPr lang="en-US" sz="2400" b="1" dirty="0"/>
            </a:br>
            <a:r>
              <a:rPr lang="en-US" sz="2400" b="1" dirty="0"/>
              <a:t/>
            </a:r>
            <a:br>
              <a:rPr lang="en-US" sz="2400" b="1" dirty="0"/>
            </a:br>
            <a:endParaRPr lang="ar-EG"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18484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4" name="Rectangle 3"/>
          <p:cNvSpPr/>
          <p:nvPr/>
        </p:nvSpPr>
        <p:spPr>
          <a:xfrm>
            <a:off x="1828800" y="232112"/>
            <a:ext cx="7086600" cy="6186309"/>
          </a:xfrm>
          <a:prstGeom prst="rect">
            <a:avLst/>
          </a:prstGeom>
        </p:spPr>
        <p:txBody>
          <a:bodyPr wrap="square">
            <a:spAutoFit/>
          </a:bodyPr>
          <a:lstStyle/>
          <a:p>
            <a:pPr algn="r"/>
            <a:r>
              <a:rPr lang="ar-EG" sz="2800" b="1" dirty="0">
                <a:solidFill>
                  <a:srgbClr val="002060"/>
                </a:solidFill>
              </a:rPr>
              <a:t>الجسات</a:t>
            </a:r>
            <a:endParaRPr lang="en-US" sz="2800" dirty="0">
              <a:solidFill>
                <a:srgbClr val="002060"/>
              </a:solidFill>
            </a:endParaRPr>
          </a:p>
          <a:p>
            <a:pPr algn="r"/>
            <a:r>
              <a:rPr lang="ar-EG" sz="2000" b="1" dirty="0"/>
              <a:t>نحتاج الى جستين كل 300 م2 من مساحة المبنى و تكون فى الاركان</a:t>
            </a:r>
            <a:endParaRPr lang="en-US" sz="2000" dirty="0"/>
          </a:p>
          <a:p>
            <a:pPr algn="r"/>
            <a:r>
              <a:rPr lang="ar-EG" sz="2000" b="1" dirty="0"/>
              <a:t>اذا زاد عدد الجسات عن اربعه يتم تنفيذ الاربعه الاولى فى الاركان و الباقى داخل مساحة المبنى</a:t>
            </a:r>
            <a:endParaRPr lang="en-US" sz="2000" dirty="0"/>
          </a:p>
          <a:p>
            <a:pPr algn="r"/>
            <a:r>
              <a:rPr lang="ar-EG" sz="2000" b="1" dirty="0"/>
              <a:t>لا يقل عدد الجسات عن اثنين</a:t>
            </a:r>
            <a:endParaRPr lang="en-US" sz="2000" dirty="0"/>
          </a:p>
          <a:p>
            <a:pPr algn="r"/>
            <a:r>
              <a:rPr lang="ar-EG" sz="2000" b="1" dirty="0"/>
              <a:t>تقرير الجسات يحدد قوة تحمل التربه و منه يتم تحديد النظام الانشائى قواعد او لبشه او خوازيق</a:t>
            </a:r>
            <a:endParaRPr lang="en-US" sz="2000" dirty="0"/>
          </a:p>
          <a:p>
            <a:pPr algn="r"/>
            <a:r>
              <a:rPr lang="ar-EG" sz="2000" b="1" dirty="0"/>
              <a:t>و يحدد منسوب الحفر</a:t>
            </a:r>
            <a:endParaRPr lang="en-US" sz="2000" dirty="0"/>
          </a:p>
          <a:p>
            <a:pPr algn="r"/>
            <a:r>
              <a:rPr lang="ar-EG" sz="2000" b="1" dirty="0"/>
              <a:t>و يحدد ضرورة وجود احلال من عدمه</a:t>
            </a:r>
            <a:endParaRPr lang="en-US" sz="2000" dirty="0"/>
          </a:p>
          <a:p>
            <a:pPr algn="r"/>
            <a:r>
              <a:rPr lang="ar-EG" sz="2000" b="1" dirty="0"/>
              <a:t>و يحدد منسوب المياه الجوفيه</a:t>
            </a:r>
            <a:endParaRPr lang="en-US" sz="2000" dirty="0"/>
          </a:p>
          <a:p>
            <a:pPr algn="r"/>
            <a:r>
              <a:rPr lang="ar-EG" sz="2000" b="1" dirty="0"/>
              <a:t>و يحدد نوع الاسمنت فى الخرسانه اسفل الارض</a:t>
            </a:r>
            <a:endParaRPr lang="en-US" sz="2000" dirty="0"/>
          </a:p>
          <a:p>
            <a:pPr algn="r"/>
            <a:r>
              <a:rPr lang="ar-EG" sz="2000" b="1" dirty="0"/>
              <a:t>و يحدد سمك الغطاء الخرسانى اسفل الارض</a:t>
            </a:r>
            <a:endParaRPr lang="en-US" sz="2000" dirty="0"/>
          </a:p>
          <a:p>
            <a:pPr algn="r"/>
            <a:r>
              <a:rPr lang="ar-EG" sz="2800" b="1" dirty="0">
                <a:solidFill>
                  <a:srgbClr val="002060"/>
                </a:solidFill>
              </a:rPr>
              <a:t>الخوازيق</a:t>
            </a:r>
            <a:endParaRPr lang="en-US" sz="2800" dirty="0">
              <a:solidFill>
                <a:srgbClr val="002060"/>
              </a:solidFill>
            </a:endParaRPr>
          </a:p>
          <a:p>
            <a:pPr algn="r"/>
            <a:r>
              <a:rPr lang="ar-EG" sz="2000" b="1" dirty="0"/>
              <a:t>خوازيق سند الجار تكون بطول ( 1.5 – 2 ) عمق الحفر</a:t>
            </a:r>
            <a:endParaRPr lang="en-US" sz="2000" dirty="0"/>
          </a:p>
          <a:p>
            <a:pPr algn="r"/>
            <a:r>
              <a:rPr lang="ar-EG" sz="2000" b="1" dirty="0"/>
              <a:t>الخوازيق الحامله للمبنى يركب لها طوق داخلى كل 1.5 م لا يقل قطره عن 16 مم و الكانات حلزونيه قطر 8 مم كل 20 سم على الاكثر</a:t>
            </a:r>
            <a:endParaRPr lang="en-US" sz="2000" dirty="0"/>
          </a:p>
          <a:p>
            <a:pPr algn="r"/>
            <a:r>
              <a:rPr lang="ar-EG" sz="2000" b="1" dirty="0"/>
              <a:t>خرسانة الخازوق الحامل تكون فوق منسوب الخرسانه العاديه ب 10 سم</a:t>
            </a:r>
            <a:endParaRPr lang="en-US" sz="2000" dirty="0"/>
          </a:p>
          <a:p>
            <a:pPr algn="r"/>
            <a:r>
              <a:rPr lang="ar-EG" sz="2000" b="1" dirty="0"/>
              <a:t>الخازوق الحامل طول اسياخه داخل الاساسات 65 فاى بحد ادنى 1 م</a:t>
            </a:r>
            <a:endParaRPr lang="en-US" sz="2000" dirty="0"/>
          </a:p>
          <a:p>
            <a:pPr algn="r"/>
            <a:r>
              <a:rPr lang="ar-EG" sz="2000" b="1" dirty="0"/>
              <a:t>لا يتم البدء فى اعمال التنفيذ قبل مرور 28 يوم من تاريخ صب اخر خازوق حامل</a:t>
            </a:r>
            <a:endParaRPr lang="ar-EG" sz="2000" dirty="0"/>
          </a:p>
        </p:txBody>
      </p:sp>
    </p:spTree>
    <p:extLst>
      <p:ext uri="{BB962C8B-B14F-4D97-AF65-F5344CB8AC3E}">
        <p14:creationId xmlns:p14="http://schemas.microsoft.com/office/powerpoint/2010/main" val="3385114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 name="Rectangle 3"/>
          <p:cNvSpPr/>
          <p:nvPr/>
        </p:nvSpPr>
        <p:spPr>
          <a:xfrm>
            <a:off x="2057400" y="240566"/>
            <a:ext cx="6858000" cy="6494085"/>
          </a:xfrm>
          <a:prstGeom prst="rect">
            <a:avLst/>
          </a:prstGeom>
        </p:spPr>
        <p:txBody>
          <a:bodyPr wrap="square">
            <a:spAutoFit/>
          </a:bodyPr>
          <a:lstStyle/>
          <a:p>
            <a:pPr algn="r"/>
            <a:r>
              <a:rPr lang="ar-EG" sz="3200" b="1" dirty="0">
                <a:solidFill>
                  <a:srgbClr val="002060"/>
                </a:solidFill>
              </a:rPr>
              <a:t>الارضيات الخرسانيه</a:t>
            </a:r>
            <a:endParaRPr lang="en-US" sz="3200" dirty="0">
              <a:solidFill>
                <a:srgbClr val="002060"/>
              </a:solidFill>
            </a:endParaRPr>
          </a:p>
          <a:p>
            <a:pPr algn="r"/>
            <a:r>
              <a:rPr lang="ar-EG" sz="2400" b="1" dirty="0"/>
              <a:t>يتم تنفيذها فى الجراجات و المخازن و محطات الوقود و غيرها</a:t>
            </a:r>
            <a:endParaRPr lang="en-US" sz="2400" dirty="0"/>
          </a:p>
          <a:p>
            <a:pPr algn="r"/>
            <a:r>
              <a:rPr lang="ar-EG" sz="2400" b="1" dirty="0"/>
              <a:t>مساحة البلاطه الواحده لا تزيد عن 25 م2</a:t>
            </a:r>
            <a:endParaRPr lang="en-US" sz="2400" dirty="0"/>
          </a:p>
          <a:p>
            <a:pPr algn="r"/>
            <a:r>
              <a:rPr lang="ar-EG" sz="2400" b="1" dirty="0"/>
              <a:t>يتم تقسيم المساحه الى قطع كالشطرنج حيث يتم صب واحده و تترك المجاوره لها حتى يتم الانتهاء من صب التى تليها و هكذا حتى الانتهاء من صب كامل المساحه المطلوبه</a:t>
            </a:r>
            <a:endParaRPr lang="en-US" sz="2400" dirty="0"/>
          </a:p>
          <a:p>
            <a:pPr algn="r"/>
            <a:r>
              <a:rPr lang="ar-EG" sz="2400" b="1" dirty="0"/>
              <a:t>بعد الانتهاء من صب البلاطه الواحده يتم رش ماده عليها مقاومه للاحتكاك</a:t>
            </a:r>
            <a:endParaRPr lang="en-US" sz="2400" dirty="0"/>
          </a:p>
          <a:p>
            <a:pPr algn="r"/>
            <a:r>
              <a:rPr lang="ar-EG" sz="2400" b="1" dirty="0"/>
              <a:t>و تنعيمها بالهليكوبتر بعد تركيب صينيه لها</a:t>
            </a:r>
            <a:endParaRPr lang="en-US" sz="2400" dirty="0"/>
          </a:p>
          <a:p>
            <a:pPr algn="r"/>
            <a:r>
              <a:rPr lang="ar-EG" sz="2400" b="1" dirty="0"/>
              <a:t>يتم معالجة الخرسانه بالمياه لمدة اسبوع</a:t>
            </a:r>
            <a:endParaRPr lang="en-US" sz="2400" dirty="0"/>
          </a:p>
          <a:p>
            <a:pPr algn="r"/>
            <a:r>
              <a:rPr lang="ar-EG" sz="2400" b="1" dirty="0"/>
              <a:t>يتم تقطيع الخرسانه بالصاروخ الى بلاطات لا تزيد مساحتها عن 25 م2</a:t>
            </a:r>
            <a:endParaRPr lang="en-US" sz="2400" dirty="0"/>
          </a:p>
          <a:p>
            <a:pPr algn="r"/>
            <a:r>
              <a:rPr lang="ar-EG" sz="2400" b="1" dirty="0"/>
              <a:t>و عمق الفاصل 3 سم وبسمك 3 مم</a:t>
            </a:r>
            <a:endParaRPr lang="en-US" sz="2400" dirty="0"/>
          </a:p>
          <a:p>
            <a:pPr algn="r"/>
            <a:r>
              <a:rPr lang="ar-EG" sz="2400" b="1" dirty="0"/>
              <a:t>اذا كان سمك البلاطه حتى 16 سم يتم تركيب شبكة حديد سفليه</a:t>
            </a:r>
            <a:endParaRPr lang="en-US" sz="2400" dirty="0"/>
          </a:p>
          <a:p>
            <a:pPr algn="r"/>
            <a:r>
              <a:rPr lang="ar-EG" sz="2400" b="1" dirty="0"/>
              <a:t>و اذا زاد السمك عن 16 سم يتم تركيب شبكتين حديد سفليه و علويه</a:t>
            </a:r>
            <a:endParaRPr lang="en-US" sz="2400" dirty="0"/>
          </a:p>
          <a:p>
            <a:pPr algn="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sp>
        <p:nvSpPr>
          <p:cNvPr id="4" name="Rectangle 3"/>
          <p:cNvSpPr/>
          <p:nvPr/>
        </p:nvSpPr>
        <p:spPr>
          <a:xfrm>
            <a:off x="1905000" y="-76200"/>
            <a:ext cx="6934200" cy="2800767"/>
          </a:xfrm>
          <a:prstGeom prst="rect">
            <a:avLst/>
          </a:prstGeom>
        </p:spPr>
        <p:txBody>
          <a:bodyPr wrap="square">
            <a:spAutoFit/>
          </a:bodyPr>
          <a:lstStyle/>
          <a:p>
            <a:pPr algn="r"/>
            <a:r>
              <a:rPr lang="ar-EG" sz="2400" b="1" dirty="0"/>
              <a:t> </a:t>
            </a:r>
            <a:endParaRPr lang="en-US" sz="2400" dirty="0"/>
          </a:p>
          <a:p>
            <a:pPr algn="r"/>
            <a:r>
              <a:rPr lang="ar-EG" sz="3200" b="1" dirty="0">
                <a:solidFill>
                  <a:srgbClr val="002060"/>
                </a:solidFill>
              </a:rPr>
              <a:t>النجاره المسلحه</a:t>
            </a:r>
            <a:endParaRPr lang="en-US" sz="3200" dirty="0">
              <a:solidFill>
                <a:srgbClr val="002060"/>
              </a:solidFill>
            </a:endParaRPr>
          </a:p>
          <a:p>
            <a:pPr algn="r"/>
            <a:r>
              <a:rPr lang="ar-EG" sz="2400" b="1" dirty="0"/>
              <a:t>الواح اللتزانه ( م2 ) للسوليد سلاب ( 2 * مسطح السقف م2 ) </a:t>
            </a:r>
            <a:endParaRPr lang="en-US" sz="2400" dirty="0"/>
          </a:p>
          <a:p>
            <a:pPr algn="r"/>
            <a:r>
              <a:rPr lang="ar-EG" sz="2400" b="1" dirty="0"/>
              <a:t>الواح اللتزانه ( م2 ) للفلات سلاب ( 1.5 * مسطح السقف م2 )</a:t>
            </a:r>
            <a:endParaRPr lang="en-US" sz="2400" dirty="0"/>
          </a:p>
          <a:p>
            <a:pPr algn="r"/>
            <a:r>
              <a:rPr lang="ar-EG" sz="2400" b="1" dirty="0"/>
              <a:t>الواح اللتزانه ( م2 ) للهوردى سلاب ( 1.5 * مسطح السقف م2 )</a:t>
            </a:r>
            <a:endParaRPr lang="en-US" sz="2400" dirty="0"/>
          </a:p>
          <a:p>
            <a:pPr algn="r"/>
            <a:r>
              <a:rPr lang="ar-EG" sz="2400" b="1" dirty="0"/>
              <a:t>مكعب اللتزانه ( م3 ) = الواح اللتزانه ( م2 ) * 0.25</a:t>
            </a:r>
            <a:endParaRPr lang="en-US" sz="2400" dirty="0"/>
          </a:p>
          <a:p>
            <a:pPr algn="r"/>
            <a:r>
              <a:rPr lang="ar-EG" sz="2400" b="1" dirty="0"/>
              <a:t>عدد القوائم لشدة السقف ( مساحة السقف م2 / ( 0.8 * 0.8 ) )</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390641221"/>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29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a:p>
        </p:txBody>
      </p:sp>
      <p:sp>
        <p:nvSpPr>
          <p:cNvPr id="4" name="Rectangle 3"/>
          <p:cNvSpPr/>
          <p:nvPr/>
        </p:nvSpPr>
        <p:spPr>
          <a:xfrm>
            <a:off x="1219200" y="287953"/>
            <a:ext cx="7772400" cy="5447645"/>
          </a:xfrm>
          <a:prstGeom prst="rect">
            <a:avLst/>
          </a:prstGeom>
        </p:spPr>
        <p:txBody>
          <a:bodyPr wrap="square">
            <a:spAutoFit/>
          </a:bodyPr>
          <a:lstStyle/>
          <a:p>
            <a:pPr algn="ctr"/>
            <a:r>
              <a:rPr lang="ar-SA" sz="3600" b="1" dirty="0" smtClean="0">
                <a:solidFill>
                  <a:srgbClr val="C00000"/>
                </a:solidFill>
              </a:rPr>
              <a:t>الاعمال </a:t>
            </a:r>
            <a:r>
              <a:rPr lang="ar-SA" sz="3600" b="1" dirty="0">
                <a:solidFill>
                  <a:srgbClr val="C00000"/>
                </a:solidFill>
              </a:rPr>
              <a:t>الكهربائيه</a:t>
            </a:r>
            <a:r>
              <a:rPr lang="en-US" sz="2400" b="1" dirty="0"/>
              <a:t/>
            </a:r>
            <a:br>
              <a:rPr lang="en-US" sz="2400" b="1" dirty="0"/>
            </a:br>
            <a:endParaRPr lang="en-US" sz="2400" b="1" dirty="0" smtClean="0"/>
          </a:p>
          <a:p>
            <a:pPr algn="r"/>
            <a:r>
              <a:rPr lang="ar-SA" sz="2400" b="1" dirty="0" smtClean="0"/>
              <a:t>قطر </a:t>
            </a:r>
            <a:r>
              <a:rPr lang="ar-SA" sz="2400" b="1" dirty="0"/>
              <a:t>مواسير السقف 23 مم ( في مصر </a:t>
            </a:r>
            <a:r>
              <a:rPr lang="ar-EG" sz="2400" b="1" dirty="0"/>
              <a:t>قطر </a:t>
            </a:r>
            <a:r>
              <a:rPr lang="ar-SA" sz="2400" b="1" dirty="0"/>
              <a:t>خراطيم السقف 18 مم </a:t>
            </a:r>
            <a:r>
              <a:rPr lang="ar-SA" sz="2400" b="1" dirty="0" smtClean="0"/>
              <a:t>)</a:t>
            </a:r>
            <a:r>
              <a:rPr lang="en-US" sz="2400" b="1" dirty="0"/>
              <a:t/>
            </a:r>
            <a:br>
              <a:rPr lang="en-US" sz="2400" b="1" dirty="0"/>
            </a:br>
            <a:r>
              <a:rPr lang="ar-SA" sz="2400" b="1" dirty="0"/>
              <a:t>قطر مواسير الصاعد 23 مم و عددها 5</a:t>
            </a:r>
            <a:r>
              <a:rPr lang="en-US" sz="2400" b="1" dirty="0"/>
              <a:t/>
            </a:r>
            <a:br>
              <a:rPr lang="en-US" sz="2400" b="1" dirty="0"/>
            </a:br>
            <a:r>
              <a:rPr lang="ar-SA" sz="2400" b="1" dirty="0"/>
              <a:t>قطر المواسير داخل الشقه 16 مم </a:t>
            </a:r>
            <a:endParaRPr lang="en-US" sz="2400" dirty="0"/>
          </a:p>
          <a:p>
            <a:pPr algn="r"/>
            <a:r>
              <a:rPr lang="ar-SA" sz="2400" b="1" dirty="0"/>
              <a:t>ماعدا مواسيىر التكييف و الغساله الفول اوتوماتيك قطرها 23 مم</a:t>
            </a:r>
            <a:r>
              <a:rPr lang="en-US" sz="2400" b="1" dirty="0"/>
              <a:t/>
            </a:r>
            <a:br>
              <a:rPr lang="en-US" sz="2400" b="1" dirty="0"/>
            </a:br>
            <a:r>
              <a:rPr lang="ar-SA" sz="2400" b="1" dirty="0"/>
              <a:t>سلك الصاعد قطر 16 مم </a:t>
            </a:r>
            <a:r>
              <a:rPr lang="en-US" sz="2400" b="1" dirty="0"/>
              <a:t/>
            </a:r>
            <a:br>
              <a:rPr lang="en-US" sz="2400" b="1" dirty="0"/>
            </a:br>
            <a:r>
              <a:rPr lang="ar-SA" sz="2400" b="1" dirty="0"/>
              <a:t>سلك المفاتيح و البرايز قطر 3 مم</a:t>
            </a:r>
            <a:endParaRPr lang="en-US" sz="2400" dirty="0"/>
          </a:p>
          <a:p>
            <a:pPr algn="r"/>
            <a:r>
              <a:rPr lang="ar-SA" sz="2400" b="1" dirty="0"/>
              <a:t>سلك برايز القوى قطر 4 مم</a:t>
            </a:r>
            <a:r>
              <a:rPr lang="en-US" sz="2400" b="1" dirty="0"/>
              <a:t/>
            </a:r>
            <a:br>
              <a:rPr lang="en-US" sz="2400" b="1" dirty="0"/>
            </a:br>
            <a:r>
              <a:rPr lang="ar-SA" sz="2400" b="1" dirty="0"/>
              <a:t>سلك السخان قطر 4 مم</a:t>
            </a:r>
            <a:r>
              <a:rPr lang="en-US" sz="2400" b="1" dirty="0"/>
              <a:t/>
            </a:r>
            <a:br>
              <a:rPr lang="en-US" sz="2400" b="1" dirty="0"/>
            </a:br>
            <a:r>
              <a:rPr lang="ar-SA" sz="2400" b="1" dirty="0"/>
              <a:t>سلك التكييف و الغساله الفول اوتوماتيك قطر </a:t>
            </a:r>
            <a:r>
              <a:rPr lang="ar-SA" sz="2400" b="1" dirty="0" smtClean="0"/>
              <a:t>6مم</a:t>
            </a:r>
            <a:r>
              <a:rPr lang="en-US" sz="2400" b="1" dirty="0"/>
              <a:t/>
            </a:r>
            <a:br>
              <a:rPr lang="en-US" sz="2400" b="1" dirty="0"/>
            </a:br>
            <a:r>
              <a:rPr lang="ar-SA" sz="2400" b="1" dirty="0"/>
              <a:t>البواطات ( اسفل الكمرات ب 20 سم )</a:t>
            </a:r>
            <a:r>
              <a:rPr lang="en-US" sz="2400" b="1" dirty="0"/>
              <a:t/>
            </a:r>
            <a:br>
              <a:rPr lang="en-US" sz="2400" b="1" dirty="0"/>
            </a:br>
            <a:r>
              <a:rPr lang="ar-SA" sz="2400" b="1" dirty="0"/>
              <a:t>خارج الشقه 15*20 سم</a:t>
            </a:r>
            <a:r>
              <a:rPr lang="en-US" sz="2400" b="1" dirty="0"/>
              <a:t/>
            </a:r>
            <a:br>
              <a:rPr lang="en-US" sz="2400" b="1" dirty="0"/>
            </a:br>
            <a:r>
              <a:rPr lang="ar-SA" sz="2400" b="1" dirty="0"/>
              <a:t>داخل الشقه 10*10 </a:t>
            </a:r>
            <a:r>
              <a:rPr lang="ar-SA" sz="2400" b="1" dirty="0" smtClean="0"/>
              <a:t>سم</a:t>
            </a:r>
            <a:endParaRPr lang="en-US" sz="2400" dirty="0"/>
          </a:p>
        </p:txBody>
      </p:sp>
      <p:pic>
        <p:nvPicPr>
          <p:cNvPr id="4098" name="Picture 2" descr="http://www.build-yourhome.com/wp-content/uploads/2013/03/%D8%A7%D9%84%D8%A7%D8%B9%D9%85%D8%A7%D9%84-%D8%A7%D9%84%D9%83%D9%87%D8%B1%D8%A8%D8%A7%D8%A6%D9%8A%D8%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786" y="3119766"/>
            <a:ext cx="2327614" cy="274763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385114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
        <p:nvSpPr>
          <p:cNvPr id="4" name="Rectangle 3"/>
          <p:cNvSpPr/>
          <p:nvPr/>
        </p:nvSpPr>
        <p:spPr>
          <a:xfrm>
            <a:off x="2133600" y="381000"/>
            <a:ext cx="6705600" cy="5139869"/>
          </a:xfrm>
          <a:prstGeom prst="rect">
            <a:avLst/>
          </a:prstGeom>
        </p:spPr>
        <p:txBody>
          <a:bodyPr wrap="square">
            <a:spAutoFit/>
          </a:bodyPr>
          <a:lstStyle/>
          <a:p>
            <a:pPr algn="r"/>
            <a:r>
              <a:rPr lang="ar-SA" sz="3200" b="1" dirty="0" smtClean="0">
                <a:solidFill>
                  <a:srgbClr val="002060"/>
                </a:solidFill>
              </a:rPr>
              <a:t>المفاتيح</a:t>
            </a:r>
            <a:endParaRPr lang="en-US" sz="3200" dirty="0">
              <a:solidFill>
                <a:srgbClr val="002060"/>
              </a:solidFill>
            </a:endParaRPr>
          </a:p>
          <a:p>
            <a:pPr algn="r"/>
            <a:r>
              <a:rPr lang="ar-SA" sz="2400" b="1" dirty="0" smtClean="0"/>
              <a:t>مفتاح </a:t>
            </a:r>
            <a:r>
              <a:rPr lang="ar-SA" sz="2400" b="1" dirty="0"/>
              <a:t>1 فاز للاناره</a:t>
            </a:r>
            <a:endParaRPr lang="en-US" sz="2400" dirty="0"/>
          </a:p>
          <a:p>
            <a:pPr algn="r"/>
            <a:r>
              <a:rPr lang="ar-SA" sz="2400" b="1" dirty="0"/>
              <a:t>مفتاح 2 فاز للتكييف و السخان و الموتور و الغساله الفول اوتوماتيك</a:t>
            </a:r>
            <a:endParaRPr lang="en-US" sz="2400" dirty="0"/>
          </a:p>
          <a:p>
            <a:pPr algn="r"/>
            <a:r>
              <a:rPr lang="ar-SA" sz="2400" b="1" dirty="0"/>
              <a:t>مفتاح 3 فاز للماكينات</a:t>
            </a:r>
            <a:r>
              <a:rPr lang="en-US" sz="2400" b="1" dirty="0"/>
              <a:t/>
            </a:r>
            <a:br>
              <a:rPr lang="en-US" sz="2400" b="1" dirty="0"/>
            </a:br>
            <a:endParaRPr lang="en-US" sz="2400" b="1" dirty="0" smtClean="0"/>
          </a:p>
          <a:p>
            <a:pPr algn="r"/>
            <a:r>
              <a:rPr lang="ar-SA" sz="3200" b="1" dirty="0" smtClean="0">
                <a:solidFill>
                  <a:srgbClr val="002060"/>
                </a:solidFill>
              </a:rPr>
              <a:t>المناسيب </a:t>
            </a:r>
            <a:r>
              <a:rPr lang="ar-SA" sz="3200" b="1" dirty="0">
                <a:solidFill>
                  <a:srgbClr val="002060"/>
                </a:solidFill>
              </a:rPr>
              <a:t>اعلى منسوب تشطيب الارضيات</a:t>
            </a:r>
            <a:r>
              <a:rPr lang="en-US" sz="3200" b="1" dirty="0">
                <a:solidFill>
                  <a:srgbClr val="002060"/>
                </a:solidFill>
              </a:rPr>
              <a:t/>
            </a:r>
            <a:br>
              <a:rPr lang="en-US" sz="3200" b="1" dirty="0">
                <a:solidFill>
                  <a:srgbClr val="002060"/>
                </a:solidFill>
              </a:rPr>
            </a:br>
            <a:r>
              <a:rPr lang="ar-SA" sz="2400" b="1" dirty="0"/>
              <a:t>لوحة التوزيع داخل الشقه 180 سم</a:t>
            </a:r>
            <a:r>
              <a:rPr lang="en-US" sz="2400" b="1" dirty="0"/>
              <a:t/>
            </a:r>
            <a:br>
              <a:rPr lang="en-US" sz="2400" b="1" dirty="0"/>
            </a:br>
            <a:r>
              <a:rPr lang="ar-SA" sz="2400" b="1" dirty="0"/>
              <a:t>اللمبات الجداريه 180 سم</a:t>
            </a:r>
            <a:r>
              <a:rPr lang="en-US" sz="2400" b="1" dirty="0"/>
              <a:t/>
            </a:r>
            <a:br>
              <a:rPr lang="en-US" sz="2400" b="1" dirty="0"/>
            </a:br>
            <a:r>
              <a:rPr lang="ar-SA" sz="2400" b="1" dirty="0"/>
              <a:t>الجرس 225 سم و فوق لوحة التوزيع</a:t>
            </a:r>
            <a:r>
              <a:rPr lang="en-US" sz="2400" b="1" dirty="0"/>
              <a:t/>
            </a:r>
            <a:br>
              <a:rPr lang="en-US" sz="2400" b="1" dirty="0"/>
            </a:br>
            <a:r>
              <a:rPr lang="ar-SA" sz="2400" b="1" dirty="0"/>
              <a:t>المفاتيح 140 سم</a:t>
            </a:r>
            <a:r>
              <a:rPr lang="en-US" sz="2400" b="1" dirty="0"/>
              <a:t/>
            </a:r>
            <a:br>
              <a:rPr lang="en-US" sz="2400" b="1" dirty="0"/>
            </a:br>
            <a:r>
              <a:rPr lang="ar-SA" sz="2400" b="1" dirty="0"/>
              <a:t>البرايز 50 سم</a:t>
            </a:r>
            <a:r>
              <a:rPr lang="en-US" sz="2400" b="1" dirty="0"/>
              <a:t/>
            </a:r>
            <a:br>
              <a:rPr lang="en-US" sz="2400" b="1" dirty="0"/>
            </a:br>
            <a:r>
              <a:rPr lang="ar-SA" sz="2400" b="1" dirty="0"/>
              <a:t>برايز المطبخ 125 </a:t>
            </a:r>
            <a:r>
              <a:rPr lang="ar-SA" sz="2400" b="1" dirty="0" smtClean="0"/>
              <a:t>سم</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
        <p:nvSpPr>
          <p:cNvPr id="4" name="Rectangle 3"/>
          <p:cNvSpPr/>
          <p:nvPr/>
        </p:nvSpPr>
        <p:spPr>
          <a:xfrm>
            <a:off x="2743200" y="304800"/>
            <a:ext cx="6172200" cy="5878532"/>
          </a:xfrm>
          <a:prstGeom prst="rect">
            <a:avLst/>
          </a:prstGeom>
        </p:spPr>
        <p:txBody>
          <a:bodyPr wrap="square">
            <a:spAutoFit/>
          </a:bodyPr>
          <a:lstStyle/>
          <a:p>
            <a:pPr algn="r"/>
            <a:r>
              <a:rPr lang="ar-SA" sz="3200" b="1" dirty="0">
                <a:solidFill>
                  <a:srgbClr val="002060"/>
                </a:solidFill>
              </a:rPr>
              <a:t>الخطوط</a:t>
            </a:r>
            <a:endParaRPr lang="en-US" sz="3200" dirty="0">
              <a:solidFill>
                <a:srgbClr val="002060"/>
              </a:solidFill>
            </a:endParaRPr>
          </a:p>
          <a:p>
            <a:pPr algn="r"/>
            <a:r>
              <a:rPr lang="ar-SA" sz="2400" b="1" dirty="0"/>
              <a:t>يتم تخصيص خط من لوحة التوزيع لكل تكييف</a:t>
            </a:r>
            <a:endParaRPr lang="en-US" sz="2400" dirty="0"/>
          </a:p>
          <a:p>
            <a:pPr algn="r"/>
            <a:r>
              <a:rPr lang="ar-SA" sz="2400" b="1" dirty="0"/>
              <a:t>يتم تخصيص خط من لوحة التوزيع للسخان</a:t>
            </a:r>
            <a:endParaRPr lang="en-US" sz="2400" dirty="0"/>
          </a:p>
          <a:p>
            <a:pPr algn="r"/>
            <a:r>
              <a:rPr lang="ar-SA" sz="2400" b="1" dirty="0"/>
              <a:t>يتم تخصيص خط من لوحة التوزيع للغساله الفول اوتوماتيك</a:t>
            </a:r>
            <a:endParaRPr lang="en-US" sz="2400" dirty="0"/>
          </a:p>
          <a:p>
            <a:pPr algn="r"/>
            <a:r>
              <a:rPr lang="ar-SA" sz="2400" b="1" dirty="0"/>
              <a:t>يتم فصل دائرتى التليفون و الستالايت</a:t>
            </a:r>
            <a:endParaRPr lang="en-US" sz="2400" dirty="0"/>
          </a:p>
          <a:p>
            <a:pPr algn="r"/>
            <a:endParaRPr lang="en-US" sz="2400" b="1" dirty="0" smtClean="0"/>
          </a:p>
          <a:p>
            <a:pPr algn="r"/>
            <a:r>
              <a:rPr lang="ar-EG" sz="3200" b="1" dirty="0" smtClean="0">
                <a:solidFill>
                  <a:srgbClr val="002060"/>
                </a:solidFill>
              </a:rPr>
              <a:t>خطوات </a:t>
            </a:r>
            <a:r>
              <a:rPr lang="ar-EG" sz="3200" b="1" dirty="0">
                <a:solidFill>
                  <a:srgbClr val="002060"/>
                </a:solidFill>
              </a:rPr>
              <a:t>عمل الكهربائى</a:t>
            </a:r>
            <a:endParaRPr lang="en-US" sz="3200" dirty="0">
              <a:solidFill>
                <a:srgbClr val="002060"/>
              </a:solidFill>
            </a:endParaRPr>
          </a:p>
          <a:p>
            <a:pPr algn="r"/>
            <a:r>
              <a:rPr lang="ar-EG" sz="2400" b="1" dirty="0"/>
              <a:t>يتم تركيب خراطيم الكهرباء بالسقف</a:t>
            </a:r>
            <a:endParaRPr lang="en-US" sz="2400" dirty="0"/>
          </a:p>
          <a:p>
            <a:pPr algn="r"/>
            <a:r>
              <a:rPr lang="ar-EG" sz="2400" b="1" dirty="0"/>
              <a:t>السوليد سلاب ( بعد انتهاء نجارة السقف )</a:t>
            </a:r>
            <a:endParaRPr lang="en-US" sz="2400" dirty="0"/>
          </a:p>
          <a:p>
            <a:pPr algn="r"/>
            <a:r>
              <a:rPr lang="ar-EG" sz="2400" b="1" dirty="0"/>
              <a:t>الفلات سلاب ( بعد انتهاء الشبكه السفليه للحديد )</a:t>
            </a:r>
            <a:endParaRPr lang="en-US" sz="2400" dirty="0"/>
          </a:p>
          <a:p>
            <a:pPr algn="r"/>
            <a:r>
              <a:rPr lang="ar-EG" sz="2400" b="1" dirty="0"/>
              <a:t>الهوردى سلاب ( بعد انتهاء حديد السقف )</a:t>
            </a:r>
            <a:endParaRPr lang="en-US" sz="2400" dirty="0"/>
          </a:p>
          <a:p>
            <a:pPr algn="r"/>
            <a:r>
              <a:rPr lang="ar-EG" sz="2400" b="1" dirty="0"/>
              <a:t>بعد انتهاء اعمال البؤج و الاوتار فى مرحلة البياض</a:t>
            </a:r>
            <a:endParaRPr lang="en-US" sz="2400" dirty="0"/>
          </a:p>
          <a:p>
            <a:pPr algn="r"/>
            <a:r>
              <a:rPr lang="ar-EG" sz="2400" b="1" dirty="0"/>
              <a:t>يتم التأسيس لاعمال الكهرباء و سحب الاسلاك</a:t>
            </a:r>
            <a:endParaRPr lang="en-US" sz="2400" dirty="0"/>
          </a:p>
          <a:p>
            <a:pPr algn="r"/>
            <a:r>
              <a:rPr lang="ar-EG" sz="2400" b="1" dirty="0"/>
              <a:t>بعد انتهاء مرحلة الدهانات</a:t>
            </a:r>
            <a:endParaRPr lang="en-US" sz="2400" dirty="0"/>
          </a:p>
          <a:p>
            <a:pPr algn="r"/>
            <a:r>
              <a:rPr lang="ar-EG" sz="2400" b="1" dirty="0"/>
              <a:t>يتم تشطيب اعمال الكهرباء</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259756555"/>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tx2">
              <a:lumMod val="60000"/>
              <a:lumOff val="4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028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8801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
        <p:nvSpPr>
          <p:cNvPr id="4" name="Rectangle 3"/>
          <p:cNvSpPr/>
          <p:nvPr/>
        </p:nvSpPr>
        <p:spPr>
          <a:xfrm>
            <a:off x="1981200" y="152400"/>
            <a:ext cx="6858001" cy="7171194"/>
          </a:xfrm>
          <a:prstGeom prst="rect">
            <a:avLst/>
          </a:prstGeom>
        </p:spPr>
        <p:txBody>
          <a:bodyPr wrap="square">
            <a:spAutoFit/>
          </a:bodyPr>
          <a:lstStyle/>
          <a:p>
            <a:pPr algn="ctr"/>
            <a:r>
              <a:rPr lang="ar-SA" sz="3600" b="1" dirty="0">
                <a:solidFill>
                  <a:srgbClr val="C00000"/>
                </a:solidFill>
              </a:rPr>
              <a:t>الاعمال الصحيه</a:t>
            </a:r>
            <a:endParaRPr lang="en-US" sz="3600" dirty="0">
              <a:solidFill>
                <a:srgbClr val="C00000"/>
              </a:solidFill>
            </a:endParaRPr>
          </a:p>
          <a:p>
            <a:pPr algn="r"/>
            <a:endParaRPr lang="en-US" sz="2400" b="1" dirty="0" smtClean="0"/>
          </a:p>
          <a:p>
            <a:pPr algn="r"/>
            <a:r>
              <a:rPr lang="en-US" sz="2800" b="1" dirty="0" smtClean="0">
                <a:solidFill>
                  <a:srgbClr val="C00000"/>
                </a:solidFill>
              </a:rPr>
              <a:t>PVC</a:t>
            </a:r>
            <a:r>
              <a:rPr lang="en-US" sz="2800" b="1" dirty="0">
                <a:solidFill>
                  <a:srgbClr val="C00000"/>
                </a:solidFill>
              </a:rPr>
              <a:t/>
            </a:r>
            <a:br>
              <a:rPr lang="en-US" sz="2800" b="1" dirty="0">
                <a:solidFill>
                  <a:srgbClr val="C00000"/>
                </a:solidFill>
              </a:rPr>
            </a:br>
            <a:r>
              <a:rPr lang="ar-SA" sz="2400" b="1" dirty="0"/>
              <a:t>مواسير </a:t>
            </a:r>
            <a:r>
              <a:rPr lang="ar-EG" sz="2400" b="1" dirty="0"/>
              <a:t>بى فى سى</a:t>
            </a:r>
            <a:r>
              <a:rPr lang="ar-SA" sz="2400" b="1" dirty="0"/>
              <a:t>  طول الماسوره 6 م للصرف</a:t>
            </a:r>
            <a:endParaRPr lang="en-US" sz="2400" dirty="0"/>
          </a:p>
          <a:p>
            <a:pPr algn="r"/>
            <a:r>
              <a:rPr lang="en-US" sz="2800" b="1" dirty="0">
                <a:solidFill>
                  <a:srgbClr val="C00000"/>
                </a:solidFill>
              </a:rPr>
              <a:t>PPR</a:t>
            </a:r>
            <a:r>
              <a:rPr lang="en-US" sz="2400" b="1" dirty="0"/>
              <a:t> </a:t>
            </a:r>
            <a:br>
              <a:rPr lang="en-US" sz="2400" b="1" dirty="0"/>
            </a:br>
            <a:r>
              <a:rPr lang="ar-EG" sz="2400" b="1" dirty="0"/>
              <a:t>مواسير بى بى آر </a:t>
            </a:r>
            <a:r>
              <a:rPr lang="ar-SA" sz="2400" b="1" dirty="0"/>
              <a:t>طول الماسوره 4 م للتغذيه بارد و ساخن</a:t>
            </a:r>
            <a:r>
              <a:rPr lang="en-US" sz="2400" b="1" dirty="0"/>
              <a:t/>
            </a:r>
            <a:br>
              <a:rPr lang="en-US" sz="2400" b="1" dirty="0"/>
            </a:br>
            <a:endParaRPr lang="en-US" sz="2400" b="1" dirty="0" smtClean="0"/>
          </a:p>
          <a:p>
            <a:pPr algn="r"/>
            <a:r>
              <a:rPr lang="ar-SA" sz="2800" b="1" dirty="0" smtClean="0">
                <a:solidFill>
                  <a:srgbClr val="C00000"/>
                </a:solidFill>
              </a:rPr>
              <a:t>الصرف</a:t>
            </a:r>
            <a:r>
              <a:rPr lang="en-US" sz="2400" b="1" dirty="0"/>
              <a:t/>
            </a:r>
            <a:br>
              <a:rPr lang="en-US" sz="2400" b="1" dirty="0"/>
            </a:br>
            <a:r>
              <a:rPr lang="ar-SA" sz="2400" b="1" dirty="0" smtClean="0"/>
              <a:t>عمود </a:t>
            </a:r>
            <a:r>
              <a:rPr lang="ar-SA" sz="2400" b="1" dirty="0"/>
              <a:t>العمل ( صرف الفضلات ) قطر 4 بوصه</a:t>
            </a:r>
            <a:r>
              <a:rPr lang="en-US" sz="2400" b="1" dirty="0"/>
              <a:t/>
            </a:r>
            <a:br>
              <a:rPr lang="en-US" sz="2400" b="1" dirty="0"/>
            </a:br>
            <a:r>
              <a:rPr lang="ar-SA" sz="2400" b="1" dirty="0"/>
              <a:t>عمود الصرف ( صرف المياه من البيبه ) قطر 3 بوصه</a:t>
            </a:r>
            <a:r>
              <a:rPr lang="en-US" sz="2400" b="1" dirty="0"/>
              <a:t/>
            </a:r>
            <a:br>
              <a:rPr lang="en-US" sz="2400" b="1" dirty="0"/>
            </a:br>
            <a:r>
              <a:rPr lang="ar-SA" sz="2400" b="1" dirty="0"/>
              <a:t>عمود التهويه قطر 2 بوصه </a:t>
            </a:r>
            <a:r>
              <a:rPr lang="en-US" sz="2400" b="1" dirty="0"/>
              <a:t/>
            </a:r>
            <a:br>
              <a:rPr lang="en-US" sz="2400" b="1" dirty="0"/>
            </a:br>
            <a:r>
              <a:rPr lang="ar-SA" sz="2400" b="1" dirty="0"/>
              <a:t>و يتصل بعمود العمل فوق وصلة الدور الارضى</a:t>
            </a:r>
            <a:r>
              <a:rPr lang="en-US" sz="2400" b="1" dirty="0"/>
              <a:t/>
            </a:r>
            <a:br>
              <a:rPr lang="en-US" sz="2400" b="1" dirty="0"/>
            </a:br>
            <a:endParaRPr lang="en-US" sz="2400" b="1" dirty="0" smtClean="0"/>
          </a:p>
          <a:p>
            <a:pPr algn="r"/>
            <a:r>
              <a:rPr lang="ar-SA" sz="2800" b="1" dirty="0" smtClean="0">
                <a:solidFill>
                  <a:srgbClr val="C00000"/>
                </a:solidFill>
              </a:rPr>
              <a:t>التغذيه</a:t>
            </a:r>
            <a:r>
              <a:rPr lang="en-US" sz="2400" b="1" dirty="0"/>
              <a:t/>
            </a:r>
            <a:br>
              <a:rPr lang="en-US" sz="2400" b="1" dirty="0"/>
            </a:br>
            <a:r>
              <a:rPr lang="ar-SA" sz="2400" b="1" dirty="0"/>
              <a:t>المسافه بين ماسورتى البارد و الساخن 15 سم</a:t>
            </a:r>
            <a:r>
              <a:rPr lang="en-US" sz="2400" b="1" dirty="0"/>
              <a:t/>
            </a:r>
            <a:br>
              <a:rPr lang="en-US" sz="2400" b="1" dirty="0"/>
            </a:br>
            <a:r>
              <a:rPr lang="en-US" sz="2400" b="1" dirty="0"/>
              <a:t/>
            </a:r>
            <a:br>
              <a:rPr lang="en-US" sz="2400" b="1" dirty="0"/>
            </a:br>
            <a:r>
              <a:rPr lang="en-US" sz="2400" b="1" dirty="0"/>
              <a:t/>
            </a:r>
            <a:br>
              <a:rPr lang="en-US" sz="2400" b="1" dirty="0"/>
            </a:br>
            <a:endParaRPr lang="ar-EG" sz="2400" dirty="0"/>
          </a:p>
        </p:txBody>
      </p:sp>
      <p:pic>
        <p:nvPicPr>
          <p:cNvPr id="5122" name="Picture 2" descr="http://fbcbuilder.com.sa/upfile/pic13661044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2540000" cy="20574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385114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
        <p:nvSpPr>
          <p:cNvPr id="4" name="Rectangle 3"/>
          <p:cNvSpPr/>
          <p:nvPr/>
        </p:nvSpPr>
        <p:spPr>
          <a:xfrm>
            <a:off x="2133600" y="320219"/>
            <a:ext cx="6705600" cy="6001643"/>
          </a:xfrm>
          <a:prstGeom prst="rect">
            <a:avLst/>
          </a:prstGeom>
        </p:spPr>
        <p:txBody>
          <a:bodyPr wrap="square">
            <a:spAutoFit/>
          </a:bodyPr>
          <a:lstStyle/>
          <a:p>
            <a:pPr algn="r"/>
            <a:r>
              <a:rPr lang="ar-SA" sz="2800" b="1" dirty="0">
                <a:solidFill>
                  <a:srgbClr val="C00000"/>
                </a:solidFill>
              </a:rPr>
              <a:t>المناسيب فوق منسوب تشطيب الارضيات</a:t>
            </a:r>
            <a:r>
              <a:rPr lang="en-US" sz="2000" b="1" dirty="0"/>
              <a:t/>
            </a:r>
            <a:br>
              <a:rPr lang="en-US" sz="2000" b="1" dirty="0"/>
            </a:br>
            <a:endParaRPr lang="en-US" sz="2000" b="1" dirty="0" smtClean="0"/>
          </a:p>
          <a:p>
            <a:pPr algn="r"/>
            <a:r>
              <a:rPr lang="ar-SA" sz="2400" b="1" dirty="0" smtClean="0"/>
              <a:t>حوض </a:t>
            </a:r>
            <a:r>
              <a:rPr lang="ar-SA" sz="2400" b="1" dirty="0"/>
              <a:t>غسيل الايدى 80 سم</a:t>
            </a:r>
            <a:r>
              <a:rPr lang="en-US" sz="2400" b="1" dirty="0"/>
              <a:t/>
            </a:r>
            <a:br>
              <a:rPr lang="en-US" sz="2400" b="1" dirty="0"/>
            </a:br>
            <a:r>
              <a:rPr lang="ar-SA" sz="2400" b="1" dirty="0"/>
              <a:t>حوض المطبخ 90 سم</a:t>
            </a:r>
            <a:r>
              <a:rPr lang="en-US" sz="2400" b="1" dirty="0"/>
              <a:t/>
            </a:r>
            <a:br>
              <a:rPr lang="en-US" sz="2400" b="1" dirty="0"/>
            </a:br>
            <a:r>
              <a:rPr lang="ar-SA" sz="2400" b="1" dirty="0"/>
              <a:t>تغذية حوض غسيل الايدى 50 سم</a:t>
            </a:r>
            <a:r>
              <a:rPr lang="en-US" sz="2400" b="1" dirty="0"/>
              <a:t/>
            </a:r>
            <a:br>
              <a:rPr lang="en-US" sz="2400" b="1" dirty="0"/>
            </a:br>
            <a:r>
              <a:rPr lang="ar-SA" sz="2400" b="1" dirty="0"/>
              <a:t>تغذية حوض المطبخ 50 سم</a:t>
            </a:r>
            <a:endParaRPr lang="en-US" sz="2400" dirty="0"/>
          </a:p>
          <a:p>
            <a:pPr algn="r"/>
            <a:r>
              <a:rPr lang="ar-SA" sz="2400" b="1" dirty="0"/>
              <a:t>خلاط حوض غسيل الايدى 100 سم</a:t>
            </a:r>
            <a:endParaRPr lang="en-US" sz="2400" dirty="0"/>
          </a:p>
          <a:p>
            <a:pPr algn="r"/>
            <a:r>
              <a:rPr lang="ar-SA" sz="2400" b="1" dirty="0"/>
              <a:t>خلاط حوض المطبخ 110 سم</a:t>
            </a:r>
            <a:r>
              <a:rPr lang="en-US" sz="2400" b="1" dirty="0"/>
              <a:t/>
            </a:r>
            <a:br>
              <a:rPr lang="en-US" sz="2400" b="1" dirty="0"/>
            </a:br>
            <a:r>
              <a:rPr lang="ar-SA" sz="2400" b="1" dirty="0"/>
              <a:t>سخان الغاز 140 سم</a:t>
            </a:r>
            <a:r>
              <a:rPr lang="en-US" sz="2400" b="1" dirty="0"/>
              <a:t/>
            </a:r>
            <a:br>
              <a:rPr lang="en-US" sz="2400" b="1" dirty="0"/>
            </a:br>
            <a:r>
              <a:rPr lang="ar-SA" sz="2400" b="1" dirty="0"/>
              <a:t>سخان الكهربه 180 سم</a:t>
            </a:r>
            <a:r>
              <a:rPr lang="en-US" sz="2400" b="1" dirty="0"/>
              <a:t/>
            </a:r>
            <a:br>
              <a:rPr lang="en-US" sz="2400" b="1" dirty="0"/>
            </a:br>
            <a:r>
              <a:rPr lang="ar-SA" sz="2400" b="1" dirty="0"/>
              <a:t>البانيو 45 سم</a:t>
            </a:r>
            <a:r>
              <a:rPr lang="en-US" sz="2400" b="1" dirty="0"/>
              <a:t/>
            </a:r>
            <a:br>
              <a:rPr lang="en-US" sz="2400" b="1" dirty="0"/>
            </a:br>
            <a:r>
              <a:rPr lang="ar-SA" sz="2400" b="1" dirty="0"/>
              <a:t>خلاط البانيو 65 سم</a:t>
            </a:r>
            <a:r>
              <a:rPr lang="en-US" sz="2400" b="1" dirty="0"/>
              <a:t/>
            </a:r>
            <a:br>
              <a:rPr lang="en-US" sz="2400" b="1" dirty="0"/>
            </a:br>
            <a:r>
              <a:rPr lang="ar-SA" sz="2400" b="1" dirty="0"/>
              <a:t>تغذية السخان الكهربائى 140 سم</a:t>
            </a:r>
            <a:endParaRPr lang="en-US" sz="2400" dirty="0"/>
          </a:p>
          <a:p>
            <a:pPr algn="r"/>
            <a:r>
              <a:rPr lang="ar-SA" sz="2400" b="1" dirty="0"/>
              <a:t>تغذية سخان الغاز 110 سم</a:t>
            </a:r>
            <a:r>
              <a:rPr lang="en-US" sz="2400" b="1" dirty="0"/>
              <a:t/>
            </a:r>
            <a:br>
              <a:rPr lang="en-US" sz="2400" b="1" dirty="0"/>
            </a:br>
            <a:r>
              <a:rPr lang="ar-SA" sz="2400" b="1" dirty="0"/>
              <a:t>تغذية الدش بدون حوض القدم 50 سم </a:t>
            </a:r>
            <a:r>
              <a:rPr lang="en-US" sz="2400" b="1" dirty="0"/>
              <a:t/>
            </a:r>
            <a:br>
              <a:rPr lang="en-US" sz="2400" b="1" dirty="0"/>
            </a:br>
            <a:endParaRPr lang="ar-EG" sz="2400" dirty="0"/>
          </a:p>
        </p:txBody>
      </p:sp>
      <p:pic>
        <p:nvPicPr>
          <p:cNvPr id="6146" name="Picture 2" descr="http://www.nilepure.com/wp-content/uploads/2014/10/plumb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828800"/>
            <a:ext cx="3048000" cy="243649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38511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905000" y="-152400"/>
            <a:ext cx="6934200" cy="6740307"/>
          </a:xfrm>
          <a:prstGeom prst="rect">
            <a:avLst/>
          </a:prstGeom>
        </p:spPr>
        <p:txBody>
          <a:bodyPr wrap="square">
            <a:spAutoFit/>
          </a:bodyPr>
          <a:lstStyle/>
          <a:p>
            <a:pPr algn="r"/>
            <a:r>
              <a:rPr lang="en-US" sz="2400" b="1" dirty="0"/>
              <a:t/>
            </a:r>
            <a:br>
              <a:rPr lang="en-US" sz="2400" b="1" dirty="0"/>
            </a:br>
            <a:r>
              <a:rPr lang="ar-SA" sz="2400" b="1" dirty="0"/>
              <a:t>يتم تجهيز شرب للمبنى</a:t>
            </a:r>
            <a:endParaRPr lang="en-US" sz="2400" b="1" dirty="0" smtClean="0"/>
          </a:p>
          <a:p>
            <a:pPr algn="r"/>
            <a:r>
              <a:rPr lang="ar-SA" sz="2400" b="1" dirty="0" smtClean="0"/>
              <a:t>يتم </a:t>
            </a:r>
            <a:r>
              <a:rPr lang="ar-SA" sz="2400" b="1" dirty="0"/>
              <a:t>تجهيز نجارة و حدادة و صب السقف و القلبه الثانيه من السلم</a:t>
            </a:r>
            <a:r>
              <a:rPr lang="en-US" sz="2400" b="1" dirty="0"/>
              <a:t/>
            </a:r>
            <a:br>
              <a:rPr lang="en-US" sz="2400" b="1" dirty="0"/>
            </a:br>
            <a:r>
              <a:rPr lang="ar-SA" sz="2400" b="1" dirty="0"/>
              <a:t>يتم استكمال الهيكل الخرسانى للمبنى تباعا</a:t>
            </a:r>
            <a:endParaRPr lang="en-US" sz="2400" b="1" dirty="0" smtClean="0"/>
          </a:p>
          <a:p>
            <a:pPr algn="r"/>
            <a:r>
              <a:rPr lang="ar-SA" sz="2400" b="1" dirty="0" smtClean="0"/>
              <a:t>يتم </a:t>
            </a:r>
            <a:r>
              <a:rPr lang="ar-SA" sz="2400" b="1" dirty="0"/>
              <a:t>تجهيز اعمال المبانى للدور</a:t>
            </a:r>
            <a:endParaRPr lang="en-US" sz="2400" dirty="0"/>
          </a:p>
          <a:p>
            <a:pPr algn="r"/>
            <a:r>
              <a:rPr lang="ar-EG" sz="2400" b="1" dirty="0"/>
              <a:t>يتم تشطيب سقف الحمامات و المطابخ</a:t>
            </a:r>
            <a:r>
              <a:rPr lang="en-US" sz="2400" b="1" dirty="0"/>
              <a:t/>
            </a:r>
            <a:br>
              <a:rPr lang="en-US" sz="2400" b="1" dirty="0"/>
            </a:br>
            <a:r>
              <a:rPr lang="ar-SA" sz="2400" b="1" dirty="0"/>
              <a:t>يتم عزل الحمامات للدور</a:t>
            </a:r>
            <a:r>
              <a:rPr lang="en-US" sz="2400" b="1" dirty="0"/>
              <a:t/>
            </a:r>
            <a:br>
              <a:rPr lang="en-US" sz="2400" b="1" dirty="0"/>
            </a:br>
            <a:r>
              <a:rPr lang="ar-SA" sz="2400" b="1" dirty="0"/>
              <a:t>يتم تأسيس الاعمال الصحيه و تشطيب سيراميك حوائط و ارضيات الحمامات و المطابخ</a:t>
            </a:r>
            <a:r>
              <a:rPr lang="en-US" sz="2400" b="1" dirty="0"/>
              <a:t/>
            </a:r>
            <a:br>
              <a:rPr lang="en-US" sz="2400" b="1" dirty="0"/>
            </a:br>
            <a:r>
              <a:rPr lang="ar-SA" sz="2400" b="1" dirty="0"/>
              <a:t>يتم تجهيز الطرطشه و البؤج و الاوتار</a:t>
            </a:r>
            <a:r>
              <a:rPr lang="en-US" sz="2400" b="1" dirty="0"/>
              <a:t/>
            </a:r>
            <a:br>
              <a:rPr lang="en-US" sz="2400" b="1" dirty="0"/>
            </a:br>
            <a:r>
              <a:rPr lang="ar-SA" sz="2400" b="1" dirty="0"/>
              <a:t>يتم تأسيس الاعمال الكهربائيه و سحب الاسلاك و تركيب حلوق الابواب و الشبابيك</a:t>
            </a:r>
            <a:r>
              <a:rPr lang="en-US" sz="2400" b="1" dirty="0"/>
              <a:t/>
            </a:r>
            <a:br>
              <a:rPr lang="en-US" sz="2400" b="1" dirty="0"/>
            </a:br>
            <a:r>
              <a:rPr lang="ar-SA" sz="2400" b="1" dirty="0"/>
              <a:t>يتم تجهيز اعمال البياض</a:t>
            </a:r>
            <a:r>
              <a:rPr lang="en-US" sz="2400" b="1" dirty="0"/>
              <a:t/>
            </a:r>
            <a:br>
              <a:rPr lang="en-US" sz="2400" b="1" dirty="0"/>
            </a:br>
            <a:r>
              <a:rPr lang="ar-SA" sz="2400" b="1" dirty="0"/>
              <a:t>يتم تجهيز الاسقف المعلقه</a:t>
            </a:r>
            <a:r>
              <a:rPr lang="en-US" sz="2400" b="1" dirty="0"/>
              <a:t/>
            </a:r>
            <a:br>
              <a:rPr lang="en-US" sz="2400" b="1" dirty="0"/>
            </a:br>
            <a:r>
              <a:rPr lang="ar-SA" sz="2400" b="1" dirty="0"/>
              <a:t>يتم دهان الاسقف و الحوائط حتى مرحلة المعجون</a:t>
            </a:r>
            <a:r>
              <a:rPr lang="en-US" sz="2400" b="1" dirty="0"/>
              <a:t/>
            </a:r>
            <a:br>
              <a:rPr lang="en-US" sz="2400" b="1" dirty="0"/>
            </a:br>
            <a:r>
              <a:rPr lang="ar-SA" sz="2400" b="1" dirty="0"/>
              <a:t>يتم تجهيز الارضيات</a:t>
            </a:r>
            <a:r>
              <a:rPr lang="en-US" sz="2400" b="1" dirty="0"/>
              <a:t/>
            </a:r>
            <a:br>
              <a:rPr lang="en-US" sz="2400" b="1" dirty="0"/>
            </a:br>
            <a:r>
              <a:rPr lang="ar-SA" sz="2400" b="1" dirty="0"/>
              <a:t>يتم تشطيب دهانات الاسقف و الحوائط</a:t>
            </a:r>
            <a:r>
              <a:rPr lang="en-US" sz="2400" b="1" dirty="0"/>
              <a:t/>
            </a:r>
            <a:br>
              <a:rPr lang="en-US" sz="2400" b="1" dirty="0"/>
            </a:br>
            <a:r>
              <a:rPr lang="ar-SA" sz="2400" b="1" dirty="0"/>
              <a:t>يتم تشطيب الاعمال الصحيه و الكهربائيه و الابواب و الشبابيك</a:t>
            </a:r>
            <a:endParaRPr lang="ar-E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02177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
        <p:nvSpPr>
          <p:cNvPr id="4" name="Rectangle 3"/>
          <p:cNvSpPr/>
          <p:nvPr/>
        </p:nvSpPr>
        <p:spPr>
          <a:xfrm>
            <a:off x="1676400" y="304800"/>
            <a:ext cx="7239000" cy="3046988"/>
          </a:xfrm>
          <a:prstGeom prst="rect">
            <a:avLst/>
          </a:prstGeom>
        </p:spPr>
        <p:txBody>
          <a:bodyPr wrap="square">
            <a:spAutoFit/>
          </a:bodyPr>
          <a:lstStyle/>
          <a:p>
            <a:pPr algn="r"/>
            <a:r>
              <a:rPr lang="ar-SA" sz="2400" b="1" dirty="0"/>
              <a:t>صرف حوض غسيل الايدى 50 سم</a:t>
            </a:r>
            <a:r>
              <a:rPr lang="en-US" sz="2400" b="1" dirty="0"/>
              <a:t/>
            </a:r>
            <a:br>
              <a:rPr lang="en-US" sz="2400" b="1" dirty="0"/>
            </a:br>
            <a:r>
              <a:rPr lang="ar-SA" sz="2400" b="1" dirty="0"/>
              <a:t>صرف حوض المطبخ 50 سم</a:t>
            </a:r>
            <a:endParaRPr lang="en-US" sz="2400" dirty="0"/>
          </a:p>
          <a:p>
            <a:pPr algn="r"/>
            <a:r>
              <a:rPr lang="ar-SA" sz="2400" b="1" dirty="0"/>
              <a:t>صرف المباول 50 سم</a:t>
            </a:r>
            <a:endParaRPr lang="en-US" sz="2400" dirty="0"/>
          </a:p>
          <a:p>
            <a:pPr algn="r"/>
            <a:r>
              <a:rPr lang="ar-SA" sz="2400" b="1" dirty="0"/>
              <a:t>تغذية المباول 125 سم</a:t>
            </a:r>
            <a:endParaRPr lang="en-US" sz="2400" dirty="0"/>
          </a:p>
          <a:p>
            <a:pPr algn="r"/>
            <a:r>
              <a:rPr lang="ar-SA" sz="2400" b="1" dirty="0"/>
              <a:t>تغذية حوض القدم 90 سم</a:t>
            </a:r>
            <a:endParaRPr lang="en-US" sz="2400" dirty="0"/>
          </a:p>
          <a:p>
            <a:pPr algn="r"/>
            <a:r>
              <a:rPr lang="ar-SA" sz="2400" b="1" dirty="0"/>
              <a:t>صرف قاعدة الحمام 7.5 سم</a:t>
            </a:r>
            <a:endParaRPr lang="en-US" sz="2400" dirty="0"/>
          </a:p>
          <a:p>
            <a:pPr algn="r"/>
            <a:r>
              <a:rPr lang="ar-SA" sz="2400" b="1" dirty="0"/>
              <a:t>تغذية الشطافه 50 سم</a:t>
            </a:r>
            <a:endParaRPr lang="en-US" sz="2400" dirty="0"/>
          </a:p>
          <a:p>
            <a:pPr algn="r"/>
            <a:r>
              <a:rPr lang="ar-SA" sz="2400" b="1" dirty="0"/>
              <a:t>تغذية سيفون قاعدة الحمام 25 سم و يبعد عن صرف القاعده 40 سم</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
        <p:nvSpPr>
          <p:cNvPr id="4" name="Rectangle 3"/>
          <p:cNvSpPr/>
          <p:nvPr/>
        </p:nvSpPr>
        <p:spPr>
          <a:xfrm>
            <a:off x="3048000" y="304800"/>
            <a:ext cx="5867400" cy="5693866"/>
          </a:xfrm>
          <a:prstGeom prst="rect">
            <a:avLst/>
          </a:prstGeom>
        </p:spPr>
        <p:txBody>
          <a:bodyPr wrap="square">
            <a:spAutoFit/>
          </a:bodyPr>
          <a:lstStyle/>
          <a:p>
            <a:pPr algn="r"/>
            <a:r>
              <a:rPr lang="ar-SA" sz="2800" b="1" dirty="0">
                <a:solidFill>
                  <a:srgbClr val="C00000"/>
                </a:solidFill>
              </a:rPr>
              <a:t>قطر البيبه 4 بوصه</a:t>
            </a:r>
            <a:r>
              <a:rPr lang="en-US" sz="2400" b="1" dirty="0"/>
              <a:t/>
            </a:r>
            <a:br>
              <a:rPr lang="en-US" sz="2400" b="1" dirty="0"/>
            </a:br>
            <a:r>
              <a:rPr lang="ar-SA" sz="2400" b="1" dirty="0"/>
              <a:t>قطر مداخل البيبه 1.5 بوصه</a:t>
            </a:r>
            <a:endParaRPr lang="en-US" sz="2400" dirty="0"/>
          </a:p>
          <a:p>
            <a:pPr algn="r"/>
            <a:r>
              <a:rPr lang="ar-SA" sz="2400" b="1" dirty="0"/>
              <a:t>قطر مخرج البيبه 2 بوصه</a:t>
            </a:r>
            <a:endParaRPr lang="en-US" sz="2400" dirty="0"/>
          </a:p>
          <a:p>
            <a:pPr algn="r"/>
            <a:r>
              <a:rPr lang="ar-SA" sz="2400" b="1" dirty="0"/>
              <a:t>قطر مواسير الصرف الداخله للبيبه 1.5 بوصه</a:t>
            </a:r>
            <a:r>
              <a:rPr lang="en-US" sz="2400" b="1" dirty="0"/>
              <a:t/>
            </a:r>
            <a:br>
              <a:rPr lang="en-US" sz="2400" b="1" dirty="0"/>
            </a:br>
            <a:r>
              <a:rPr lang="ar-SA" sz="2400" b="1" dirty="0"/>
              <a:t>ميل سيراميك الارضيه فى اتجاه البيبه 1 %</a:t>
            </a:r>
            <a:endParaRPr lang="en-US" sz="2400" dirty="0"/>
          </a:p>
          <a:p>
            <a:pPr algn="r"/>
            <a:r>
              <a:rPr lang="ar-SA" sz="2400" b="1" dirty="0"/>
              <a:t>غرفة التفتيش 60*60*60 سم و من الطوب المصمت ( 25*12*6 سم )</a:t>
            </a:r>
            <a:endParaRPr lang="en-US" sz="2400" dirty="0"/>
          </a:p>
          <a:p>
            <a:pPr algn="r"/>
            <a:r>
              <a:rPr lang="ar-SA" sz="2400" b="1" dirty="0"/>
              <a:t>عمود الصرف يتصل بالجاليتراب قبل اتصاله بغرفة التفتيش</a:t>
            </a:r>
            <a:endParaRPr lang="en-US" sz="2400" dirty="0"/>
          </a:p>
          <a:p>
            <a:pPr algn="r"/>
            <a:r>
              <a:rPr lang="ar-SA" sz="2400" b="1" dirty="0"/>
              <a:t>عمود العمل يتصل مباشرة بغرفة التفتيش</a:t>
            </a:r>
            <a:endParaRPr lang="en-US" sz="2400" dirty="0"/>
          </a:p>
          <a:p>
            <a:pPr algn="r"/>
            <a:r>
              <a:rPr lang="ar-SA" sz="2400" b="1" dirty="0"/>
              <a:t>يتم تثبيت عمود العمل و الصرف و التهويه بأفيز كل 1.5 م</a:t>
            </a:r>
            <a:endParaRPr lang="en-US" sz="2400" dirty="0"/>
          </a:p>
          <a:p>
            <a:pPr algn="r"/>
            <a:r>
              <a:rPr lang="ar-SA" sz="2400" b="1" dirty="0"/>
              <a:t>ماسورة التهويه تعمل على تسهيل تفريغ المراحيض</a:t>
            </a:r>
            <a:endParaRPr lang="en-US" sz="2400" dirty="0"/>
          </a:p>
          <a:p>
            <a:pPr algn="r"/>
            <a:r>
              <a:rPr lang="ar-SA" sz="2400" b="1" dirty="0"/>
              <a:t>الجاليتراب يعمل على التخلص من الروائح الكريهه</a:t>
            </a:r>
            <a:endParaRPr lang="en-US" sz="2400" dirty="0"/>
          </a:p>
          <a:p>
            <a:pPr algn="r"/>
            <a:r>
              <a:rPr lang="ar-SA" sz="2400" b="1" dirty="0"/>
              <a:t>اتصال خطوط الصرف تكون بزاويه 135</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
        <p:nvSpPr>
          <p:cNvPr id="4" name="Rectangle 3"/>
          <p:cNvSpPr/>
          <p:nvPr/>
        </p:nvSpPr>
        <p:spPr>
          <a:xfrm>
            <a:off x="1676400" y="135315"/>
            <a:ext cx="7315200" cy="6494085"/>
          </a:xfrm>
          <a:prstGeom prst="rect">
            <a:avLst/>
          </a:prstGeom>
        </p:spPr>
        <p:txBody>
          <a:bodyPr wrap="square">
            <a:spAutoFit/>
          </a:bodyPr>
          <a:lstStyle/>
          <a:p>
            <a:pPr algn="r"/>
            <a:r>
              <a:rPr lang="ar-SA" sz="2800" b="1" dirty="0">
                <a:solidFill>
                  <a:srgbClr val="C00000"/>
                </a:solidFill>
              </a:rPr>
              <a:t>تشطيب الحمام و المطبخ</a:t>
            </a:r>
            <a:endParaRPr lang="en-US" sz="2800" dirty="0">
              <a:solidFill>
                <a:srgbClr val="C00000"/>
              </a:solidFill>
            </a:endParaRPr>
          </a:p>
          <a:p>
            <a:pPr algn="r"/>
            <a:r>
              <a:rPr lang="ar-SA" sz="2400" b="1" dirty="0"/>
              <a:t>يتم الانتهاء من اعمال المبانى</a:t>
            </a:r>
            <a:endParaRPr lang="en-US" sz="2400" dirty="0"/>
          </a:p>
          <a:p>
            <a:pPr algn="r"/>
            <a:r>
              <a:rPr lang="ar-SA" sz="2400" b="1" dirty="0"/>
              <a:t>يتم طرطشة السقف و الحوائط</a:t>
            </a:r>
            <a:endParaRPr lang="en-US" sz="2400" dirty="0"/>
          </a:p>
          <a:p>
            <a:pPr algn="r"/>
            <a:r>
              <a:rPr lang="ar-SA" sz="2400" b="1" dirty="0"/>
              <a:t>يتم عمل البؤج للسقف</a:t>
            </a:r>
            <a:endParaRPr lang="en-US" sz="2400" dirty="0"/>
          </a:p>
          <a:p>
            <a:pPr algn="r"/>
            <a:r>
              <a:rPr lang="ar-SA" sz="2400" b="1" dirty="0"/>
              <a:t>يتم بياض السقف و عمل الكرانيش</a:t>
            </a:r>
            <a:endParaRPr lang="en-US" sz="2400" dirty="0"/>
          </a:p>
          <a:p>
            <a:pPr algn="r"/>
            <a:r>
              <a:rPr lang="ar-SA" sz="2400" b="1" dirty="0"/>
              <a:t>يتم دهان السقف</a:t>
            </a:r>
            <a:endParaRPr lang="en-US" sz="2400" dirty="0"/>
          </a:p>
          <a:p>
            <a:pPr algn="r"/>
            <a:r>
              <a:rPr lang="ar-SA" sz="2400" b="1" dirty="0"/>
              <a:t>يتم عزل ارضية الحمام</a:t>
            </a:r>
            <a:endParaRPr lang="en-US" sz="2400" dirty="0"/>
          </a:p>
          <a:p>
            <a:pPr algn="r"/>
            <a:r>
              <a:rPr lang="ar-SA" sz="2400" b="1" dirty="0"/>
              <a:t>يتم تركيب السباكه</a:t>
            </a:r>
            <a:endParaRPr lang="en-US" sz="2400" dirty="0"/>
          </a:p>
          <a:p>
            <a:pPr algn="r"/>
            <a:r>
              <a:rPr lang="ar-SA" sz="2400" b="1" dirty="0"/>
              <a:t>يتم تركيب سيراميك الحوائط</a:t>
            </a:r>
            <a:endParaRPr lang="en-US" sz="2400" dirty="0"/>
          </a:p>
          <a:p>
            <a:pPr algn="r"/>
            <a:r>
              <a:rPr lang="ar-SA" sz="2400" b="1" dirty="0"/>
              <a:t>يتم تركيب سيراميك الارضيات</a:t>
            </a:r>
            <a:endParaRPr lang="en-US" sz="2400" dirty="0"/>
          </a:p>
          <a:p>
            <a:pPr algn="r"/>
            <a:r>
              <a:rPr lang="ar-EG" sz="2800" b="1" dirty="0">
                <a:solidFill>
                  <a:srgbClr val="C00000"/>
                </a:solidFill>
              </a:rPr>
              <a:t>اختبار مواسير تغذية الحمام</a:t>
            </a:r>
            <a:endParaRPr lang="en-US" sz="2800" dirty="0">
              <a:solidFill>
                <a:srgbClr val="C00000"/>
              </a:solidFill>
            </a:endParaRPr>
          </a:p>
          <a:p>
            <a:pPr algn="r"/>
            <a:r>
              <a:rPr lang="ar-EG" sz="2400" b="1" dirty="0"/>
              <a:t>يتم توصيل ماكينة الاختبار بأوطى نقطه و هى مخرج مياه سيفون قاعدة الحمام و التغذيه بالمياه و غلق كل مخرج تنزل منه المياه بطبه حتى نصل لاعلى مخرج و الخاص بالسخان  و يتم غلقه بطبه</a:t>
            </a:r>
            <a:endParaRPr lang="en-US" sz="2400" dirty="0"/>
          </a:p>
          <a:p>
            <a:pPr algn="r"/>
            <a:r>
              <a:rPr lang="ar-EG" sz="2400" b="1" dirty="0"/>
              <a:t>ويتم الوصول بالضغط داخل المواسير حتى 12 بار لمدة 3 ساعات و يتم اكتشاف العيوب و معالجتها مع بقاء غلق مخارج المياه بالطبات حتى تشطيب الصحى مع تكرار الاختبار بعد تشطيب الصحى </a:t>
            </a:r>
            <a:endParaRPr lang="en-US" sz="2400" dirty="0"/>
          </a:p>
        </p:txBody>
      </p:sp>
    </p:spTree>
    <p:extLst>
      <p:ext uri="{BB962C8B-B14F-4D97-AF65-F5344CB8AC3E}">
        <p14:creationId xmlns:p14="http://schemas.microsoft.com/office/powerpoint/2010/main" val="33851147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
        <p:nvSpPr>
          <p:cNvPr id="5" name="Rectangle 4"/>
          <p:cNvSpPr/>
          <p:nvPr/>
        </p:nvSpPr>
        <p:spPr>
          <a:xfrm>
            <a:off x="1676400" y="370344"/>
            <a:ext cx="7239000" cy="3170099"/>
          </a:xfrm>
          <a:prstGeom prst="rect">
            <a:avLst/>
          </a:prstGeom>
        </p:spPr>
        <p:txBody>
          <a:bodyPr wrap="square">
            <a:spAutoFit/>
          </a:bodyPr>
          <a:lstStyle/>
          <a:p>
            <a:pPr algn="ctr" rtl="1"/>
            <a:r>
              <a:rPr lang="ar-EG" sz="3200" b="1" dirty="0">
                <a:solidFill>
                  <a:srgbClr val="C00000"/>
                </a:solidFill>
              </a:rPr>
              <a:t>طرق الاختبار لمواسير الصرف و التغذيه</a:t>
            </a:r>
            <a:endParaRPr lang="en-US" sz="3200" dirty="0">
              <a:solidFill>
                <a:srgbClr val="C00000"/>
              </a:solidFill>
            </a:endParaRPr>
          </a:p>
          <a:p>
            <a:pPr algn="r" rtl="1"/>
            <a:endParaRPr lang="ar-EG" sz="2400" b="1" dirty="0" smtClean="0"/>
          </a:p>
          <a:p>
            <a:pPr algn="r" rtl="1"/>
            <a:r>
              <a:rPr lang="ar-EG" sz="2400" b="1" dirty="0" smtClean="0"/>
              <a:t>بعد </a:t>
            </a:r>
            <a:r>
              <a:rPr lang="ar-EG" sz="2400" b="1" dirty="0"/>
              <a:t>الانتهاء من اعمال تركيب المواسير وقبل اخفائها سواءا بالردم تحت تربة الارضيه او تحت بلاط حوائط او ارضيات الحمامات لابد من اختبارها بضغط المياه فيها لضمان عدم حدوث تسريبات منها بعد التفنيش وذلك يشمل مواسير التغذيه العموميه و الفرعيه و الداخليه ومواسير الصرف ايضا الرئيسيه و العموميه و الفرعيه و لكل نوع من المواسير    </a:t>
            </a:r>
            <a:endParaRPr lang="en-US" sz="2400" dirty="0"/>
          </a:p>
        </p:txBody>
      </p:sp>
      <p:pic>
        <p:nvPicPr>
          <p:cNvPr id="6" name="Picture 5" descr="طرق الاختبار لمواسير الصرف والتغذية">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540443"/>
            <a:ext cx="3289696" cy="263175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43016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sp>
        <p:nvSpPr>
          <p:cNvPr id="4" name="Rectangle 3"/>
          <p:cNvSpPr/>
          <p:nvPr/>
        </p:nvSpPr>
        <p:spPr>
          <a:xfrm>
            <a:off x="1752600" y="273070"/>
            <a:ext cx="7162800" cy="6555641"/>
          </a:xfrm>
          <a:prstGeom prst="rect">
            <a:avLst/>
          </a:prstGeom>
        </p:spPr>
        <p:txBody>
          <a:bodyPr wrap="square">
            <a:spAutoFit/>
          </a:bodyPr>
          <a:lstStyle/>
          <a:p>
            <a:pPr algn="ctr" rtl="1"/>
            <a:r>
              <a:rPr lang="ar-EG" sz="3200" b="1" dirty="0">
                <a:solidFill>
                  <a:srgbClr val="C00000"/>
                </a:solidFill>
              </a:rPr>
              <a:t>طرق الاختبار لمواسير الصرف و التغذيه</a:t>
            </a:r>
            <a:endParaRPr lang="en-US" sz="3200" dirty="0">
              <a:solidFill>
                <a:srgbClr val="C00000"/>
              </a:solidFill>
            </a:endParaRPr>
          </a:p>
          <a:p>
            <a:pPr algn="r"/>
            <a:endParaRPr lang="en-US" sz="2000" b="1" dirty="0" smtClean="0"/>
          </a:p>
          <a:p>
            <a:pPr algn="r"/>
            <a:r>
              <a:rPr lang="ar-EG" sz="3200" b="1" dirty="0" smtClean="0">
                <a:solidFill>
                  <a:srgbClr val="002060"/>
                </a:solidFill>
              </a:rPr>
              <a:t>اولا </a:t>
            </a:r>
            <a:r>
              <a:rPr lang="ar-EG" sz="3200" b="1" dirty="0">
                <a:solidFill>
                  <a:srgbClr val="002060"/>
                </a:solidFill>
              </a:rPr>
              <a:t>مواسير الصرف :</a:t>
            </a:r>
            <a:r>
              <a:rPr lang="ar-EG" sz="2400" b="1" dirty="0"/>
              <a:t/>
            </a:r>
            <a:br>
              <a:rPr lang="ar-EG" sz="2400" b="1" dirty="0"/>
            </a:br>
            <a:r>
              <a:rPr lang="ar-EG" sz="2400" b="1" dirty="0"/>
              <a:t>    تتحرك المياه فى مواسير الصرف غالبا بالميول و الجاذبيه الارضيه لذا لايلزم ضغوط عاليه لاختبارها فلا يتعدى ضغط الاختبار فيها النصف بار (جوى) ويكتفى بتعبئة الخط بالمياه بعد تقفيل كافة الفتحات عليه مثل ( المشتركات او التيهات) ونهاية الخط (الناحية الواطية) باى وسيله متاحه مثل تركيب طبة قلاوظ يمكن فكها او حتى بمخلوط الاسمنت والجبس الذى يمكن ازالته بسهوله بعد الاختبار اما الناحيه العاليه ( بداية الخط ) فيركب فيها قطعة ماسوره بطول حوالى نصف متر وقطرها اقل من قطر الماسوره المراد اختبارها بحيث تدخل فيها ويركب فيها كوع وقطعة ماسوره اخرى رأسيه بطول حوالى 2 متر وتحبش هذه التجهيزه فى فم ماسورة الخط بالجبس والاسمنت ويعبأ الخط بالماء من الماسوره الرأسيه حتى يمتلئ ثم يتم المرور على اللحامات واحدا واحدا للتاكد من عدم التسريب وهذا ما يتم لاختبار الخطوط الرئيسيه بين غرف التفتيش والمناهيل</a:t>
            </a:r>
            <a:br>
              <a:rPr lang="ar-EG" sz="2400" b="1" dirty="0"/>
            </a:br>
            <a:endParaRPr lang="ar-EG" sz="2400" dirty="0"/>
          </a:p>
        </p:txBody>
      </p:sp>
    </p:spTree>
    <p:extLst>
      <p:ext uri="{BB962C8B-B14F-4D97-AF65-F5344CB8AC3E}">
        <p14:creationId xmlns:p14="http://schemas.microsoft.com/office/powerpoint/2010/main" val="832834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sp>
        <p:nvSpPr>
          <p:cNvPr id="4" name="Rectangle 3"/>
          <p:cNvSpPr/>
          <p:nvPr/>
        </p:nvSpPr>
        <p:spPr>
          <a:xfrm>
            <a:off x="1981200" y="381000"/>
            <a:ext cx="6934200" cy="4893647"/>
          </a:xfrm>
          <a:prstGeom prst="rect">
            <a:avLst/>
          </a:prstGeom>
        </p:spPr>
        <p:txBody>
          <a:bodyPr wrap="square">
            <a:spAutoFit/>
          </a:bodyPr>
          <a:lstStyle/>
          <a:p>
            <a:pPr algn="r" rtl="1"/>
            <a:r>
              <a:rPr lang="ar-EG" sz="2400" b="1" dirty="0"/>
              <a:t>اما فى حالة اختبار مواسير الصرف داخل الحمامات فان منها ما يكون رأسيا فى الحوائط مثل صرف (الاحواض ) وصرف الغسالات ويكون متصلا بمواسير افقيه تصل الى ( البيبه) وهنا تسد الفتحة داخل ( البيبه) بأكياس النايلون اذا لم تتوفر طبب خاصه لها ويعبا النظام كله بالماء حتى يخرج من اوطى فتحه رأسيه ويترك فتره للتأكد من عدم نقصان الماء فى القوائم وبالتالى عدم التسريب من اللحامات</a:t>
            </a:r>
            <a:br>
              <a:rPr lang="ar-EG" sz="2400" b="1" dirty="0"/>
            </a:br>
            <a:r>
              <a:rPr lang="ar-EG" sz="2400" b="1" dirty="0"/>
              <a:t>    اما اعمدة الصرف فيتم تطبيبها من اسفل وحبذا من داخل غرفة التقتيش وتسد كل الفتحات على العمود ويتم تعبئة الماء من اعلى نقطه فيه حتى يخرج الماء منها ويتم ملاحظة نقصان الماء وتسريب اللحامات</a:t>
            </a:r>
            <a:br>
              <a:rPr lang="ar-EG" sz="2400" b="1" dirty="0"/>
            </a:br>
            <a:r>
              <a:rPr lang="ar-EG" sz="2400" b="1" dirty="0"/>
              <a:t>    اما البانيوهات وحمامات القدم فيتم اختبار الصرف لها بعد تركيبه وقبل التقفيل عليه بسد الفتحه الخاصه به داخل البيبه وتعبئته بالماء وجس التصريف من اسفل لملاحظة اى تسريب</a:t>
            </a:r>
            <a:endParaRPr lang="en-US" sz="2400" dirty="0"/>
          </a:p>
        </p:txBody>
      </p:sp>
    </p:spTree>
    <p:extLst>
      <p:ext uri="{BB962C8B-B14F-4D97-AF65-F5344CB8AC3E}">
        <p14:creationId xmlns:p14="http://schemas.microsoft.com/office/powerpoint/2010/main" val="3604455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sp>
        <p:nvSpPr>
          <p:cNvPr id="4" name="Rectangle 3"/>
          <p:cNvSpPr/>
          <p:nvPr/>
        </p:nvSpPr>
        <p:spPr>
          <a:xfrm>
            <a:off x="1600200" y="304800"/>
            <a:ext cx="7315200" cy="5386090"/>
          </a:xfrm>
          <a:prstGeom prst="rect">
            <a:avLst/>
          </a:prstGeom>
        </p:spPr>
        <p:txBody>
          <a:bodyPr wrap="square">
            <a:spAutoFit/>
          </a:bodyPr>
          <a:lstStyle/>
          <a:p>
            <a:pPr algn="r" rtl="1"/>
            <a:r>
              <a:rPr lang="ar-EG" sz="3200" b="1" dirty="0">
                <a:solidFill>
                  <a:srgbClr val="002060"/>
                </a:solidFill>
              </a:rPr>
              <a:t>ثانيا مواسير التغذيه :</a:t>
            </a:r>
            <a:endParaRPr lang="en-US" sz="3200" dirty="0">
              <a:solidFill>
                <a:srgbClr val="002060"/>
              </a:solidFill>
            </a:endParaRPr>
          </a:p>
          <a:p>
            <a:pPr algn="r" rtl="1"/>
            <a:r>
              <a:rPr lang="ar-EG" sz="2400" b="1" dirty="0"/>
              <a:t>يتم تطبيب كل الفتحات فى الحمام بالطبب المخصوصه ماعدا فتحتى السخان فيتم عمل كوبرى بينهما بتركيب وصله نيكل من فتحة السخن الى فتحة البارد حتى يصل ماء الاختبار بالضغط الى مواسير الساخن ويتم غلق محبس الحمام المدفون داخل الحائط وعلى اى فتحه يتم تركيب الخرطوم الخاص بمضخة الاختبار وهى عبارة عن مضخة يدوية بسيطة ماصه كابسه يمكنها الضغط حتى 30 بار (جوى)</a:t>
            </a:r>
            <a:br>
              <a:rPr lang="ar-EG" sz="2400" b="1" dirty="0"/>
            </a:br>
            <a:r>
              <a:rPr lang="ar-EG" sz="2400" b="1" dirty="0"/>
              <a:t>    بالمناسبة 10 جوى يرفع الماء فى نفس العمود الى ارتفاع 100 متر يعنى عمارة ارتفاعها 30 طابق   </a:t>
            </a:r>
            <a:br>
              <a:rPr lang="ar-EG" sz="2400" b="1" dirty="0"/>
            </a:br>
            <a:r>
              <a:rPr lang="ar-EG" sz="2400" b="1" dirty="0"/>
              <a:t>    ويتم الضغط بالطلمبة حتى يصل الضغط الى 20 جوى فى مواسير البولى بروبلين ( </a:t>
            </a:r>
            <a:r>
              <a:rPr lang="en-US" sz="2400" b="1" dirty="0"/>
              <a:t>PPR</a:t>
            </a:r>
            <a:r>
              <a:rPr lang="ar-EG" sz="2400" b="1" dirty="0"/>
              <a:t>) و نراقب المواسير لمدة ثلاثة ساعات مع ملاحظة هبوط العداد او اي تسرب</a:t>
            </a:r>
            <a:br>
              <a:rPr lang="ar-EG" sz="2400" b="1" dirty="0"/>
            </a:br>
            <a:r>
              <a:rPr lang="ar-EG" sz="2400" b="1" dirty="0"/>
              <a:t>    </a:t>
            </a:r>
            <a:endParaRPr lang="en-US" sz="2400" dirty="0"/>
          </a:p>
          <a:p>
            <a:pPr algn="r" rtl="1"/>
            <a:r>
              <a:rPr lang="en-US" sz="2400" b="1" dirty="0"/>
              <a:t> </a:t>
            </a:r>
            <a:endParaRPr lang="en-US" sz="2400" dirty="0"/>
          </a:p>
        </p:txBody>
      </p:sp>
    </p:spTree>
    <p:extLst>
      <p:ext uri="{BB962C8B-B14F-4D97-AF65-F5344CB8AC3E}">
        <p14:creationId xmlns:p14="http://schemas.microsoft.com/office/powerpoint/2010/main" val="2184983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1026371897"/>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tx2">
              <a:lumMod val="60000"/>
              <a:lumOff val="4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8928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a:p>
        </p:txBody>
      </p:sp>
      <p:sp>
        <p:nvSpPr>
          <p:cNvPr id="4" name="Rectangle 3"/>
          <p:cNvSpPr/>
          <p:nvPr/>
        </p:nvSpPr>
        <p:spPr>
          <a:xfrm>
            <a:off x="2133600" y="152400"/>
            <a:ext cx="6705600" cy="6370975"/>
          </a:xfrm>
          <a:prstGeom prst="rect">
            <a:avLst/>
          </a:prstGeom>
        </p:spPr>
        <p:txBody>
          <a:bodyPr wrap="square">
            <a:spAutoFit/>
          </a:bodyPr>
          <a:lstStyle/>
          <a:p>
            <a:pPr algn="ctr"/>
            <a:r>
              <a:rPr lang="ar-SA" sz="3600" b="1" dirty="0">
                <a:solidFill>
                  <a:srgbClr val="C00000"/>
                </a:solidFill>
              </a:rPr>
              <a:t>النجاره المعماريه</a:t>
            </a:r>
            <a:r>
              <a:rPr lang="en-US" sz="3600" b="1" dirty="0">
                <a:solidFill>
                  <a:srgbClr val="C00000"/>
                </a:solidFill>
              </a:rPr>
              <a:t/>
            </a:r>
            <a:br>
              <a:rPr lang="en-US" sz="3600" b="1" dirty="0">
                <a:solidFill>
                  <a:srgbClr val="C00000"/>
                </a:solidFill>
              </a:rPr>
            </a:br>
            <a:endParaRPr lang="en-US" sz="3600" b="1" dirty="0" smtClean="0">
              <a:solidFill>
                <a:srgbClr val="C00000"/>
              </a:solidFill>
            </a:endParaRPr>
          </a:p>
          <a:p>
            <a:pPr algn="r"/>
            <a:r>
              <a:rPr lang="ar-SA" sz="2400" b="1" dirty="0" smtClean="0"/>
              <a:t>ارتفاع </a:t>
            </a:r>
            <a:r>
              <a:rPr lang="ar-SA" sz="2400" b="1" dirty="0"/>
              <a:t>حلق الباب 230 سم منهم 10سم اسفل الارضيات</a:t>
            </a:r>
            <a:r>
              <a:rPr lang="en-US" sz="2400" b="1" dirty="0"/>
              <a:t/>
            </a:r>
            <a:br>
              <a:rPr lang="en-US" sz="2400" b="1" dirty="0"/>
            </a:br>
            <a:r>
              <a:rPr lang="ar-SA" sz="2400" b="1" dirty="0"/>
              <a:t>الفتحات</a:t>
            </a:r>
            <a:r>
              <a:rPr lang="en-US" sz="2400" b="1" dirty="0"/>
              <a:t/>
            </a:r>
            <a:br>
              <a:rPr lang="en-US" sz="2400" b="1" dirty="0"/>
            </a:br>
            <a:r>
              <a:rPr lang="ar-SA" sz="2400" b="1" dirty="0"/>
              <a:t>باب الشقه 100 سم</a:t>
            </a:r>
            <a:r>
              <a:rPr lang="en-US" sz="2400" b="1" dirty="0"/>
              <a:t/>
            </a:r>
            <a:br>
              <a:rPr lang="en-US" sz="2400" b="1" dirty="0"/>
            </a:br>
            <a:r>
              <a:rPr lang="ar-SA" sz="2400" b="1" dirty="0"/>
              <a:t>باب البلكونه 100 سم</a:t>
            </a:r>
            <a:r>
              <a:rPr lang="en-US" sz="2400" b="1" dirty="0"/>
              <a:t/>
            </a:r>
            <a:br>
              <a:rPr lang="en-US" sz="2400" b="1" dirty="0"/>
            </a:br>
            <a:r>
              <a:rPr lang="ar-SA" sz="2400" b="1" dirty="0"/>
              <a:t>باب الغرفه 90 سم</a:t>
            </a:r>
            <a:r>
              <a:rPr lang="en-US" sz="2400" b="1" dirty="0"/>
              <a:t/>
            </a:r>
            <a:br>
              <a:rPr lang="en-US" sz="2400" b="1" dirty="0"/>
            </a:br>
            <a:r>
              <a:rPr lang="ar-SA" sz="2400" b="1" dirty="0"/>
              <a:t>باب الحمام 80 سم</a:t>
            </a:r>
            <a:r>
              <a:rPr lang="en-US" sz="2400" b="1" dirty="0"/>
              <a:t/>
            </a:r>
            <a:br>
              <a:rPr lang="en-US" sz="2400" b="1" dirty="0"/>
            </a:br>
            <a:r>
              <a:rPr lang="ar-SA" sz="2400" b="1" dirty="0"/>
              <a:t>شباك الصاله و الغرف 120*120سم </a:t>
            </a:r>
            <a:r>
              <a:rPr lang="en-US" sz="2400" b="1" dirty="0"/>
              <a:t/>
            </a:r>
            <a:br>
              <a:rPr lang="en-US" sz="2400" b="1" dirty="0"/>
            </a:br>
            <a:r>
              <a:rPr lang="ar-SA" sz="2400" b="1" dirty="0"/>
              <a:t>شباك الحمام و المطبخ 80*80 سم  و الجلسه 140 سم اعلى تشطيب الارضيات</a:t>
            </a:r>
            <a:r>
              <a:rPr lang="en-US" sz="2400" b="1" dirty="0"/>
              <a:t/>
            </a:r>
            <a:br>
              <a:rPr lang="en-US" sz="2400" b="1" dirty="0"/>
            </a:br>
            <a:r>
              <a:rPr lang="ar-SA" sz="2400" b="1" dirty="0"/>
              <a:t>ارتفاع سور البلكونه 90 سم اعلى تشطيب الارضيات</a:t>
            </a:r>
            <a:r>
              <a:rPr lang="en-US" sz="2400" b="1" dirty="0"/>
              <a:t/>
            </a:r>
            <a:br>
              <a:rPr lang="en-US" sz="2400" b="1" dirty="0"/>
            </a:br>
            <a:r>
              <a:rPr lang="ar-SA" sz="2400" b="1" dirty="0"/>
              <a:t>ارتفاع دروة السطح 90 سم اعلى تشطيب الارضيات</a:t>
            </a:r>
            <a:r>
              <a:rPr lang="en-US" sz="2400" b="1" dirty="0"/>
              <a:t/>
            </a:r>
            <a:br>
              <a:rPr lang="en-US" sz="2400" b="1" dirty="0"/>
            </a:br>
            <a:r>
              <a:rPr lang="ar-SA" sz="2400" b="1" dirty="0"/>
              <a:t>جلسه الشباك 100 سم اعلى تشطيب الارضيات</a:t>
            </a:r>
            <a:endParaRPr lang="en-US" sz="2400" dirty="0"/>
          </a:p>
          <a:p>
            <a:pPr algn="r"/>
            <a:r>
              <a:rPr lang="ar-SA" sz="2400" b="1" dirty="0"/>
              <a:t>منسوب بطنية العتب للابواب و الشبابيك 220 سم اعلى تشطيب الارضيات</a:t>
            </a:r>
            <a:endParaRPr lang="ar-EG" sz="2400" dirty="0"/>
          </a:p>
        </p:txBody>
      </p:sp>
    </p:spTree>
    <p:extLst>
      <p:ext uri="{BB962C8B-B14F-4D97-AF65-F5344CB8AC3E}">
        <p14:creationId xmlns:p14="http://schemas.microsoft.com/office/powerpoint/2010/main" val="3385114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69</a:t>
            </a:fld>
            <a:endParaRPr lang="en-US"/>
          </a:p>
        </p:txBody>
      </p:sp>
      <p:sp>
        <p:nvSpPr>
          <p:cNvPr id="4" name="Rectangle 3"/>
          <p:cNvSpPr/>
          <p:nvPr/>
        </p:nvSpPr>
        <p:spPr>
          <a:xfrm>
            <a:off x="2209800" y="304800"/>
            <a:ext cx="6629400" cy="3046988"/>
          </a:xfrm>
          <a:prstGeom prst="rect">
            <a:avLst/>
          </a:prstGeom>
        </p:spPr>
        <p:txBody>
          <a:bodyPr wrap="square">
            <a:spAutoFit/>
          </a:bodyPr>
          <a:lstStyle/>
          <a:p>
            <a:pPr algn="r"/>
            <a:r>
              <a:rPr lang="ar-SA" sz="2400" b="1" dirty="0"/>
              <a:t>يتم تركيب حلق زفر للابواب و الشبابيك الالومنيوم</a:t>
            </a:r>
            <a:endParaRPr lang="en-US" sz="2400" dirty="0"/>
          </a:p>
          <a:p>
            <a:pPr algn="r"/>
            <a:r>
              <a:rPr lang="ar-EG" sz="2400" b="1" dirty="0"/>
              <a:t>يتم دهان وجه حلق الباب الملاصق للحائط بالبيتومين</a:t>
            </a:r>
            <a:r>
              <a:rPr lang="en-US" sz="2400" b="1" dirty="0"/>
              <a:t/>
            </a:r>
            <a:br>
              <a:rPr lang="en-US" sz="2400" b="1" dirty="0"/>
            </a:br>
            <a:r>
              <a:rPr lang="ar-SA" sz="2400" b="1" dirty="0"/>
              <a:t>يتم تثبيت حلق الباب بثلاثة كانات لكل قائم من الداخل</a:t>
            </a:r>
            <a:r>
              <a:rPr lang="en-US" sz="2400" b="1" dirty="0"/>
              <a:t/>
            </a:r>
            <a:br>
              <a:rPr lang="en-US" sz="2400" b="1" dirty="0"/>
            </a:br>
            <a:r>
              <a:rPr lang="ar-SA" sz="2400" b="1" dirty="0"/>
              <a:t>يتم استلام الحلوق بميزان المياه</a:t>
            </a:r>
            <a:endParaRPr lang="en-US" sz="2400" dirty="0"/>
          </a:p>
          <a:p>
            <a:pPr algn="r"/>
            <a:r>
              <a:rPr lang="ar-SA" sz="2400" b="1" dirty="0"/>
              <a:t>فتحة مدخل المطبخ 90 سم لعدم وجود باب</a:t>
            </a:r>
            <a:endParaRPr lang="en-US" sz="2400" dirty="0"/>
          </a:p>
          <a:p>
            <a:pPr algn="r"/>
            <a:r>
              <a:rPr lang="ar-SA" sz="2400" b="1" dirty="0"/>
              <a:t>يتم ترك خلوص اسفل ضلفة الباب 1 سم لتسهيل الفتح و الاغلاق</a:t>
            </a:r>
            <a:endParaRPr lang="en-US" sz="2400" dirty="0"/>
          </a:p>
          <a:p>
            <a:pPr algn="r"/>
            <a:r>
              <a:rPr lang="ar-SA" sz="2400" b="1" dirty="0"/>
              <a:t>يتم دفن جلسة باب البلكونه داخل الارضيات ما عدا 1 سم لتسهيل الفتح و الاغلاق</a:t>
            </a:r>
            <a:endParaRPr lang="ar-EG" sz="2400" dirty="0"/>
          </a:p>
        </p:txBody>
      </p:sp>
      <p:pic>
        <p:nvPicPr>
          <p:cNvPr id="5" name="Picture 2" descr="C:\Users\dell\Desktop\بحث فى أساسيات التنفيذ\النجاره المعماريه.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276600"/>
            <a:ext cx="3886200" cy="261002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92952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252710"/>
            <a:ext cx="6553200" cy="5386090"/>
          </a:xfrm>
          <a:prstGeom prst="rect">
            <a:avLst/>
          </a:prstGeom>
        </p:spPr>
        <p:txBody>
          <a:bodyPr wrap="square">
            <a:spAutoFit/>
          </a:bodyPr>
          <a:lstStyle/>
          <a:p>
            <a:pPr algn="r"/>
            <a:r>
              <a:rPr lang="ar-SA" sz="2800" b="1" dirty="0">
                <a:solidFill>
                  <a:schemeClr val="tx2">
                    <a:lumMod val="50000"/>
                  </a:schemeClr>
                </a:solidFill>
              </a:rPr>
              <a:t>تشطيب الواجهات</a:t>
            </a:r>
            <a:r>
              <a:rPr lang="en-US" sz="2400" b="1" dirty="0"/>
              <a:t/>
            </a:r>
            <a:br>
              <a:rPr lang="en-US" sz="2400" b="1" dirty="0"/>
            </a:br>
            <a:r>
              <a:rPr lang="ar-SA" sz="2400" b="1" dirty="0"/>
              <a:t>يتم تجهيز مبانى الواجهات حتى دروة السطح</a:t>
            </a:r>
            <a:r>
              <a:rPr lang="en-US" sz="2400" b="1" dirty="0"/>
              <a:t/>
            </a:r>
            <a:br>
              <a:rPr lang="en-US" sz="2400" b="1" dirty="0"/>
            </a:br>
            <a:r>
              <a:rPr lang="ar-SA" sz="2400" b="1" dirty="0"/>
              <a:t>يتم تأسيس الاعمال الكهربائيه و سحب الاسلاك للواجهات</a:t>
            </a:r>
            <a:r>
              <a:rPr lang="en-US" sz="2400" b="1" dirty="0"/>
              <a:t/>
            </a:r>
            <a:br>
              <a:rPr lang="en-US" sz="2400" b="1" dirty="0"/>
            </a:br>
            <a:r>
              <a:rPr lang="ar-SA" sz="2400" b="1" dirty="0"/>
              <a:t>يتم تجهيز بياض الواجهات</a:t>
            </a:r>
            <a:r>
              <a:rPr lang="en-US" sz="2400" b="1" dirty="0"/>
              <a:t/>
            </a:r>
            <a:br>
              <a:rPr lang="en-US" sz="2400" b="1" dirty="0"/>
            </a:br>
            <a:r>
              <a:rPr lang="ar-SA" sz="2400" b="1" dirty="0" smtClean="0"/>
              <a:t>يتم </a:t>
            </a:r>
            <a:r>
              <a:rPr lang="ar-SA" sz="2400" b="1" dirty="0"/>
              <a:t>دهان الواجهات بمواد مقاومه للعوامل الجويه</a:t>
            </a:r>
            <a:endParaRPr lang="en-US" sz="2400" dirty="0"/>
          </a:p>
          <a:p>
            <a:pPr algn="r"/>
            <a:endParaRPr lang="en-US" sz="2400" b="1" dirty="0" smtClean="0"/>
          </a:p>
          <a:p>
            <a:pPr algn="r"/>
            <a:r>
              <a:rPr lang="ar-SA" sz="2800" b="1" dirty="0" smtClean="0">
                <a:solidFill>
                  <a:schemeClr val="tx2">
                    <a:lumMod val="50000"/>
                  </a:schemeClr>
                </a:solidFill>
              </a:rPr>
              <a:t>تشطيب </a:t>
            </a:r>
            <a:r>
              <a:rPr lang="ar-SA" sz="2800" b="1" dirty="0">
                <a:solidFill>
                  <a:schemeClr val="tx2">
                    <a:lumMod val="50000"/>
                  </a:schemeClr>
                </a:solidFill>
              </a:rPr>
              <a:t>السطح</a:t>
            </a:r>
            <a:r>
              <a:rPr lang="en-US" sz="2400" b="1" dirty="0"/>
              <a:t/>
            </a:r>
            <a:br>
              <a:rPr lang="en-US" sz="2400" b="1" dirty="0"/>
            </a:br>
            <a:r>
              <a:rPr lang="ar-SA" sz="2400" b="1" dirty="0"/>
              <a:t>يتم تجهيز مبانى دروة السطح</a:t>
            </a:r>
            <a:r>
              <a:rPr lang="en-US" sz="2400" b="1" dirty="0"/>
              <a:t/>
            </a:r>
            <a:br>
              <a:rPr lang="en-US" sz="2400" b="1" dirty="0"/>
            </a:br>
            <a:r>
              <a:rPr lang="ar-SA" sz="2400" b="1" dirty="0"/>
              <a:t>يتم صب خرسانة الميول</a:t>
            </a:r>
            <a:r>
              <a:rPr lang="en-US" sz="2400" b="1" dirty="0"/>
              <a:t/>
            </a:r>
            <a:br>
              <a:rPr lang="en-US" sz="2400" b="1" dirty="0"/>
            </a:br>
            <a:r>
              <a:rPr lang="ar-SA" sz="2400" b="1" dirty="0"/>
              <a:t>يتم تجهيز العزل المائى للسطح</a:t>
            </a:r>
            <a:r>
              <a:rPr lang="en-US" sz="2400" b="1" dirty="0"/>
              <a:t/>
            </a:r>
            <a:br>
              <a:rPr lang="en-US" sz="2400" b="1" dirty="0"/>
            </a:br>
            <a:r>
              <a:rPr lang="ar-SA" sz="2400" b="1" dirty="0"/>
              <a:t>يتم تأسيس الاعمال الصحيه و الكهربائيه و الميكانيكيه للسطح</a:t>
            </a:r>
            <a:r>
              <a:rPr lang="en-US" sz="2400" b="1" dirty="0"/>
              <a:t/>
            </a:r>
            <a:br>
              <a:rPr lang="en-US" sz="2400" b="1" dirty="0"/>
            </a:br>
            <a:r>
              <a:rPr lang="ar-SA" sz="2400" b="1" dirty="0"/>
              <a:t>يتم تجهيز العزل الحرارى</a:t>
            </a:r>
            <a:r>
              <a:rPr lang="en-US" sz="2400" b="1" dirty="0"/>
              <a:t/>
            </a:r>
            <a:br>
              <a:rPr lang="en-US" sz="2400" b="1" dirty="0"/>
            </a:br>
            <a:r>
              <a:rPr lang="ar-SA" sz="2400" b="1" dirty="0"/>
              <a:t>يتم تجهيز بلاط السطح</a:t>
            </a:r>
            <a:r>
              <a:rPr lang="en-US" sz="2400" b="1" dirty="0"/>
              <a:t/>
            </a:r>
            <a:br>
              <a:rPr lang="en-US" sz="2400" b="1" dirty="0"/>
            </a:br>
            <a:r>
              <a:rPr lang="ar-SA" sz="2400" b="1" dirty="0"/>
              <a:t>يتم تشطيب الاعمال الصحيه و الكهربائيه و الميكانيكيه</a:t>
            </a:r>
            <a:endParaRPr lang="ar-EG"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96292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289464232"/>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3630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sp>
        <p:nvSpPr>
          <p:cNvPr id="4" name="Rectangle 3"/>
          <p:cNvSpPr/>
          <p:nvPr/>
        </p:nvSpPr>
        <p:spPr>
          <a:xfrm>
            <a:off x="2133600" y="228600"/>
            <a:ext cx="6781800" cy="4216539"/>
          </a:xfrm>
          <a:prstGeom prst="rect">
            <a:avLst/>
          </a:prstGeom>
        </p:spPr>
        <p:txBody>
          <a:bodyPr wrap="square">
            <a:spAutoFit/>
          </a:bodyPr>
          <a:lstStyle/>
          <a:p>
            <a:pPr algn="ctr"/>
            <a:r>
              <a:rPr lang="ar-EG" sz="3600" b="1" dirty="0">
                <a:solidFill>
                  <a:srgbClr val="C00000"/>
                </a:solidFill>
              </a:rPr>
              <a:t>العزل</a:t>
            </a:r>
            <a:endParaRPr lang="en-US" sz="3600" dirty="0">
              <a:solidFill>
                <a:srgbClr val="C00000"/>
              </a:solidFill>
            </a:endParaRPr>
          </a:p>
          <a:p>
            <a:pPr algn="r"/>
            <a:endParaRPr lang="ar-EG" sz="2400" b="1" dirty="0" smtClean="0"/>
          </a:p>
          <a:p>
            <a:pPr algn="r"/>
            <a:r>
              <a:rPr lang="ar-SA" sz="3200" b="1" dirty="0" smtClean="0">
                <a:solidFill>
                  <a:srgbClr val="002060"/>
                </a:solidFill>
              </a:rPr>
              <a:t>عزل </a:t>
            </a:r>
            <a:r>
              <a:rPr lang="ar-SA" sz="3200" b="1" dirty="0">
                <a:solidFill>
                  <a:srgbClr val="002060"/>
                </a:solidFill>
              </a:rPr>
              <a:t>القواعد المسلحه و الميدات و رقاب الاعمده و قصة الردم</a:t>
            </a:r>
            <a:r>
              <a:rPr lang="en-US" sz="3200" b="1" dirty="0">
                <a:solidFill>
                  <a:srgbClr val="002060"/>
                </a:solidFill>
              </a:rPr>
              <a:t/>
            </a:r>
            <a:br>
              <a:rPr lang="en-US" sz="3200" b="1" dirty="0">
                <a:solidFill>
                  <a:srgbClr val="002060"/>
                </a:solidFill>
              </a:rPr>
            </a:br>
            <a:r>
              <a:rPr lang="ar-SA" sz="2400" b="1" dirty="0"/>
              <a:t>يتم دهانهم وجهين بيتومين على الاقل خلال يومين</a:t>
            </a:r>
            <a:r>
              <a:rPr lang="en-US" sz="2400" b="1" dirty="0"/>
              <a:t/>
            </a:r>
            <a:br>
              <a:rPr lang="en-US" sz="2400" b="1" dirty="0"/>
            </a:br>
            <a:r>
              <a:rPr lang="ar-SA" sz="2400" b="1" dirty="0"/>
              <a:t>يتم الردم على طبقات سمك الطبقه 30 سم على الاكثر مع الرش بالماء و الدمك</a:t>
            </a:r>
            <a:r>
              <a:rPr lang="en-US" sz="2400" b="1" dirty="0"/>
              <a:t/>
            </a:r>
            <a:br>
              <a:rPr lang="en-US" sz="2400" b="1" dirty="0"/>
            </a:br>
            <a:r>
              <a:rPr lang="ar-SA" sz="2400" b="1" dirty="0"/>
              <a:t>يتم صب خرسانة الارضيات</a:t>
            </a:r>
            <a:r>
              <a:rPr lang="en-US" sz="2400" b="1" dirty="0"/>
              <a:t/>
            </a:r>
            <a:br>
              <a:rPr lang="en-US" sz="2400" b="1" dirty="0"/>
            </a:br>
            <a:r>
              <a:rPr lang="ar-SA" sz="2400" b="1" dirty="0"/>
              <a:t>يتم تجهيز نجارة و حدادة و صب الاعمده و القلبه الاولى للسلالم</a:t>
            </a:r>
            <a:r>
              <a:rPr lang="en-US" sz="2400" b="1" dirty="0"/>
              <a:t/>
            </a:r>
            <a:br>
              <a:rPr lang="en-US" sz="2400" b="1" dirty="0"/>
            </a:br>
            <a:r>
              <a:rPr lang="ar-SA" sz="2400" b="1" dirty="0"/>
              <a:t>يتم تجهيز نجارة و حدادة و صب السقف و القلبه الثانيه </a:t>
            </a:r>
            <a:r>
              <a:rPr lang="ar-SA" sz="2400" b="1" dirty="0" smtClean="0"/>
              <a:t>للسلالم</a:t>
            </a:r>
            <a:endParaRPr lang="en-US" sz="2400" dirty="0"/>
          </a:p>
        </p:txBody>
      </p:sp>
      <p:pic>
        <p:nvPicPr>
          <p:cNvPr id="8194" name="Picture 2" descr="http://www.investolife.com/inv/images/rel/abny/koa3d-me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19600"/>
            <a:ext cx="3286066" cy="197985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3851147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72</a:t>
            </a:fld>
            <a:endParaRPr lang="en-US"/>
          </a:p>
        </p:txBody>
      </p:sp>
      <p:sp>
        <p:nvSpPr>
          <p:cNvPr id="4" name="Rectangle 3"/>
          <p:cNvSpPr/>
          <p:nvPr/>
        </p:nvSpPr>
        <p:spPr>
          <a:xfrm>
            <a:off x="1600200" y="304800"/>
            <a:ext cx="7315200" cy="4647426"/>
          </a:xfrm>
          <a:prstGeom prst="rect">
            <a:avLst/>
          </a:prstGeom>
        </p:spPr>
        <p:txBody>
          <a:bodyPr wrap="square">
            <a:spAutoFit/>
          </a:bodyPr>
          <a:lstStyle/>
          <a:p>
            <a:pPr algn="r"/>
            <a:r>
              <a:rPr lang="ar-SA" sz="3200" b="1" dirty="0">
                <a:solidFill>
                  <a:srgbClr val="002060"/>
                </a:solidFill>
              </a:rPr>
              <a:t>عزل اللبشه</a:t>
            </a:r>
            <a:r>
              <a:rPr lang="en-US" sz="2400" b="1" dirty="0"/>
              <a:t/>
            </a:r>
            <a:br>
              <a:rPr lang="en-US" sz="2400" b="1" dirty="0"/>
            </a:br>
            <a:r>
              <a:rPr lang="ar-SA" sz="2400" b="1" dirty="0"/>
              <a:t>يتم تحديد اللبشه المسلحه بحائط  نصف طوبه ( مصمت 25*12*6 سم )</a:t>
            </a:r>
            <a:r>
              <a:rPr lang="en-US" sz="2400" b="1" dirty="0"/>
              <a:t/>
            </a:r>
            <a:br>
              <a:rPr lang="en-US" sz="2400" b="1" dirty="0"/>
            </a:br>
            <a:r>
              <a:rPr lang="ar-SA" sz="2400" b="1" dirty="0"/>
              <a:t>يتم دهان الحائط من الداخل و اللبشه العاديه المحصوره داخل الحائط  بالبيتومين </a:t>
            </a:r>
            <a:r>
              <a:rPr lang="en-US" sz="2400" b="1" dirty="0"/>
              <a:t/>
            </a:r>
            <a:br>
              <a:rPr lang="en-US" sz="2400" b="1" dirty="0"/>
            </a:br>
            <a:r>
              <a:rPr lang="ar-SA" sz="2400" b="1" dirty="0"/>
              <a:t>يتم تركيب الرولات بسمك 4 مم مع ركوب 10 سم للجزء المدهون</a:t>
            </a:r>
            <a:endParaRPr lang="en-US" sz="2400" dirty="0"/>
          </a:p>
          <a:p>
            <a:pPr algn="r"/>
            <a:r>
              <a:rPr lang="ar-SA" sz="2400" b="1" dirty="0"/>
              <a:t>يتم صب خرسانه عاديه بسمك 5 سم لحمايته</a:t>
            </a:r>
            <a:r>
              <a:rPr lang="en-US" sz="2400" b="1" dirty="0"/>
              <a:t/>
            </a:r>
            <a:br>
              <a:rPr lang="en-US" sz="2400" b="1" dirty="0"/>
            </a:br>
            <a:r>
              <a:rPr lang="ar-SA" sz="2400" b="1" dirty="0"/>
              <a:t>يتم تجهيز الاوتار من الخرسانه العاديه بسمك 7 سم كغطاء خرسانى</a:t>
            </a:r>
            <a:r>
              <a:rPr lang="en-US" sz="2400" b="1" dirty="0"/>
              <a:t/>
            </a:r>
            <a:br>
              <a:rPr lang="en-US" sz="2400" b="1" dirty="0"/>
            </a:br>
            <a:r>
              <a:rPr lang="ar-SA" sz="2400" b="1" dirty="0"/>
              <a:t>يتم تجهيز الشبكه السفليه للحديد</a:t>
            </a:r>
            <a:r>
              <a:rPr lang="en-US" sz="2400" b="1" dirty="0"/>
              <a:t/>
            </a:r>
            <a:br>
              <a:rPr lang="en-US" sz="2400" b="1" dirty="0"/>
            </a:br>
            <a:r>
              <a:rPr lang="ar-SA" sz="2400" b="1" dirty="0"/>
              <a:t>يتم تجهيز الكراسى الحديد لحمل الاوتار و الشبكه العلويه</a:t>
            </a:r>
            <a:r>
              <a:rPr lang="en-US" sz="2400" b="1" dirty="0"/>
              <a:t/>
            </a:r>
            <a:br>
              <a:rPr lang="en-US" sz="2400" b="1" dirty="0"/>
            </a:br>
            <a:r>
              <a:rPr lang="ar-SA" sz="2400" b="1" dirty="0"/>
              <a:t>يتم تجهيز الاوتار و الشبكه العلويه للحديد و اشاير الاعمده و الحوائط</a:t>
            </a:r>
            <a:r>
              <a:rPr lang="en-US" sz="2400" b="1" dirty="0"/>
              <a:t/>
            </a:r>
            <a:br>
              <a:rPr lang="en-US" sz="2400" b="1" dirty="0"/>
            </a:br>
            <a:r>
              <a:rPr lang="ar-SA" sz="2400" b="1" dirty="0"/>
              <a:t>يتم صب اللبشه المسلحه</a:t>
            </a:r>
            <a:r>
              <a:rPr lang="en-US" sz="2400" b="1" dirty="0"/>
              <a:t/>
            </a:r>
            <a:br>
              <a:rPr lang="en-US" sz="2400" b="1" dirty="0"/>
            </a:br>
            <a:r>
              <a:rPr lang="ar-SA" sz="2400" b="1" dirty="0"/>
              <a:t>يتم تجهيز نجارة و حدادة و صب الاعمده و الحوائط ثم السقف</a:t>
            </a:r>
            <a:endParaRPr lang="en-US" sz="2400" dirty="0"/>
          </a:p>
        </p:txBody>
      </p:sp>
    </p:spTree>
    <p:extLst>
      <p:ext uri="{BB962C8B-B14F-4D97-AF65-F5344CB8AC3E}">
        <p14:creationId xmlns:p14="http://schemas.microsoft.com/office/powerpoint/2010/main" val="2701896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73</a:t>
            </a:fld>
            <a:endParaRPr lang="en-US"/>
          </a:p>
        </p:txBody>
      </p:sp>
      <p:sp>
        <p:nvSpPr>
          <p:cNvPr id="4" name="Rectangle 3"/>
          <p:cNvSpPr/>
          <p:nvPr/>
        </p:nvSpPr>
        <p:spPr>
          <a:xfrm>
            <a:off x="2057400" y="276285"/>
            <a:ext cx="6858000" cy="4647426"/>
          </a:xfrm>
          <a:prstGeom prst="rect">
            <a:avLst/>
          </a:prstGeom>
        </p:spPr>
        <p:txBody>
          <a:bodyPr wrap="square">
            <a:spAutoFit/>
          </a:bodyPr>
          <a:lstStyle/>
          <a:p>
            <a:pPr algn="r"/>
            <a:r>
              <a:rPr lang="ar-SA" sz="3200" b="1" dirty="0">
                <a:solidFill>
                  <a:srgbClr val="002060"/>
                </a:solidFill>
              </a:rPr>
              <a:t>العزل الصوتى للغرفه</a:t>
            </a:r>
            <a:r>
              <a:rPr lang="en-US" sz="2400" b="1" dirty="0"/>
              <a:t/>
            </a:r>
            <a:br>
              <a:rPr lang="en-US" sz="2400" b="1" dirty="0"/>
            </a:br>
            <a:r>
              <a:rPr lang="ar-SA" sz="2400" b="1" dirty="0"/>
              <a:t>يتم تركيب مدادات خشبيه فى اتجاهين متعامدين يوضع بينهم الواح العزل الصوتى ( كالشطرنج )</a:t>
            </a:r>
            <a:r>
              <a:rPr lang="en-US" sz="2400" b="1" dirty="0"/>
              <a:t/>
            </a:r>
            <a:br>
              <a:rPr lang="en-US" sz="2400" b="1" dirty="0"/>
            </a:br>
            <a:r>
              <a:rPr lang="ar-SA" sz="2400" b="1" dirty="0"/>
              <a:t>المدادات 10*10*10 سم</a:t>
            </a:r>
            <a:endParaRPr lang="en-US" sz="2400" dirty="0"/>
          </a:p>
          <a:p>
            <a:pPr algn="r"/>
            <a:r>
              <a:rPr lang="ar-SA" sz="2400" b="1" dirty="0"/>
              <a:t>الواح العزل الصوتى</a:t>
            </a:r>
            <a:r>
              <a:rPr lang="en-US" sz="2400" b="1" dirty="0"/>
              <a:t/>
            </a:r>
            <a:br>
              <a:rPr lang="en-US" sz="2400" b="1" dirty="0"/>
            </a:br>
            <a:r>
              <a:rPr lang="ar-SA" sz="2400" b="1" dirty="0"/>
              <a:t>الواح الصوف الصخرى</a:t>
            </a:r>
            <a:endParaRPr lang="en-US" sz="2400" dirty="0"/>
          </a:p>
          <a:p>
            <a:pPr algn="r"/>
            <a:r>
              <a:rPr lang="ar-SA" sz="2400" b="1" dirty="0"/>
              <a:t>يتم استخدام الواح بسمك 10 سم</a:t>
            </a:r>
            <a:r>
              <a:rPr lang="en-US" sz="2400" b="1" dirty="0"/>
              <a:t/>
            </a:r>
            <a:br>
              <a:rPr lang="en-US" sz="2400" b="1" dirty="0"/>
            </a:br>
            <a:r>
              <a:rPr lang="ar-SA" sz="2400" b="1" dirty="0"/>
              <a:t>او لوحين بسمك 5 سم</a:t>
            </a:r>
            <a:endParaRPr lang="en-US" sz="2400" dirty="0"/>
          </a:p>
          <a:p>
            <a:pPr algn="r"/>
            <a:r>
              <a:rPr lang="ar-SA" sz="2400" b="1" dirty="0"/>
              <a:t>يتم التنفيذ للسقف و الارضيات و الحوائط</a:t>
            </a:r>
            <a:r>
              <a:rPr lang="en-US" sz="2400" b="1" dirty="0"/>
              <a:t/>
            </a:r>
            <a:br>
              <a:rPr lang="en-US" sz="2400" b="1" dirty="0"/>
            </a:br>
            <a:r>
              <a:rPr lang="ar-SA" sz="2400" b="1" dirty="0"/>
              <a:t>يتم صب خرسانه للارضيات و اعمال البلاط</a:t>
            </a:r>
            <a:r>
              <a:rPr lang="en-US" sz="2400" b="1" dirty="0"/>
              <a:t/>
            </a:r>
            <a:br>
              <a:rPr lang="en-US" sz="2400" b="1" dirty="0"/>
            </a:br>
            <a:r>
              <a:rPr lang="ar-SA" sz="2400" b="1" dirty="0"/>
              <a:t>يتم التغليف بالواح الجبسوم بورد للسقف و الحوائط</a:t>
            </a:r>
            <a:r>
              <a:rPr lang="en-US" sz="2400" b="1" dirty="0"/>
              <a:t/>
            </a:r>
            <a:br>
              <a:rPr lang="en-US" sz="2400" b="1" dirty="0"/>
            </a:br>
            <a:r>
              <a:rPr lang="ar-SA" sz="2400" b="1" dirty="0"/>
              <a:t>يتم اعمال الدهانات للسقف و </a:t>
            </a:r>
            <a:r>
              <a:rPr lang="ar-SA" sz="2400" b="1" dirty="0" smtClean="0"/>
              <a:t>الحوائط</a:t>
            </a:r>
            <a:endParaRPr lang="en-US" sz="2400" dirty="0"/>
          </a:p>
        </p:txBody>
      </p:sp>
      <p:pic>
        <p:nvPicPr>
          <p:cNvPr id="10242" name="Picture 2" descr="http://www.tr.all.biz/img/tr/catalog/middle/34190.jpeg?rr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9398"/>
            <a:ext cx="2717074" cy="19812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251723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a:p>
        </p:txBody>
      </p:sp>
      <p:sp>
        <p:nvSpPr>
          <p:cNvPr id="4" name="Rectangle 3"/>
          <p:cNvSpPr/>
          <p:nvPr/>
        </p:nvSpPr>
        <p:spPr>
          <a:xfrm>
            <a:off x="2514600" y="228600"/>
            <a:ext cx="6400800" cy="3539430"/>
          </a:xfrm>
          <a:prstGeom prst="rect">
            <a:avLst/>
          </a:prstGeom>
        </p:spPr>
        <p:txBody>
          <a:bodyPr wrap="square">
            <a:spAutoFit/>
          </a:bodyPr>
          <a:lstStyle/>
          <a:p>
            <a:pPr algn="r"/>
            <a:r>
              <a:rPr lang="ar-SA" sz="3200" b="1" dirty="0">
                <a:solidFill>
                  <a:srgbClr val="002060"/>
                </a:solidFill>
              </a:rPr>
              <a:t>العزل الحرارى للحوائط الخارجيه</a:t>
            </a:r>
            <a:r>
              <a:rPr lang="en-US" sz="2400" b="1" dirty="0"/>
              <a:t/>
            </a:r>
            <a:br>
              <a:rPr lang="en-US" sz="2400" b="1" dirty="0"/>
            </a:br>
            <a:r>
              <a:rPr lang="ar-SA" sz="2400" b="1" dirty="0"/>
              <a:t>لابد من تصميم الكمرات الحامله بسمك 30 سم</a:t>
            </a:r>
            <a:r>
              <a:rPr lang="en-US" sz="2400" b="1" dirty="0"/>
              <a:t/>
            </a:r>
            <a:br>
              <a:rPr lang="en-US" sz="2400" b="1" dirty="0"/>
            </a:br>
            <a:r>
              <a:rPr lang="ar-SA" sz="2400" b="1" dirty="0"/>
              <a:t>يتم بناء حائطين بينهم فراغ 5 سم لالواح العزل الحرارى</a:t>
            </a:r>
            <a:r>
              <a:rPr lang="en-US" sz="2400" b="1" dirty="0"/>
              <a:t/>
            </a:r>
            <a:br>
              <a:rPr lang="en-US" sz="2400" b="1" dirty="0"/>
            </a:br>
            <a:r>
              <a:rPr lang="ar-SA" sz="2400" b="1" dirty="0"/>
              <a:t>الحائط الخارجى بسمك 15 سم</a:t>
            </a:r>
            <a:r>
              <a:rPr lang="en-US" sz="2400" b="1" dirty="0"/>
              <a:t/>
            </a:r>
            <a:br>
              <a:rPr lang="en-US" sz="2400" b="1" dirty="0"/>
            </a:br>
            <a:r>
              <a:rPr lang="ar-SA" sz="2400" b="1" dirty="0"/>
              <a:t>الحائط الداخلى بسمك 10 سم</a:t>
            </a:r>
            <a:endParaRPr lang="en-US" sz="2400" dirty="0"/>
          </a:p>
          <a:p>
            <a:pPr algn="r"/>
            <a:r>
              <a:rPr lang="ar-SA" sz="2400" b="1" dirty="0"/>
              <a:t>الواح العزل الحرارى</a:t>
            </a:r>
            <a:r>
              <a:rPr lang="en-US" sz="2400" b="1" dirty="0"/>
              <a:t/>
            </a:r>
            <a:br>
              <a:rPr lang="en-US" sz="2400" b="1" dirty="0"/>
            </a:br>
            <a:r>
              <a:rPr lang="ar-SA" sz="2400" b="1" dirty="0"/>
              <a:t>الواح البوليسترين</a:t>
            </a:r>
            <a:r>
              <a:rPr lang="en-US" sz="2400" b="1" dirty="0"/>
              <a:t/>
            </a:r>
            <a:br>
              <a:rPr lang="en-US" sz="2400" b="1" dirty="0"/>
            </a:br>
            <a:r>
              <a:rPr lang="ar-SA" sz="2400" b="1" dirty="0"/>
              <a:t>الواح الصوف الزجاجى</a:t>
            </a:r>
            <a:r>
              <a:rPr lang="en-US" sz="2400" b="1" dirty="0"/>
              <a:t/>
            </a:r>
            <a:br>
              <a:rPr lang="en-US" sz="2400" b="1" dirty="0"/>
            </a:br>
            <a:r>
              <a:rPr lang="ar-SA" sz="2400" b="1" dirty="0"/>
              <a:t>الواح الصوف الصخرى</a:t>
            </a:r>
            <a:endParaRPr lang="ar-EG" sz="2400" dirty="0"/>
          </a:p>
        </p:txBody>
      </p:sp>
      <p:pic>
        <p:nvPicPr>
          <p:cNvPr id="11266" name="Picture 2" descr="http://t1.gstatic.com/images?q=tbn:ANd9GcSq32ymd2ZELvnFoP_iuEf3hJ0hHFWDbnrBHFh850KROYmDkPI0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3048000" cy="219571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251723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sp>
        <p:nvSpPr>
          <p:cNvPr id="4" name="Rectangle 3"/>
          <p:cNvSpPr/>
          <p:nvPr/>
        </p:nvSpPr>
        <p:spPr>
          <a:xfrm>
            <a:off x="1447800" y="228600"/>
            <a:ext cx="7467600" cy="6278642"/>
          </a:xfrm>
          <a:prstGeom prst="rect">
            <a:avLst/>
          </a:prstGeom>
        </p:spPr>
        <p:txBody>
          <a:bodyPr wrap="square">
            <a:spAutoFit/>
          </a:bodyPr>
          <a:lstStyle/>
          <a:p>
            <a:pPr algn="r"/>
            <a:r>
              <a:rPr lang="ar-SA" sz="2800" b="1" dirty="0">
                <a:solidFill>
                  <a:srgbClr val="002060"/>
                </a:solidFill>
              </a:rPr>
              <a:t>عزل حمامات السباحه</a:t>
            </a:r>
            <a:r>
              <a:rPr lang="en-US" sz="2200" b="1" dirty="0"/>
              <a:t/>
            </a:r>
            <a:br>
              <a:rPr lang="en-US" sz="2200" b="1" dirty="0"/>
            </a:br>
            <a:r>
              <a:rPr lang="ar-SA" sz="2200" b="1" dirty="0"/>
              <a:t>يتم تحديد موقع الحمام</a:t>
            </a:r>
            <a:r>
              <a:rPr lang="en-US" sz="2200" b="1" dirty="0"/>
              <a:t/>
            </a:r>
            <a:br>
              <a:rPr lang="en-US" sz="2200" b="1" dirty="0"/>
            </a:br>
            <a:r>
              <a:rPr lang="ar-SA" sz="2200" b="1" dirty="0"/>
              <a:t>يتم صب اللبشه العاديه</a:t>
            </a:r>
            <a:r>
              <a:rPr lang="en-US" sz="2200" b="1" dirty="0"/>
              <a:t/>
            </a:r>
            <a:br>
              <a:rPr lang="en-US" sz="2200" b="1" dirty="0"/>
            </a:br>
            <a:r>
              <a:rPr lang="ar-SA" sz="2200" b="1" dirty="0"/>
              <a:t>يتم تحديد مكان اللبشه المسلحه ببناء حائط نصف طوبه</a:t>
            </a:r>
            <a:r>
              <a:rPr lang="en-US" sz="2200" b="1" dirty="0"/>
              <a:t/>
            </a:r>
            <a:br>
              <a:rPr lang="en-US" sz="2200" b="1" dirty="0"/>
            </a:br>
            <a:r>
              <a:rPr lang="en-US" sz="2200" b="1" dirty="0"/>
              <a:t>( </a:t>
            </a:r>
            <a:r>
              <a:rPr lang="ar-SA" sz="2200" b="1" dirty="0"/>
              <a:t>طوب مصمت 25*12*6 سم</a:t>
            </a:r>
            <a:r>
              <a:rPr lang="en-US" sz="2200" b="1" dirty="0"/>
              <a:t> )</a:t>
            </a:r>
            <a:br>
              <a:rPr lang="en-US" sz="2200" b="1" dirty="0"/>
            </a:br>
            <a:r>
              <a:rPr lang="ar-SA" sz="2200" b="1" dirty="0"/>
              <a:t>يتم دهان الحائط من الداخل و اللبشه العاديه المحصوره داخل الحائط  بالبيتومين </a:t>
            </a:r>
            <a:r>
              <a:rPr lang="en-US" sz="2200" b="1" dirty="0"/>
              <a:t/>
            </a:r>
            <a:br>
              <a:rPr lang="en-US" sz="2200" b="1" dirty="0"/>
            </a:br>
            <a:r>
              <a:rPr lang="ar-SA" sz="2200" b="1" dirty="0"/>
              <a:t>يتم تركيب الرولات بسمك 4 مم على الحائط من الداخل مع ركوب 10 سم</a:t>
            </a:r>
            <a:r>
              <a:rPr lang="en-US" sz="2200" b="1" dirty="0"/>
              <a:t/>
            </a:r>
            <a:br>
              <a:rPr lang="en-US" sz="2200" b="1" dirty="0"/>
            </a:br>
            <a:r>
              <a:rPr lang="ar-SA" sz="2200" b="1" dirty="0"/>
              <a:t>يتم تركيب الرولات بسمك 4 مم على اللبشه العاديه مع ركوب 10 سم</a:t>
            </a:r>
            <a:endParaRPr lang="en-US" sz="2200" dirty="0"/>
          </a:p>
          <a:p>
            <a:pPr algn="r"/>
            <a:r>
              <a:rPr lang="ar-SA" sz="2200" b="1" dirty="0"/>
              <a:t>يتم بياض الجزء المعزول لحمايته</a:t>
            </a:r>
            <a:r>
              <a:rPr lang="en-US" sz="2200" b="1" dirty="0"/>
              <a:t/>
            </a:r>
            <a:br>
              <a:rPr lang="en-US" sz="2200" b="1" dirty="0"/>
            </a:br>
            <a:r>
              <a:rPr lang="ar-SA" sz="2200" b="1" dirty="0"/>
              <a:t>يتم تركيب حديد اللبشه و الحوائط مع تأسيس الاعمال الصحيه و الكهربائيه و الميكانيكيه</a:t>
            </a:r>
            <a:r>
              <a:rPr lang="en-US" sz="2200" b="1" dirty="0"/>
              <a:t/>
            </a:r>
            <a:br>
              <a:rPr lang="en-US" sz="2200" b="1" dirty="0"/>
            </a:br>
            <a:r>
              <a:rPr lang="ar-SA" sz="2200" b="1" dirty="0"/>
              <a:t>يتم صب اللبشه</a:t>
            </a:r>
            <a:r>
              <a:rPr lang="en-US" sz="2200" b="1" dirty="0"/>
              <a:t/>
            </a:r>
            <a:br>
              <a:rPr lang="en-US" sz="2200" b="1" dirty="0"/>
            </a:br>
            <a:r>
              <a:rPr lang="ar-SA" sz="2200" b="1" dirty="0"/>
              <a:t>يتم تجهيز نجارة الحوائط</a:t>
            </a:r>
            <a:r>
              <a:rPr lang="en-US" sz="2200" b="1" dirty="0"/>
              <a:t/>
            </a:r>
            <a:br>
              <a:rPr lang="en-US" sz="2200" b="1" dirty="0"/>
            </a:br>
            <a:r>
              <a:rPr lang="ar-SA" sz="2200" b="1" dirty="0"/>
              <a:t>يتم صب الحوائط</a:t>
            </a:r>
            <a:r>
              <a:rPr lang="en-US" sz="2200" b="1" dirty="0"/>
              <a:t/>
            </a:r>
            <a:br>
              <a:rPr lang="en-US" sz="2200" b="1" dirty="0"/>
            </a:br>
            <a:r>
              <a:rPr lang="ar-SA" sz="2200" b="1" dirty="0"/>
              <a:t>يتم دهان الحمام من الداخل بالاديكور ام ( مادة عازله اسمنتيه )</a:t>
            </a:r>
            <a:r>
              <a:rPr lang="en-US" sz="2200" b="1" dirty="0"/>
              <a:t/>
            </a:r>
            <a:br>
              <a:rPr lang="en-US" sz="2200" b="1" dirty="0"/>
            </a:br>
            <a:r>
              <a:rPr lang="ar-SA" sz="2200" b="1" dirty="0"/>
              <a:t>يتم تركيب سيراميك الحوائط و الارضيات</a:t>
            </a:r>
            <a:r>
              <a:rPr lang="en-US" sz="2200" b="1" dirty="0"/>
              <a:t/>
            </a:r>
            <a:br>
              <a:rPr lang="en-US" sz="2200" b="1" dirty="0"/>
            </a:br>
            <a:r>
              <a:rPr lang="ar-SA" sz="2200" b="1" dirty="0"/>
              <a:t>يتم تشطيب الاعمال الصحيه و الكهربائيه و الميكانيكيه</a:t>
            </a:r>
            <a:r>
              <a:rPr lang="en-US" sz="2200" b="1" dirty="0"/>
              <a:t/>
            </a:r>
            <a:br>
              <a:rPr lang="en-US" sz="2200" b="1" dirty="0"/>
            </a:br>
            <a:r>
              <a:rPr lang="ar-SA" sz="2200" b="1" dirty="0"/>
              <a:t>يتم تشطيب المنطقه المحيطه بالحمام من الخارج</a:t>
            </a:r>
            <a:endParaRPr lang="ar-EG" sz="2200" dirty="0"/>
          </a:p>
        </p:txBody>
      </p:sp>
    </p:spTree>
    <p:extLst>
      <p:ext uri="{BB962C8B-B14F-4D97-AF65-F5344CB8AC3E}">
        <p14:creationId xmlns:p14="http://schemas.microsoft.com/office/powerpoint/2010/main" val="3251723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a:p>
        </p:txBody>
      </p:sp>
      <p:sp>
        <p:nvSpPr>
          <p:cNvPr id="4" name="Rectangle 3"/>
          <p:cNvSpPr/>
          <p:nvPr/>
        </p:nvSpPr>
        <p:spPr>
          <a:xfrm>
            <a:off x="1219200" y="276046"/>
            <a:ext cx="7696200" cy="6124754"/>
          </a:xfrm>
          <a:prstGeom prst="rect">
            <a:avLst/>
          </a:prstGeom>
        </p:spPr>
        <p:txBody>
          <a:bodyPr wrap="square">
            <a:spAutoFit/>
          </a:bodyPr>
          <a:lstStyle/>
          <a:p>
            <a:pPr algn="r"/>
            <a:r>
              <a:rPr lang="ar-SA" sz="2800" b="1" dirty="0">
                <a:solidFill>
                  <a:srgbClr val="002060"/>
                </a:solidFill>
              </a:rPr>
              <a:t>عزل الحوائط الخرسانيه من الخارج</a:t>
            </a:r>
            <a:r>
              <a:rPr lang="en-US" sz="2800" b="1" dirty="0">
                <a:solidFill>
                  <a:srgbClr val="002060"/>
                </a:solidFill>
              </a:rPr>
              <a:t/>
            </a:r>
            <a:br>
              <a:rPr lang="en-US" sz="2800" b="1" dirty="0">
                <a:solidFill>
                  <a:srgbClr val="002060"/>
                </a:solidFill>
              </a:rPr>
            </a:br>
            <a:r>
              <a:rPr lang="ar-SA" sz="2400" b="1" dirty="0"/>
              <a:t>يتم تنظيف الحوائط</a:t>
            </a:r>
            <a:r>
              <a:rPr lang="en-US" sz="2400" b="1" dirty="0"/>
              <a:t/>
            </a:r>
            <a:br>
              <a:rPr lang="en-US" sz="2400" b="1" dirty="0"/>
            </a:br>
            <a:r>
              <a:rPr lang="ar-SA" sz="2400" b="1" dirty="0"/>
              <a:t>يتم دهان الحوائط بالبيتومين</a:t>
            </a:r>
            <a:r>
              <a:rPr lang="en-US" sz="2400" b="1" dirty="0"/>
              <a:t/>
            </a:r>
            <a:br>
              <a:rPr lang="en-US" sz="2400" b="1" dirty="0"/>
            </a:br>
            <a:r>
              <a:rPr lang="ar-SA" sz="2400" b="1" dirty="0"/>
              <a:t>يتم تركيب الرولات بسمك 4 مم مع ركوب 10 سم</a:t>
            </a:r>
            <a:r>
              <a:rPr lang="en-US" sz="2400" b="1" dirty="0"/>
              <a:t/>
            </a:r>
            <a:br>
              <a:rPr lang="en-US" sz="2400" b="1" dirty="0"/>
            </a:br>
            <a:r>
              <a:rPr lang="ar-SA" sz="2400" b="1" dirty="0"/>
              <a:t>يتم بناء حائط نصف طوبه لحماية العزل</a:t>
            </a:r>
            <a:r>
              <a:rPr lang="en-US" sz="2400" b="1" dirty="0"/>
              <a:t/>
            </a:r>
            <a:br>
              <a:rPr lang="en-US" sz="2400" b="1" dirty="0"/>
            </a:br>
            <a:r>
              <a:rPr lang="ar-SA" sz="2400" b="1" dirty="0"/>
              <a:t>الطوب مصمت 25*12*6 سم</a:t>
            </a:r>
            <a:endParaRPr lang="en-US" sz="2400" dirty="0"/>
          </a:p>
          <a:p>
            <a:pPr algn="r"/>
            <a:r>
              <a:rPr lang="ar-SA" sz="2800" b="1" dirty="0" smtClean="0">
                <a:solidFill>
                  <a:srgbClr val="002060"/>
                </a:solidFill>
              </a:rPr>
              <a:t>عزل </a:t>
            </a:r>
            <a:r>
              <a:rPr lang="ar-SA" sz="2800" b="1" dirty="0">
                <a:solidFill>
                  <a:srgbClr val="002060"/>
                </a:solidFill>
              </a:rPr>
              <a:t>السطح</a:t>
            </a:r>
            <a:r>
              <a:rPr lang="en-US" sz="2400" b="1" dirty="0"/>
              <a:t/>
            </a:r>
            <a:br>
              <a:rPr lang="en-US" sz="2400" b="1" dirty="0"/>
            </a:br>
            <a:r>
              <a:rPr lang="ar-SA" sz="2400" b="1" dirty="0"/>
              <a:t>يتم تنظيف السطح</a:t>
            </a:r>
            <a:r>
              <a:rPr lang="en-US" sz="2400" b="1" dirty="0"/>
              <a:t/>
            </a:r>
            <a:br>
              <a:rPr lang="en-US" sz="2400" b="1" dirty="0"/>
            </a:br>
            <a:r>
              <a:rPr lang="ar-SA" sz="2400" b="1" dirty="0"/>
              <a:t>يتم صب خرسانة الميول</a:t>
            </a:r>
            <a:r>
              <a:rPr lang="en-US" sz="2400" b="1" dirty="0"/>
              <a:t/>
            </a:r>
            <a:br>
              <a:rPr lang="en-US" sz="2400" b="1" dirty="0"/>
            </a:br>
            <a:r>
              <a:rPr lang="ar-SA" sz="2400" b="1" dirty="0"/>
              <a:t>يتم دهان السطح بالبيتومين مع دهان حوائط  دروة السطح بارتفاع 20 سم</a:t>
            </a:r>
            <a:r>
              <a:rPr lang="en-US" sz="2400" b="1" dirty="0"/>
              <a:t/>
            </a:r>
            <a:br>
              <a:rPr lang="en-US" sz="2400" b="1" dirty="0"/>
            </a:br>
            <a:r>
              <a:rPr lang="ar-SA" sz="2400" b="1" dirty="0"/>
              <a:t>يتم تركيب الرولات بسمك 4 مم مع ركوب 10 سم و تغطية الجزء المدهون من حوائط  دروة السطح</a:t>
            </a:r>
            <a:endParaRPr lang="en-US" sz="2400" dirty="0"/>
          </a:p>
          <a:p>
            <a:pPr algn="r"/>
            <a:r>
              <a:rPr lang="ar-SA" sz="2400" b="1" dirty="0"/>
              <a:t>يتم اختبار العزل بالماء لمدة 24 ساعه على الاقل</a:t>
            </a:r>
            <a:endParaRPr lang="en-US" sz="2400" dirty="0"/>
          </a:p>
          <a:p>
            <a:pPr algn="r"/>
            <a:r>
              <a:rPr lang="ar-SA" sz="2400" b="1" dirty="0"/>
              <a:t>يتم بياض الجزء المعزول لحمايته و تسويته لتثبيت العزل الحرارى</a:t>
            </a:r>
            <a:r>
              <a:rPr lang="en-US" sz="2400" b="1" dirty="0"/>
              <a:t/>
            </a:r>
            <a:br>
              <a:rPr lang="en-US" sz="2400" b="1" dirty="0"/>
            </a:br>
            <a:r>
              <a:rPr lang="ar-SA" sz="2400" b="1" dirty="0"/>
              <a:t>يتم تركيب الواح العزل الحرارى بسمك 5 سم </a:t>
            </a:r>
            <a:r>
              <a:rPr lang="en-US" sz="2400" b="1" dirty="0"/>
              <a:t/>
            </a:r>
            <a:br>
              <a:rPr lang="en-US" sz="2400" b="1" dirty="0"/>
            </a:br>
            <a:r>
              <a:rPr lang="ar-SA" sz="2400" b="1" dirty="0"/>
              <a:t>يتم تركيب بلاط </a:t>
            </a:r>
            <a:r>
              <a:rPr lang="ar-SA" sz="2400" b="1" dirty="0" smtClean="0"/>
              <a:t>السطح</a:t>
            </a:r>
            <a:endParaRPr lang="en-US" sz="2400" dirty="0"/>
          </a:p>
        </p:txBody>
      </p:sp>
    </p:spTree>
    <p:extLst>
      <p:ext uri="{BB962C8B-B14F-4D97-AF65-F5344CB8AC3E}">
        <p14:creationId xmlns:p14="http://schemas.microsoft.com/office/powerpoint/2010/main" val="3994955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a:p>
        </p:txBody>
      </p:sp>
      <p:sp>
        <p:nvSpPr>
          <p:cNvPr id="4" name="Rectangle 3"/>
          <p:cNvSpPr/>
          <p:nvPr/>
        </p:nvSpPr>
        <p:spPr>
          <a:xfrm>
            <a:off x="914400" y="228600"/>
            <a:ext cx="8077200" cy="6217087"/>
          </a:xfrm>
          <a:prstGeom prst="rect">
            <a:avLst/>
          </a:prstGeom>
        </p:spPr>
        <p:txBody>
          <a:bodyPr wrap="square">
            <a:spAutoFit/>
          </a:bodyPr>
          <a:lstStyle/>
          <a:p>
            <a:pPr algn="r"/>
            <a:r>
              <a:rPr lang="ar-SA" sz="2800" b="1" dirty="0">
                <a:solidFill>
                  <a:srgbClr val="002060"/>
                </a:solidFill>
              </a:rPr>
              <a:t>الواح العزل الحرارى</a:t>
            </a:r>
            <a:r>
              <a:rPr lang="en-US" sz="2400" b="1" dirty="0">
                <a:solidFill>
                  <a:srgbClr val="002060"/>
                </a:solidFill>
              </a:rPr>
              <a:t/>
            </a:r>
            <a:br>
              <a:rPr lang="en-US" sz="2400" b="1" dirty="0">
                <a:solidFill>
                  <a:srgbClr val="002060"/>
                </a:solidFill>
              </a:rPr>
            </a:br>
            <a:r>
              <a:rPr lang="ar-SA" sz="2200" b="1" dirty="0"/>
              <a:t>الواح البوليسترين</a:t>
            </a:r>
            <a:r>
              <a:rPr lang="en-US" sz="2200" b="1" dirty="0"/>
              <a:t/>
            </a:r>
            <a:br>
              <a:rPr lang="en-US" sz="2200" b="1" dirty="0"/>
            </a:br>
            <a:r>
              <a:rPr lang="ar-SA" sz="2200" b="1" dirty="0"/>
              <a:t>الواح الصوف الزجاجى</a:t>
            </a:r>
            <a:r>
              <a:rPr lang="en-US" sz="2200" b="1" dirty="0"/>
              <a:t/>
            </a:r>
            <a:br>
              <a:rPr lang="en-US" sz="2200" b="1" dirty="0"/>
            </a:br>
            <a:r>
              <a:rPr lang="ar-SA" sz="2200" b="1" dirty="0"/>
              <a:t>الواح الصوف الصخرى</a:t>
            </a:r>
            <a:endParaRPr lang="en-US" sz="2200" dirty="0"/>
          </a:p>
          <a:p>
            <a:pPr algn="r"/>
            <a:r>
              <a:rPr lang="ar-SA" sz="2800" b="1" dirty="0" smtClean="0">
                <a:solidFill>
                  <a:srgbClr val="002060"/>
                </a:solidFill>
              </a:rPr>
              <a:t>عزل </a:t>
            </a:r>
            <a:r>
              <a:rPr lang="ar-SA" sz="2800" b="1" dirty="0">
                <a:solidFill>
                  <a:srgbClr val="002060"/>
                </a:solidFill>
              </a:rPr>
              <a:t>الحمام</a:t>
            </a:r>
            <a:endParaRPr lang="en-US" sz="2800" dirty="0">
              <a:solidFill>
                <a:srgbClr val="002060"/>
              </a:solidFill>
            </a:endParaRPr>
          </a:p>
          <a:p>
            <a:pPr algn="r"/>
            <a:r>
              <a:rPr lang="ar-EG" sz="2200" b="1" dirty="0"/>
              <a:t>يقوم السباك باعمال التكسير كامله قبل العزل</a:t>
            </a:r>
            <a:r>
              <a:rPr lang="en-US" sz="2200" b="1" dirty="0"/>
              <a:t/>
            </a:r>
            <a:br>
              <a:rPr lang="en-US" sz="2200" b="1" dirty="0"/>
            </a:br>
            <a:r>
              <a:rPr lang="ar-SA" sz="2200" b="1" dirty="0"/>
              <a:t>يتم تنظيف الارضيه</a:t>
            </a:r>
            <a:r>
              <a:rPr lang="en-US" sz="2200" b="1" dirty="0"/>
              <a:t/>
            </a:r>
            <a:br>
              <a:rPr lang="en-US" sz="2200" b="1" dirty="0"/>
            </a:br>
            <a:r>
              <a:rPr lang="ar-SA" sz="2200" b="1" dirty="0"/>
              <a:t>يتم دهان الارضيه بالبيتومين مع دهان جزء من الحوائط  بارتفاع 20 سم</a:t>
            </a:r>
            <a:endParaRPr lang="en-US" sz="2200" dirty="0"/>
          </a:p>
          <a:p>
            <a:pPr algn="r"/>
            <a:r>
              <a:rPr lang="ar-SA" sz="2200" b="1" dirty="0"/>
              <a:t>و 70 سم خلف البانيو </a:t>
            </a:r>
            <a:r>
              <a:rPr lang="en-US" sz="2200" b="1" dirty="0"/>
              <a:t/>
            </a:r>
            <a:br>
              <a:rPr lang="en-US" sz="2200" b="1" dirty="0"/>
            </a:br>
            <a:r>
              <a:rPr lang="ar-SA" sz="2200" b="1" dirty="0"/>
              <a:t>يتم تركيب الرولات بسمك 4 مم مع ركوب 10 سم و تغطية الجزء المدهون من الحوائط</a:t>
            </a:r>
            <a:r>
              <a:rPr lang="en-US" sz="2200" b="1" dirty="0"/>
              <a:t/>
            </a:r>
            <a:br>
              <a:rPr lang="en-US" sz="2200" b="1" dirty="0"/>
            </a:br>
            <a:r>
              <a:rPr lang="ar-SA" sz="2200" b="1" dirty="0"/>
              <a:t>يتم اختبار العزل بالماء لمده لا تقل عن 24 ساعه</a:t>
            </a:r>
            <a:endParaRPr lang="en-US" sz="2200" dirty="0"/>
          </a:p>
          <a:p>
            <a:pPr algn="r"/>
            <a:r>
              <a:rPr lang="ar-SA" sz="2200" b="1" dirty="0"/>
              <a:t>يتم بياض الجزء المعزول لحمايته</a:t>
            </a:r>
            <a:endParaRPr lang="en-US" sz="2200" dirty="0"/>
          </a:p>
          <a:p>
            <a:pPr algn="r"/>
            <a:r>
              <a:rPr lang="ar-SA" sz="2800" b="1" dirty="0">
                <a:solidFill>
                  <a:srgbClr val="002060"/>
                </a:solidFill>
              </a:rPr>
              <a:t>العزل بالبولى يوريثان  ( عازل مائى و حرارى )</a:t>
            </a:r>
            <a:endParaRPr lang="en-US" sz="2800" dirty="0">
              <a:solidFill>
                <a:srgbClr val="002060"/>
              </a:solidFill>
            </a:endParaRPr>
          </a:p>
          <a:p>
            <a:pPr algn="r"/>
            <a:r>
              <a:rPr lang="ar-SA" sz="2200" b="1" dirty="0"/>
              <a:t>يتم برش السطح المراد عزله اربع طبقات سمك الطبقه 1 سم </a:t>
            </a:r>
            <a:endParaRPr lang="en-US" sz="2200" dirty="0"/>
          </a:p>
          <a:p>
            <a:pPr algn="r"/>
            <a:r>
              <a:rPr lang="ar-SA" sz="2800" b="1" dirty="0">
                <a:solidFill>
                  <a:srgbClr val="002060"/>
                </a:solidFill>
              </a:rPr>
              <a:t>عزل الرولات فى الخليج</a:t>
            </a:r>
            <a:endParaRPr lang="en-US" sz="2800" dirty="0">
              <a:solidFill>
                <a:srgbClr val="002060"/>
              </a:solidFill>
            </a:endParaRPr>
          </a:p>
          <a:p>
            <a:pPr algn="r"/>
            <a:r>
              <a:rPr lang="ar-SA" sz="2200" b="1" dirty="0"/>
              <a:t>يتم العزل بطبقتين من الرولات بسمك 4 مم فى اتجاه واحد مع اختلاف اماكن اللحامات فى الطبقتين و يكون الاتجاه الطولى للرولات عمودى على اتجاه سريان المياه</a:t>
            </a:r>
            <a:endParaRPr lang="en-US" sz="2200" dirty="0"/>
          </a:p>
        </p:txBody>
      </p:sp>
    </p:spTree>
    <p:extLst>
      <p:ext uri="{BB962C8B-B14F-4D97-AF65-F5344CB8AC3E}">
        <p14:creationId xmlns:p14="http://schemas.microsoft.com/office/powerpoint/2010/main" val="3994955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80789661"/>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tx2">
              <a:lumMod val="60000"/>
              <a:lumOff val="4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9513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2057400" y="152400"/>
            <a:ext cx="6858000" cy="6801862"/>
          </a:xfrm>
          <a:prstGeom prst="rect">
            <a:avLst/>
          </a:prstGeom>
        </p:spPr>
        <p:txBody>
          <a:bodyPr wrap="square">
            <a:spAutoFit/>
          </a:bodyPr>
          <a:lstStyle/>
          <a:p>
            <a:pPr algn="ctr"/>
            <a:r>
              <a:rPr lang="ar-SA" sz="2800" b="1" dirty="0">
                <a:solidFill>
                  <a:srgbClr val="C00000"/>
                </a:solidFill>
              </a:rPr>
              <a:t>تشطيب </a:t>
            </a:r>
            <a:r>
              <a:rPr lang="ar-SA" sz="3200" b="1" dirty="0">
                <a:solidFill>
                  <a:srgbClr val="C00000"/>
                </a:solidFill>
              </a:rPr>
              <a:t>السلالم</a:t>
            </a:r>
            <a:r>
              <a:rPr lang="ar-SA" sz="2800" b="1" dirty="0">
                <a:solidFill>
                  <a:srgbClr val="C00000"/>
                </a:solidFill>
              </a:rPr>
              <a:t> و المدخل</a:t>
            </a:r>
            <a:r>
              <a:rPr lang="en-US" sz="2400" b="1" dirty="0">
                <a:solidFill>
                  <a:srgbClr val="C00000"/>
                </a:solidFill>
              </a:rPr>
              <a:t/>
            </a:r>
            <a:br>
              <a:rPr lang="en-US" sz="2400" b="1" dirty="0">
                <a:solidFill>
                  <a:srgbClr val="C00000"/>
                </a:solidFill>
              </a:rPr>
            </a:br>
            <a:endParaRPr lang="ar-EG" sz="2400" b="1" dirty="0" smtClean="0">
              <a:solidFill>
                <a:srgbClr val="C00000"/>
              </a:solidFill>
            </a:endParaRPr>
          </a:p>
          <a:p>
            <a:pPr algn="r"/>
            <a:r>
              <a:rPr lang="ar-SA" sz="2400" b="1" dirty="0" smtClean="0"/>
              <a:t>يفضل </a:t>
            </a:r>
            <a:r>
              <a:rPr lang="ar-SA" sz="2400" b="1" dirty="0"/>
              <a:t>تشطيب السلالم و المدخل كآخر بند فى المبنى</a:t>
            </a:r>
            <a:r>
              <a:rPr lang="en-US" sz="2400" b="1" dirty="0"/>
              <a:t/>
            </a:r>
            <a:br>
              <a:rPr lang="en-US" sz="2400" b="1" dirty="0"/>
            </a:br>
            <a:r>
              <a:rPr lang="ar-SA" sz="2400" b="1" dirty="0"/>
              <a:t>ارتفاع القايمه 15 سم</a:t>
            </a:r>
            <a:r>
              <a:rPr lang="en-US" sz="2400" b="1" dirty="0"/>
              <a:t/>
            </a:r>
            <a:br>
              <a:rPr lang="en-US" sz="2400" b="1" dirty="0"/>
            </a:br>
            <a:r>
              <a:rPr lang="ar-SA" sz="2400" b="1" dirty="0"/>
              <a:t>عرض النايمه 30 سم</a:t>
            </a:r>
            <a:r>
              <a:rPr lang="en-US" sz="2400" b="1" dirty="0"/>
              <a:t/>
            </a:r>
            <a:br>
              <a:rPr lang="en-US" sz="2400" b="1" dirty="0"/>
            </a:br>
            <a:endParaRPr lang="en-US" sz="2400" b="1" dirty="0" smtClean="0"/>
          </a:p>
          <a:p>
            <a:pPr algn="r"/>
            <a:r>
              <a:rPr lang="ar-SA" sz="2400" b="1" dirty="0" smtClean="0"/>
              <a:t>منسوب </a:t>
            </a:r>
            <a:r>
              <a:rPr lang="ar-SA" sz="2400" b="1" dirty="0"/>
              <a:t>بسطة نصف الدور 1.5 م</a:t>
            </a:r>
            <a:r>
              <a:rPr lang="en-US" sz="2400" b="1" dirty="0"/>
              <a:t/>
            </a:r>
            <a:br>
              <a:rPr lang="en-US" sz="2400" b="1" dirty="0"/>
            </a:br>
            <a:r>
              <a:rPr lang="ar-SA" sz="2400" b="1" dirty="0"/>
              <a:t>منسوب بسطة الدور 3 م</a:t>
            </a:r>
            <a:r>
              <a:rPr lang="en-US" sz="2400" b="1" dirty="0"/>
              <a:t/>
            </a:r>
            <a:br>
              <a:rPr lang="en-US" sz="2400" b="1" dirty="0"/>
            </a:br>
            <a:r>
              <a:rPr lang="ar-SA" sz="2400" b="1" dirty="0"/>
              <a:t>عدد الدرج فى كل قلبه 9</a:t>
            </a:r>
            <a:endParaRPr lang="en-US" sz="2400" dirty="0"/>
          </a:p>
          <a:p>
            <a:pPr algn="r"/>
            <a:r>
              <a:rPr lang="ar-SA" sz="2400" b="1" dirty="0"/>
              <a:t>عدد الدرج فى القلبه الواحده لا يزيد عن 14 درجه</a:t>
            </a:r>
            <a:r>
              <a:rPr lang="en-US" sz="2400" b="1" dirty="0"/>
              <a:t/>
            </a:r>
            <a:br>
              <a:rPr lang="en-US" sz="2400" b="1" dirty="0"/>
            </a:br>
            <a:r>
              <a:rPr lang="ar-SA" sz="2400" b="1" dirty="0"/>
              <a:t>عدد البسطات 2</a:t>
            </a:r>
            <a:r>
              <a:rPr lang="en-US" sz="2400" b="1" dirty="0"/>
              <a:t/>
            </a:r>
            <a:br>
              <a:rPr lang="en-US" sz="2400" b="1" dirty="0"/>
            </a:br>
            <a:endParaRPr lang="en-US" sz="2400" b="1" dirty="0" smtClean="0"/>
          </a:p>
          <a:p>
            <a:pPr algn="r"/>
            <a:r>
              <a:rPr lang="ar-SA" sz="2400" b="1" dirty="0" smtClean="0"/>
              <a:t>رخام </a:t>
            </a:r>
            <a:r>
              <a:rPr lang="ar-SA" sz="2400" b="1" dirty="0"/>
              <a:t>النايمه بسمك 4 سم</a:t>
            </a:r>
            <a:r>
              <a:rPr lang="en-US" sz="2400" b="1" dirty="0"/>
              <a:t/>
            </a:r>
            <a:br>
              <a:rPr lang="en-US" sz="2400" b="1" dirty="0"/>
            </a:br>
            <a:r>
              <a:rPr lang="ar-SA" sz="2400" b="1" dirty="0"/>
              <a:t>رخام القايمه بسمك 2 سم</a:t>
            </a:r>
            <a:r>
              <a:rPr lang="en-US" sz="2400" b="1" dirty="0"/>
              <a:t/>
            </a:r>
            <a:br>
              <a:rPr lang="en-US" sz="2400" b="1" dirty="0"/>
            </a:br>
            <a:r>
              <a:rPr lang="ar-SA" sz="2400" b="1" dirty="0"/>
              <a:t>رخام الوزره بسمك 2 سم</a:t>
            </a:r>
            <a:endParaRPr lang="en-US" sz="2400" dirty="0"/>
          </a:p>
          <a:p>
            <a:pPr algn="r"/>
            <a:r>
              <a:rPr lang="ar-SA" sz="2400" b="1" dirty="0"/>
              <a:t>جرانيت النايمه و القايمه و الوزره 2 سم</a:t>
            </a:r>
            <a:endParaRPr lang="en-US" sz="2400" dirty="0"/>
          </a:p>
          <a:p>
            <a:pPr algn="r"/>
            <a:r>
              <a:rPr lang="ar-SA" sz="2400" b="1" dirty="0"/>
              <a:t>انف الدرجه 2 سم</a:t>
            </a:r>
            <a:r>
              <a:rPr lang="en-US" sz="2400" b="1" dirty="0"/>
              <a:t/>
            </a:r>
            <a:br>
              <a:rPr lang="en-US" sz="2400" b="1" dirty="0"/>
            </a:br>
            <a:endParaRPr lang="ar-EG"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pic>
        <p:nvPicPr>
          <p:cNvPr id="12290" name="Picture 2" descr="http://i00.i.aliimg.com/photo/v2/555878444/beige_marble_indoor_stai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742" y="4191000"/>
            <a:ext cx="2964258" cy="222885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237899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2514600" y="83165"/>
            <a:ext cx="6400800" cy="2431435"/>
          </a:xfrm>
          <a:prstGeom prst="rect">
            <a:avLst/>
          </a:prstGeom>
        </p:spPr>
        <p:txBody>
          <a:bodyPr wrap="square">
            <a:spAutoFit/>
          </a:bodyPr>
          <a:lstStyle/>
          <a:p>
            <a:pPr algn="r"/>
            <a:r>
              <a:rPr lang="en-US" sz="2400" b="1" dirty="0"/>
              <a:t/>
            </a:r>
            <a:br>
              <a:rPr lang="en-US" sz="2400" b="1" dirty="0"/>
            </a:br>
            <a:r>
              <a:rPr lang="ar-SA" sz="2800" b="1" dirty="0">
                <a:solidFill>
                  <a:srgbClr val="002060"/>
                </a:solidFill>
              </a:rPr>
              <a:t>تشطيب السلالم و المدخل</a:t>
            </a:r>
            <a:r>
              <a:rPr lang="en-US" sz="2400" b="1" dirty="0"/>
              <a:t/>
            </a:r>
            <a:br>
              <a:rPr lang="en-US" sz="2400" b="1" dirty="0"/>
            </a:br>
            <a:r>
              <a:rPr lang="ar-SA" sz="2400" b="1" dirty="0"/>
              <a:t>يفضل تشطيب السلالم و المدخل كآخر بند فى المبنى</a:t>
            </a:r>
            <a:r>
              <a:rPr lang="en-US" sz="2400" b="1" dirty="0"/>
              <a:t/>
            </a:r>
            <a:br>
              <a:rPr lang="en-US" sz="2400" b="1" dirty="0"/>
            </a:br>
            <a:endParaRPr lang="en-US" sz="2400" b="1" dirty="0" smtClean="0"/>
          </a:p>
          <a:p>
            <a:pPr algn="r"/>
            <a:r>
              <a:rPr lang="ar-SA" sz="2800" b="1" dirty="0" smtClean="0">
                <a:solidFill>
                  <a:schemeClr val="tx2">
                    <a:lumMod val="50000"/>
                  </a:schemeClr>
                </a:solidFill>
              </a:rPr>
              <a:t>مهام </a:t>
            </a:r>
            <a:r>
              <a:rPr lang="ar-SA" sz="2800" b="1" dirty="0">
                <a:solidFill>
                  <a:schemeClr val="tx2">
                    <a:lumMod val="50000"/>
                  </a:schemeClr>
                </a:solidFill>
              </a:rPr>
              <a:t>الاستشارى بعد التنفيذ</a:t>
            </a:r>
            <a:r>
              <a:rPr lang="en-US" sz="2800" b="1" dirty="0">
                <a:solidFill>
                  <a:schemeClr val="tx2">
                    <a:lumMod val="50000"/>
                  </a:schemeClr>
                </a:solidFill>
              </a:rPr>
              <a:t/>
            </a:r>
            <a:br>
              <a:rPr lang="en-US" sz="2800" b="1" dirty="0">
                <a:solidFill>
                  <a:schemeClr val="tx2">
                    <a:lumMod val="50000"/>
                  </a:schemeClr>
                </a:solidFill>
              </a:rPr>
            </a:br>
            <a:r>
              <a:rPr lang="en-US" sz="2400" b="1" dirty="0"/>
              <a:t>As Built Shop Drawing</a:t>
            </a:r>
            <a:r>
              <a:rPr lang="ar-SA" sz="2400" b="1" dirty="0"/>
              <a:t> تجهيز الرسومات المنفذه </a:t>
            </a:r>
            <a:endParaRPr lang="en-US" sz="2400" dirty="0"/>
          </a:p>
        </p:txBody>
      </p:sp>
      <p:pic>
        <p:nvPicPr>
          <p:cNvPr id="17410" name="Picture 2" descr="C:\Users\dell\Desktop\بحث فى أساسيات التنفيذ\emla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37452"/>
            <a:ext cx="4648200" cy="242514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5268978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
        <p:nvSpPr>
          <p:cNvPr id="5" name="Rectangle 4"/>
          <p:cNvSpPr/>
          <p:nvPr/>
        </p:nvSpPr>
        <p:spPr>
          <a:xfrm>
            <a:off x="2286000" y="358676"/>
            <a:ext cx="6553200" cy="2308324"/>
          </a:xfrm>
          <a:prstGeom prst="rect">
            <a:avLst/>
          </a:prstGeom>
        </p:spPr>
        <p:txBody>
          <a:bodyPr wrap="square">
            <a:spAutoFit/>
          </a:bodyPr>
          <a:lstStyle/>
          <a:p>
            <a:pPr algn="r"/>
            <a:r>
              <a:rPr lang="ar-EG" sz="2400" b="1" dirty="0"/>
              <a:t>طول الدرجه 1.2 م ( عرض القلبه )</a:t>
            </a:r>
            <a:r>
              <a:rPr lang="en-US" sz="2400" b="1" dirty="0"/>
              <a:t/>
            </a:r>
            <a:br>
              <a:rPr lang="en-US" sz="2400" b="1" dirty="0"/>
            </a:br>
            <a:r>
              <a:rPr lang="ar-SA" sz="2400" b="1" dirty="0"/>
              <a:t>ابعاد البسطه  1.1*2.4 م</a:t>
            </a:r>
            <a:r>
              <a:rPr lang="en-US" sz="2400" b="1" dirty="0"/>
              <a:t/>
            </a:r>
            <a:br>
              <a:rPr lang="en-US" sz="2400" b="1" dirty="0"/>
            </a:br>
            <a:r>
              <a:rPr lang="ar-SA" sz="2400" b="1" dirty="0"/>
              <a:t>مسطح السلالم 4.9*2.4 م</a:t>
            </a:r>
            <a:r>
              <a:rPr lang="en-US" sz="2400" b="1" dirty="0"/>
              <a:t/>
            </a:r>
            <a:br>
              <a:rPr lang="en-US" sz="2400" b="1" dirty="0"/>
            </a:br>
            <a:r>
              <a:rPr lang="ar-SA" sz="2400" b="1" dirty="0"/>
              <a:t>ارتفاع الكوبسته اعلى منسوب تشطيب السلالم 0.9 م</a:t>
            </a:r>
            <a:r>
              <a:rPr lang="en-US" sz="2400" b="1" dirty="0"/>
              <a:t/>
            </a:r>
            <a:br>
              <a:rPr lang="en-US" sz="2400" b="1" dirty="0"/>
            </a:br>
            <a:r>
              <a:rPr lang="ar-SA" sz="2400" b="1" dirty="0"/>
              <a:t>ارتفاع بادئ السلالم ( اول درجه للدور ) 20 سم</a:t>
            </a:r>
            <a:r>
              <a:rPr lang="en-US" sz="2400" b="1" dirty="0"/>
              <a:t/>
            </a:r>
            <a:br>
              <a:rPr lang="en-US" sz="2400" b="1" dirty="0"/>
            </a:br>
            <a:r>
              <a:rPr lang="ar-SA" sz="2400" b="1" dirty="0"/>
              <a:t>ارتفاع ناهى السلالم ( آخر درجه للدور ) 10 سم</a:t>
            </a:r>
            <a:endParaRPr lang="ar-EG" sz="2400" dirty="0"/>
          </a:p>
        </p:txBody>
      </p:sp>
      <p:pic>
        <p:nvPicPr>
          <p:cNvPr id="13316" name="Picture 4" descr="http://efty.net/wp-content/uploads/2012/09/Henley-Ascot-05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71800"/>
            <a:ext cx="2438400" cy="310460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pic>
        <p:nvPicPr>
          <p:cNvPr id="13318" name="Picture 6" descr="http://www.ua.all.biz/img/ua/catalog/2194493.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71800"/>
            <a:ext cx="4053764" cy="3040324"/>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2412365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269367206"/>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accent2">
              <a:lumMod val="20000"/>
              <a:lumOff val="8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tx2">
              <a:lumMod val="60000"/>
              <a:lumOff val="4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645267" y="1949533"/>
            <a:ext cx="750526"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a:t>
            </a:r>
          </a:p>
          <a:p>
            <a:endParaRPr lang="ar-EG" sz="2000" b="1" dirty="0">
              <a:solidFill>
                <a:srgbClr val="C00000"/>
              </a:solidFill>
              <a:effectLst>
                <a:outerShdw blurRad="38100" dist="38100" dir="2700000" algn="tl">
                  <a:srgbClr val="000000">
                    <a:alpha val="43137"/>
                  </a:srgbClr>
                </a:outerShdw>
              </a:effectLst>
            </a:endParaRPr>
          </a:p>
        </p:txBody>
      </p:sp>
      <p:sp>
        <p:nvSpPr>
          <p:cNvPr id="2058" name="Rectangle 2057"/>
          <p:cNvSpPr/>
          <p:nvPr/>
        </p:nvSpPr>
        <p:spPr>
          <a:xfrm>
            <a:off x="3204318" y="762000"/>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3570294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82</a:t>
            </a:fld>
            <a:endParaRPr lang="en-US"/>
          </a:p>
        </p:txBody>
      </p:sp>
      <p:sp>
        <p:nvSpPr>
          <p:cNvPr id="4" name="Rectangle 3"/>
          <p:cNvSpPr/>
          <p:nvPr/>
        </p:nvSpPr>
        <p:spPr>
          <a:xfrm>
            <a:off x="1219200" y="304800"/>
            <a:ext cx="7848600" cy="6124754"/>
          </a:xfrm>
          <a:prstGeom prst="rect">
            <a:avLst/>
          </a:prstGeom>
        </p:spPr>
        <p:txBody>
          <a:bodyPr wrap="square">
            <a:spAutoFit/>
          </a:bodyPr>
          <a:lstStyle/>
          <a:p>
            <a:pPr algn="ctr"/>
            <a:r>
              <a:rPr lang="ar-SA" sz="3200" b="1" dirty="0">
                <a:solidFill>
                  <a:srgbClr val="C00000"/>
                </a:solidFill>
              </a:rPr>
              <a:t>اعمال المبانى بالطوب المصمت 25*12*6 سم</a:t>
            </a:r>
            <a:r>
              <a:rPr lang="en-US" sz="2400" b="1" dirty="0"/>
              <a:t/>
            </a:r>
            <a:br>
              <a:rPr lang="en-US" sz="2400" b="1" dirty="0"/>
            </a:br>
            <a:endParaRPr lang="en-US" sz="2400" b="1" dirty="0" smtClean="0"/>
          </a:p>
          <a:p>
            <a:pPr algn="r"/>
            <a:r>
              <a:rPr lang="ar-SA" sz="2400" b="1" dirty="0" smtClean="0"/>
              <a:t>1م3 مبانى يعادل 8 م2 مبانى</a:t>
            </a:r>
            <a:r>
              <a:rPr lang="en-US" sz="2400" b="1" dirty="0" smtClean="0"/>
              <a:t/>
            </a:r>
            <a:br>
              <a:rPr lang="en-US" sz="2400" b="1" dirty="0" smtClean="0"/>
            </a:br>
            <a:r>
              <a:rPr lang="ar-SA" sz="2400" b="1" dirty="0" smtClean="0"/>
              <a:t>1م2 مبانى يحتاج 70 طوبه</a:t>
            </a:r>
            <a:r>
              <a:rPr lang="en-US" sz="2400" b="1" dirty="0" smtClean="0"/>
              <a:t/>
            </a:r>
            <a:br>
              <a:rPr lang="en-US" sz="2400" b="1" dirty="0" smtClean="0"/>
            </a:br>
            <a:r>
              <a:rPr lang="ar-SA" sz="2400" b="1" dirty="0" smtClean="0"/>
              <a:t>الالف طوبه تحتاج 4 شكائر اسمنت</a:t>
            </a:r>
            <a:r>
              <a:rPr lang="en-US" sz="2400" b="1" dirty="0" smtClean="0"/>
              <a:t/>
            </a:r>
            <a:br>
              <a:rPr lang="en-US" sz="2400" b="1" dirty="0" smtClean="0"/>
            </a:br>
            <a:r>
              <a:rPr lang="ar-SA" sz="2400" b="1" dirty="0" smtClean="0"/>
              <a:t>الالف طوبه تحتاج 0.67 م3 رمل</a:t>
            </a:r>
            <a:r>
              <a:rPr lang="en-US" sz="2400" b="1" dirty="0" smtClean="0"/>
              <a:t/>
            </a:r>
            <a:br>
              <a:rPr lang="en-US" sz="2400" b="1" dirty="0" smtClean="0"/>
            </a:br>
            <a:r>
              <a:rPr lang="ar-SA" sz="2400" b="1" dirty="0" smtClean="0"/>
              <a:t>ام3 مونه تحتاج 1م3 رمل و 6 شكائر اسمنت</a:t>
            </a:r>
            <a:r>
              <a:rPr lang="en-US" sz="2400" b="1" dirty="0" smtClean="0"/>
              <a:t/>
            </a:r>
            <a:br>
              <a:rPr lang="en-US" sz="2400" b="1" dirty="0" smtClean="0"/>
            </a:br>
            <a:r>
              <a:rPr lang="ar-SA" sz="2400" b="1" dirty="0" smtClean="0"/>
              <a:t>يفضل الطوب الاسمنت المصمت فى الحمامات و المطابخ و اسفل الارض</a:t>
            </a:r>
            <a:endParaRPr lang="en-US" sz="2400" dirty="0" smtClean="0"/>
          </a:p>
          <a:p>
            <a:pPr algn="r"/>
            <a:r>
              <a:rPr lang="ar-SA" sz="2400" b="1" dirty="0" smtClean="0"/>
              <a:t>يتم </a:t>
            </a:r>
            <a:r>
              <a:rPr lang="ar-SA" sz="2400" b="1" dirty="0"/>
              <a:t>تثبيت العتب الخرسانى على الحوائط  بمسافه 20 سم</a:t>
            </a:r>
            <a:endParaRPr lang="en-US" sz="2400" dirty="0"/>
          </a:p>
          <a:p>
            <a:pPr algn="r"/>
            <a:r>
              <a:rPr lang="ar-SA" sz="2400" b="1" dirty="0"/>
              <a:t>يتم بناء الحائط بارتفاع لا يزيد عن 1.5 م فى اليوم الواحد </a:t>
            </a:r>
            <a:endParaRPr lang="en-US" sz="2400" dirty="0"/>
          </a:p>
          <a:p>
            <a:pPr algn="r"/>
            <a:r>
              <a:rPr lang="ar-SA" sz="2400" b="1" dirty="0"/>
              <a:t>يتم استلام المبانى بشد الخيط  رأسى و افقى و باستخدام ميزان الخيط </a:t>
            </a:r>
            <a:r>
              <a:rPr lang="ar-SA" sz="2400" b="1" dirty="0" smtClean="0"/>
              <a:t>وبالقده </a:t>
            </a:r>
            <a:r>
              <a:rPr lang="ar-SA" sz="2400" b="1" dirty="0"/>
              <a:t>الالومنيوم رأسى و افقى و قطرى</a:t>
            </a:r>
            <a:endParaRPr lang="en-US" sz="2400" dirty="0"/>
          </a:p>
          <a:p>
            <a:pPr algn="r"/>
            <a:r>
              <a:rPr lang="ar-SA" sz="2400" b="1" dirty="0"/>
              <a:t>يتم اد اول مدماك للدور بالكامل ووزنه و تحديد اماكن الفتحات و ان يكون  مشبع بالمونه</a:t>
            </a:r>
            <a:endParaRPr lang="en-US" sz="2400" dirty="0"/>
          </a:p>
          <a:p>
            <a:pPr algn="r"/>
            <a:r>
              <a:rPr lang="ar-EG" sz="2400" b="1" dirty="0"/>
              <a:t>يتم ترك خلوص </a:t>
            </a:r>
            <a:r>
              <a:rPr lang="ar-EG" sz="2400" b="1" dirty="0" smtClean="0"/>
              <a:t>2سم </a:t>
            </a:r>
            <a:r>
              <a:rPr lang="ar-EG" sz="2400" b="1" dirty="0"/>
              <a:t>من كل جوانب الفتحات لتسهيل تركيب الابواب </a:t>
            </a:r>
            <a:r>
              <a:rPr lang="ar-EG" sz="2400" b="1" dirty="0" smtClean="0"/>
              <a:t>والشبابيك</a:t>
            </a:r>
            <a:endParaRPr lang="en-US" sz="2400" dirty="0"/>
          </a:p>
          <a:p>
            <a:pPr algn="r"/>
            <a:r>
              <a:rPr lang="ar-EG" sz="2400" b="1" dirty="0"/>
              <a:t>فى حالة وجود عامود لابد من بناء كتف نصف طوبه لتركيب الابواب </a:t>
            </a:r>
            <a:r>
              <a:rPr lang="ar-EG" sz="2400" b="1" dirty="0" smtClean="0"/>
              <a:t>والشبابيك</a:t>
            </a:r>
            <a:endParaRPr lang="en-US" sz="2400" dirty="0"/>
          </a:p>
        </p:txBody>
      </p:sp>
      <p:pic>
        <p:nvPicPr>
          <p:cNvPr id="14340" name="Picture 4" descr="http://i.ytimg.com/vi/DUP8JD7MkdY/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40984"/>
            <a:ext cx="2606154" cy="195461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27018965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83</a:t>
            </a:fld>
            <a:endParaRPr lang="en-US"/>
          </a:p>
        </p:txBody>
      </p:sp>
      <p:sp>
        <p:nvSpPr>
          <p:cNvPr id="4" name="Rectangle 3"/>
          <p:cNvSpPr/>
          <p:nvPr/>
        </p:nvSpPr>
        <p:spPr>
          <a:xfrm>
            <a:off x="1676400" y="276046"/>
            <a:ext cx="7239000" cy="5016758"/>
          </a:xfrm>
          <a:prstGeom prst="rect">
            <a:avLst/>
          </a:prstGeom>
        </p:spPr>
        <p:txBody>
          <a:bodyPr wrap="square">
            <a:spAutoFit/>
          </a:bodyPr>
          <a:lstStyle/>
          <a:p>
            <a:pPr algn="ctr"/>
            <a:r>
              <a:rPr lang="ar-SA" sz="3200" b="1" dirty="0">
                <a:solidFill>
                  <a:srgbClr val="C00000"/>
                </a:solidFill>
              </a:rPr>
              <a:t>اعمال</a:t>
            </a:r>
            <a:r>
              <a:rPr lang="ar-SA" sz="2400" b="1" dirty="0">
                <a:solidFill>
                  <a:srgbClr val="C00000"/>
                </a:solidFill>
              </a:rPr>
              <a:t> </a:t>
            </a:r>
            <a:r>
              <a:rPr lang="ar-SA" sz="3200" b="1" dirty="0">
                <a:solidFill>
                  <a:srgbClr val="C00000"/>
                </a:solidFill>
              </a:rPr>
              <a:t>البياض</a:t>
            </a:r>
            <a:r>
              <a:rPr lang="en-US" sz="2400" b="1" dirty="0"/>
              <a:t/>
            </a:r>
            <a:br>
              <a:rPr lang="en-US" sz="2400" b="1" dirty="0"/>
            </a:br>
            <a:endParaRPr lang="en-US" sz="2400" b="1" dirty="0" smtClean="0"/>
          </a:p>
          <a:p>
            <a:pPr algn="r"/>
            <a:r>
              <a:rPr lang="ar-EG" sz="2400" b="1" dirty="0" smtClean="0"/>
              <a:t>1</a:t>
            </a:r>
            <a:r>
              <a:rPr lang="ar-SA" sz="2400" b="1" dirty="0" smtClean="0"/>
              <a:t>م3 </a:t>
            </a:r>
            <a:r>
              <a:rPr lang="ar-SA" sz="2400" b="1" dirty="0"/>
              <a:t>مونة طرطشه تحتاج 1م3 رمل و 9 شكائر اسمنت وتنتج 200 م2 </a:t>
            </a:r>
            <a:endParaRPr lang="en-US" sz="2400" b="1" dirty="0" smtClean="0"/>
          </a:p>
          <a:p>
            <a:pPr algn="r"/>
            <a:r>
              <a:rPr lang="ar-SA" sz="2400" b="1" dirty="0" smtClean="0"/>
              <a:t>طرطشه</a:t>
            </a:r>
            <a:r>
              <a:rPr lang="en-US" sz="2400" b="1" dirty="0"/>
              <a:t/>
            </a:r>
            <a:br>
              <a:rPr lang="en-US" sz="2400" b="1" dirty="0"/>
            </a:br>
            <a:r>
              <a:rPr lang="ar-SA" sz="2400" b="1" dirty="0"/>
              <a:t>1م3 مونة بياض تحتاج 1م3 رمل و 6 شكائر اسمنت وتنتج 40 م2 بياض بسمك 2 سم</a:t>
            </a:r>
            <a:r>
              <a:rPr lang="en-US" sz="2400" b="1" dirty="0"/>
              <a:t/>
            </a:r>
            <a:br>
              <a:rPr lang="en-US" sz="2400" b="1" dirty="0"/>
            </a:br>
            <a:r>
              <a:rPr lang="ar-SA" sz="2400" b="1" dirty="0"/>
              <a:t>البؤجه 5*10 سم</a:t>
            </a:r>
            <a:r>
              <a:rPr lang="en-US" sz="2400" b="1" dirty="0"/>
              <a:t/>
            </a:r>
            <a:br>
              <a:rPr lang="en-US" sz="2400" b="1" dirty="0"/>
            </a:br>
            <a:r>
              <a:rPr lang="ar-SA" sz="2400" b="1" dirty="0"/>
              <a:t>البؤج اسفل السقف ب 50سم</a:t>
            </a:r>
            <a:r>
              <a:rPr lang="en-US" sz="2400" b="1" dirty="0"/>
              <a:t/>
            </a:r>
            <a:br>
              <a:rPr lang="en-US" sz="2400" b="1" dirty="0"/>
            </a:br>
            <a:r>
              <a:rPr lang="ar-SA" sz="2400" b="1" dirty="0"/>
              <a:t>البؤج اعلى الارضيه ب 50 سم</a:t>
            </a:r>
            <a:r>
              <a:rPr lang="en-US" sz="2400" b="1" dirty="0"/>
              <a:t/>
            </a:r>
            <a:br>
              <a:rPr lang="en-US" sz="2400" b="1" dirty="0"/>
            </a:br>
            <a:r>
              <a:rPr lang="ar-SA" sz="2400" b="1" dirty="0"/>
              <a:t>المسافه بين البؤج لا تزيد عن 2 م</a:t>
            </a:r>
            <a:r>
              <a:rPr lang="en-US" sz="2400" b="1" dirty="0"/>
              <a:t/>
            </a:r>
            <a:br>
              <a:rPr lang="en-US" sz="2400" b="1" dirty="0"/>
            </a:br>
            <a:r>
              <a:rPr lang="ar-SA" sz="2400" b="1" dirty="0"/>
              <a:t>استلام البؤج بميزان الخيط و بالقده </a:t>
            </a:r>
            <a:endParaRPr lang="en-US" sz="2400" b="1" dirty="0" smtClean="0"/>
          </a:p>
          <a:p>
            <a:pPr algn="r"/>
            <a:r>
              <a:rPr lang="ar-SA" sz="2400" b="1" dirty="0" smtClean="0"/>
              <a:t>الاوتار </a:t>
            </a:r>
            <a:r>
              <a:rPr lang="ar-SA" sz="2400" b="1" dirty="0"/>
              <a:t>ملئ ما بين البؤج</a:t>
            </a:r>
            <a:r>
              <a:rPr lang="en-US" sz="2400" b="1" dirty="0"/>
              <a:t/>
            </a:r>
            <a:br>
              <a:rPr lang="en-US" sz="2400" b="1" dirty="0"/>
            </a:br>
            <a:r>
              <a:rPr lang="ar-SA" sz="2400" b="1" dirty="0"/>
              <a:t>استلام البياض بالقده الالومنيوم بطول 3 م رأسى و أفقى و </a:t>
            </a:r>
            <a:r>
              <a:rPr lang="ar-SA" sz="2400" b="1" dirty="0" smtClean="0"/>
              <a:t>قطرى</a:t>
            </a:r>
            <a:endParaRPr lang="en-US" sz="2400" dirty="0"/>
          </a:p>
        </p:txBody>
      </p:sp>
      <p:pic>
        <p:nvPicPr>
          <p:cNvPr id="15362" name="Picture 2" descr="http://newarchy.com/main/wp-content/uploads/2011/12/2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0845" y="2438400"/>
            <a:ext cx="2872155" cy="213360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4119472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84</a:t>
            </a:fld>
            <a:endParaRPr lang="en-US"/>
          </a:p>
        </p:txBody>
      </p:sp>
      <p:sp>
        <p:nvSpPr>
          <p:cNvPr id="5" name="Rectangle 4"/>
          <p:cNvSpPr/>
          <p:nvPr/>
        </p:nvSpPr>
        <p:spPr>
          <a:xfrm>
            <a:off x="1676400" y="76200"/>
            <a:ext cx="7239000" cy="6617196"/>
          </a:xfrm>
          <a:prstGeom prst="rect">
            <a:avLst/>
          </a:prstGeom>
        </p:spPr>
        <p:txBody>
          <a:bodyPr wrap="square">
            <a:spAutoFit/>
          </a:bodyPr>
          <a:lstStyle/>
          <a:p>
            <a:pPr algn="r"/>
            <a:r>
              <a:rPr lang="ar-EG" sz="2800" b="1" dirty="0">
                <a:solidFill>
                  <a:srgbClr val="002060"/>
                </a:solidFill>
              </a:rPr>
              <a:t>رأسية بياض الواجهات</a:t>
            </a:r>
            <a:endParaRPr lang="en-US" sz="2800" dirty="0">
              <a:solidFill>
                <a:srgbClr val="002060"/>
              </a:solidFill>
            </a:endParaRPr>
          </a:p>
          <a:p>
            <a:pPr algn="r"/>
            <a:r>
              <a:rPr lang="ar-EG" sz="2400" b="1" dirty="0"/>
              <a:t>يتم شد خيطين من بداية و نهاية الواجهه و بكل خيط ثقل من اعلى الواجهه الى اسفلها</a:t>
            </a:r>
            <a:endParaRPr lang="en-US" sz="2400" dirty="0"/>
          </a:p>
          <a:p>
            <a:pPr algn="r"/>
            <a:r>
              <a:rPr lang="ar-EG" sz="2400" b="1" dirty="0" smtClean="0"/>
              <a:t>يتم </a:t>
            </a:r>
            <a:r>
              <a:rPr lang="ar-EG" sz="2400" b="1" dirty="0"/>
              <a:t>تقسيم الواجهه من اعلى الى اسفل الى مجموعات  كل مجموعه تضم عدة ادوار تجمعهم تربيه واحده</a:t>
            </a:r>
            <a:endParaRPr lang="en-US" sz="2400" dirty="0"/>
          </a:p>
          <a:p>
            <a:pPr algn="r"/>
            <a:r>
              <a:rPr lang="ar-EG" sz="2400" b="1" dirty="0"/>
              <a:t>فى المجموعه الثانيه من اعلى يتم خزم الخيطين على البؤج الحقيقيه بدون تربيه  مع شد الخيطين الى اسفل بالثقل حتى نهاية المجموعه لنحدد مقدار تربية هذه المجموعه و هكذا فى باقى المجموعات التى اسفلها حتى نصل الى المجموعه الاخيره التى تعلو الارض مباشرة</a:t>
            </a:r>
            <a:endParaRPr lang="en-US" sz="2400" dirty="0"/>
          </a:p>
          <a:p>
            <a:pPr algn="r"/>
            <a:r>
              <a:rPr lang="ar-EG" sz="2400" b="1" dirty="0"/>
              <a:t>و بذلك نقلل التربيه فى الواجهه مع عدم استخدام الجبس فى اعمال البياض</a:t>
            </a:r>
            <a:endParaRPr lang="en-US" sz="2400" dirty="0"/>
          </a:p>
          <a:p>
            <a:pPr algn="r"/>
            <a:r>
              <a:rPr lang="ar-EG" sz="3200" b="1" dirty="0" smtClean="0">
                <a:solidFill>
                  <a:srgbClr val="C00000"/>
                </a:solidFill>
              </a:rPr>
              <a:t>الشبك </a:t>
            </a:r>
            <a:r>
              <a:rPr lang="ar-EG" sz="3200" b="1" dirty="0">
                <a:solidFill>
                  <a:srgbClr val="C00000"/>
                </a:solidFill>
              </a:rPr>
              <a:t>الممدد</a:t>
            </a:r>
            <a:endParaRPr lang="en-US" sz="3200" dirty="0">
              <a:solidFill>
                <a:srgbClr val="C00000"/>
              </a:solidFill>
            </a:endParaRPr>
          </a:p>
          <a:p>
            <a:pPr algn="r"/>
            <a:r>
              <a:rPr lang="ar-EG" sz="2400" b="1" dirty="0"/>
              <a:t>يستخدم فى مناطق اتصال الخرسانه و المبانى بالطوب بعرض 15 سم تثبت 7.5 سم على الخرسانه و 7.5 سم على المبانى بالطوب و يكون التثبيت بالمسامير الصلب و الورد</a:t>
            </a:r>
            <a:endParaRPr lang="en-US" sz="2400" dirty="0"/>
          </a:p>
          <a:p>
            <a:pPr algn="r"/>
            <a:r>
              <a:rPr lang="ar-EG" sz="2400" b="1" dirty="0"/>
              <a:t>يستخدم اسفل بلوكات الهوردى سلاب من البوليسترين و الفلين لتثبيت البياض</a:t>
            </a:r>
            <a:endParaRPr lang="en-US" sz="2400" dirty="0"/>
          </a:p>
        </p:txBody>
      </p:sp>
    </p:spTree>
    <p:extLst>
      <p:ext uri="{BB962C8B-B14F-4D97-AF65-F5344CB8AC3E}">
        <p14:creationId xmlns:p14="http://schemas.microsoft.com/office/powerpoint/2010/main" val="19166595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85</a:t>
            </a:fld>
            <a:endParaRPr lang="en-US"/>
          </a:p>
        </p:txBody>
      </p:sp>
      <p:sp>
        <p:nvSpPr>
          <p:cNvPr id="4" name="Rectangle 3"/>
          <p:cNvSpPr/>
          <p:nvPr/>
        </p:nvSpPr>
        <p:spPr>
          <a:xfrm>
            <a:off x="1066800" y="76200"/>
            <a:ext cx="7848600" cy="6617196"/>
          </a:xfrm>
          <a:prstGeom prst="rect">
            <a:avLst/>
          </a:prstGeom>
        </p:spPr>
        <p:txBody>
          <a:bodyPr wrap="square">
            <a:spAutoFit/>
          </a:bodyPr>
          <a:lstStyle/>
          <a:p>
            <a:pPr algn="r"/>
            <a:r>
              <a:rPr lang="ar-SA" sz="2800" b="1" dirty="0">
                <a:solidFill>
                  <a:srgbClr val="C00000"/>
                </a:solidFill>
              </a:rPr>
              <a:t>الدهانات</a:t>
            </a:r>
            <a:r>
              <a:rPr lang="en-US" sz="2200" b="1" dirty="0"/>
              <a:t/>
            </a:r>
            <a:br>
              <a:rPr lang="en-US" sz="2200" b="1" dirty="0"/>
            </a:br>
            <a:r>
              <a:rPr lang="ar-SA" sz="2200" b="1" dirty="0"/>
              <a:t>الاسطح الاسمنتيه ( اسقف و حوائط )</a:t>
            </a:r>
            <a:r>
              <a:rPr lang="en-US" sz="2200" b="1" dirty="0"/>
              <a:t/>
            </a:r>
            <a:br>
              <a:rPr lang="en-US" sz="2200" b="1" dirty="0"/>
            </a:br>
            <a:r>
              <a:rPr lang="ar-SA" sz="2200" b="1" dirty="0"/>
              <a:t>تنظيف السطح</a:t>
            </a:r>
            <a:r>
              <a:rPr lang="en-US" sz="2200" b="1" dirty="0"/>
              <a:t/>
            </a:r>
            <a:br>
              <a:rPr lang="en-US" sz="2200" b="1" dirty="0"/>
            </a:br>
            <a:r>
              <a:rPr lang="ar-SA" sz="2200" b="1" dirty="0"/>
              <a:t>دهان السطح وجهين سيلر مائى بينهما فاصل زمنى ساعتين</a:t>
            </a:r>
            <a:r>
              <a:rPr lang="en-US" sz="2200" b="1" dirty="0"/>
              <a:t/>
            </a:r>
            <a:br>
              <a:rPr lang="en-US" sz="2200" b="1" dirty="0"/>
            </a:br>
            <a:r>
              <a:rPr lang="ar-SA" sz="2200" b="1" dirty="0"/>
              <a:t>يتم سحب السكينه الاولى من المعجون فى الاتجاه الطولى للحائط مع الصنفره 120</a:t>
            </a:r>
            <a:r>
              <a:rPr lang="en-US" sz="2200" b="1" dirty="0"/>
              <a:t/>
            </a:r>
            <a:br>
              <a:rPr lang="en-US" sz="2200" b="1" dirty="0"/>
            </a:br>
            <a:r>
              <a:rPr lang="ar-SA" sz="2200" b="1" dirty="0"/>
              <a:t>يتم سحب السكينه الثانيه من المعجون فى الاتجاه العرضى للحائط مع الصنفره 120 فى اليوم التالى</a:t>
            </a:r>
            <a:r>
              <a:rPr lang="en-US" sz="2200" b="1" dirty="0"/>
              <a:t/>
            </a:r>
            <a:br>
              <a:rPr lang="en-US" sz="2200" b="1" dirty="0"/>
            </a:br>
            <a:r>
              <a:rPr lang="ar-SA" sz="2200" b="1" dirty="0"/>
              <a:t>دهان السطح وجهين سيلر مائى بينهما فاصل زمنى ساعتين</a:t>
            </a:r>
            <a:r>
              <a:rPr lang="en-US" sz="2200" b="1" dirty="0"/>
              <a:t/>
            </a:r>
            <a:br>
              <a:rPr lang="en-US" sz="2200" b="1" dirty="0"/>
            </a:br>
            <a:r>
              <a:rPr lang="ar-SA" sz="2200" b="1" dirty="0"/>
              <a:t>دهان وجه بطانه</a:t>
            </a:r>
            <a:r>
              <a:rPr lang="en-US" sz="2200" b="1" dirty="0"/>
              <a:t/>
            </a:r>
            <a:br>
              <a:rPr lang="en-US" sz="2200" b="1" dirty="0"/>
            </a:br>
            <a:r>
              <a:rPr lang="ar-SA" sz="2200" b="1" dirty="0"/>
              <a:t>دهان وجهين تشطيب</a:t>
            </a:r>
            <a:endParaRPr lang="en-US" sz="2200" dirty="0"/>
          </a:p>
          <a:p>
            <a:pPr algn="r"/>
            <a:r>
              <a:rPr lang="ar-SA" sz="2200" b="1" dirty="0"/>
              <a:t>الابواب و الشبابيك الخشبيه</a:t>
            </a:r>
            <a:r>
              <a:rPr lang="en-US" sz="2200" b="1" dirty="0"/>
              <a:t/>
            </a:r>
            <a:br>
              <a:rPr lang="en-US" sz="2200" b="1" dirty="0"/>
            </a:br>
            <a:r>
              <a:rPr lang="ar-SA" sz="2200" b="1" dirty="0"/>
              <a:t>تنظيف السطح</a:t>
            </a:r>
            <a:r>
              <a:rPr lang="en-US" sz="2200" b="1" dirty="0"/>
              <a:t/>
            </a:r>
            <a:br>
              <a:rPr lang="en-US" sz="2200" b="1" dirty="0"/>
            </a:br>
            <a:r>
              <a:rPr lang="ar-SA" sz="2200" b="1" dirty="0"/>
              <a:t>دهان وجهين سيلر</a:t>
            </a:r>
            <a:r>
              <a:rPr lang="en-US" sz="2200" b="1" dirty="0"/>
              <a:t/>
            </a:r>
            <a:br>
              <a:rPr lang="en-US" sz="2200" b="1" dirty="0"/>
            </a:br>
            <a:r>
              <a:rPr lang="ar-SA" sz="2200" b="1" dirty="0"/>
              <a:t>سحب سكينتين معجون مع الصنفره</a:t>
            </a:r>
            <a:r>
              <a:rPr lang="en-US" sz="2200" b="1" dirty="0"/>
              <a:t/>
            </a:r>
            <a:br>
              <a:rPr lang="en-US" sz="2200" b="1" dirty="0"/>
            </a:br>
            <a:r>
              <a:rPr lang="ar-SA" sz="2200" b="1" dirty="0"/>
              <a:t>دهان وجهين لاكيه</a:t>
            </a:r>
            <a:endParaRPr lang="en-US" sz="2200" dirty="0"/>
          </a:p>
          <a:p>
            <a:pPr algn="r"/>
            <a:r>
              <a:rPr lang="ar-SA" sz="2200" b="1" dirty="0"/>
              <a:t>الابواب الحديديه</a:t>
            </a:r>
            <a:r>
              <a:rPr lang="en-US" sz="2200" b="1" dirty="0"/>
              <a:t/>
            </a:r>
            <a:br>
              <a:rPr lang="en-US" sz="2200" b="1" dirty="0"/>
            </a:br>
            <a:r>
              <a:rPr lang="ar-SA" sz="2200" b="1" dirty="0"/>
              <a:t>تنظيف السطح</a:t>
            </a:r>
            <a:r>
              <a:rPr lang="en-US" sz="2200" b="1" dirty="0"/>
              <a:t/>
            </a:r>
            <a:br>
              <a:rPr lang="en-US" sz="2200" b="1" dirty="0"/>
            </a:br>
            <a:r>
              <a:rPr lang="ar-SA" sz="2200" b="1" dirty="0"/>
              <a:t>دهان السطح بالبرايمر</a:t>
            </a:r>
            <a:r>
              <a:rPr lang="en-US" sz="2200" b="1" dirty="0"/>
              <a:t/>
            </a:r>
            <a:br>
              <a:rPr lang="en-US" sz="2200" b="1" dirty="0"/>
            </a:br>
            <a:r>
              <a:rPr lang="ar-SA" sz="2200" b="1" dirty="0"/>
              <a:t>دهان وجهين لاكيه</a:t>
            </a:r>
            <a:endParaRPr lang="ar-EG" sz="2200" dirty="0"/>
          </a:p>
        </p:txBody>
      </p:sp>
      <p:pic>
        <p:nvPicPr>
          <p:cNvPr id="16386" name="Picture 2" descr="http://www.hokman.ws/msq/mq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397308"/>
            <a:ext cx="3556000" cy="266700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19787342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86</a:t>
            </a:fld>
            <a:endParaRPr lang="en-US"/>
          </a:p>
        </p:txBody>
      </p:sp>
      <p:sp>
        <p:nvSpPr>
          <p:cNvPr id="4" name="Rectangle 3"/>
          <p:cNvSpPr/>
          <p:nvPr/>
        </p:nvSpPr>
        <p:spPr>
          <a:xfrm>
            <a:off x="1524000" y="228600"/>
            <a:ext cx="7391400" cy="4647426"/>
          </a:xfrm>
          <a:prstGeom prst="rect">
            <a:avLst/>
          </a:prstGeom>
        </p:spPr>
        <p:txBody>
          <a:bodyPr wrap="square">
            <a:spAutoFit/>
          </a:bodyPr>
          <a:lstStyle/>
          <a:p>
            <a:pPr algn="r"/>
            <a:r>
              <a:rPr lang="ar-SA" sz="3200" b="1" dirty="0">
                <a:solidFill>
                  <a:srgbClr val="C00000"/>
                </a:solidFill>
              </a:rPr>
              <a:t>الارضيات</a:t>
            </a:r>
            <a:r>
              <a:rPr lang="en-US" sz="2400" b="1" dirty="0"/>
              <a:t/>
            </a:r>
            <a:br>
              <a:rPr lang="en-US" sz="2400" b="1" dirty="0"/>
            </a:br>
            <a:r>
              <a:rPr lang="ar-SA" sz="2400" b="1" dirty="0"/>
              <a:t>الجرانيت الرخام البورسلين السيراميك البلاط</a:t>
            </a:r>
            <a:endParaRPr lang="en-US" sz="2400" dirty="0"/>
          </a:p>
          <a:p>
            <a:pPr algn="r"/>
            <a:r>
              <a:rPr lang="ar-SA" sz="2400" b="1" dirty="0"/>
              <a:t>يتم تحديد منسوب البلاط عن طريق الشرب</a:t>
            </a:r>
            <a:r>
              <a:rPr lang="en-US" sz="2400" b="1" dirty="0"/>
              <a:t/>
            </a:r>
            <a:br>
              <a:rPr lang="en-US" sz="2400" b="1" dirty="0"/>
            </a:br>
            <a:r>
              <a:rPr lang="ar-SA" sz="2400" b="1" dirty="0"/>
              <a:t>يتم اخذ مقاسات الغرفه </a:t>
            </a:r>
            <a:r>
              <a:rPr lang="en-US" sz="2400" b="1" dirty="0"/>
              <a:t/>
            </a:r>
            <a:br>
              <a:rPr lang="en-US" sz="2400" b="1" dirty="0"/>
            </a:br>
            <a:r>
              <a:rPr lang="ar-SA" sz="2400" b="1" dirty="0"/>
              <a:t>يتم تربيع الغرفه و تحديد اماكن الغلايق ( داخل الغرفه ) و شد الخيطان</a:t>
            </a:r>
            <a:r>
              <a:rPr lang="en-US" sz="2400" b="1" dirty="0"/>
              <a:t/>
            </a:r>
            <a:br>
              <a:rPr lang="en-US" sz="2400" b="1" dirty="0"/>
            </a:br>
            <a:r>
              <a:rPr lang="ar-SA" sz="2400" b="1" dirty="0"/>
              <a:t>يتم التركيب باستخدام ميزان المياه بطول 1 م للدقه</a:t>
            </a:r>
            <a:endParaRPr lang="en-US" sz="2400" dirty="0"/>
          </a:p>
          <a:p>
            <a:pPr algn="r"/>
            <a:r>
              <a:rPr lang="ar-SA" sz="2400" b="1" dirty="0"/>
              <a:t>فى اليوم التالى يتم سقية البلاط</a:t>
            </a:r>
            <a:r>
              <a:rPr lang="en-US" sz="2400" b="1" dirty="0"/>
              <a:t/>
            </a:r>
            <a:br>
              <a:rPr lang="en-US" sz="2400" b="1" dirty="0"/>
            </a:br>
            <a:r>
              <a:rPr lang="ar-SA" sz="2400" b="1" dirty="0"/>
              <a:t>مونة البلاط</a:t>
            </a:r>
            <a:r>
              <a:rPr lang="en-US" sz="2400" b="1" dirty="0"/>
              <a:t/>
            </a:r>
            <a:br>
              <a:rPr lang="en-US" sz="2400" b="1" dirty="0"/>
            </a:br>
            <a:r>
              <a:rPr lang="ar-SA" sz="2400" b="1" dirty="0"/>
              <a:t>1م3 مونه يحتاج 1 م3 رمل و 6 شكائر اسمنت و ينتج 40 م2 ارضيات بسمك مونه 2 سم اسفل البلاط</a:t>
            </a:r>
            <a:endParaRPr lang="en-US" sz="2400" dirty="0"/>
          </a:p>
          <a:p>
            <a:pPr algn="r"/>
            <a:r>
              <a:rPr lang="ar-SA" sz="2400" b="1" dirty="0"/>
              <a:t>كل الغرف منسوبها افقى ما عدا الحمام تكون الارضيه بميل 1% فى اتجاه البيبه</a:t>
            </a:r>
            <a:endParaRPr lang="ar-EG" sz="2400" dirty="0"/>
          </a:p>
        </p:txBody>
      </p:sp>
      <p:pic>
        <p:nvPicPr>
          <p:cNvPr id="17410" name="Picture 2" descr="http://www.ua.all.biz/img/ua/service_catalog/31106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18945"/>
            <a:ext cx="2819400" cy="1991967"/>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41373203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87</a:t>
            </a:fld>
            <a:endParaRPr lang="en-US"/>
          </a:p>
        </p:txBody>
      </p:sp>
      <p:sp>
        <p:nvSpPr>
          <p:cNvPr id="4" name="Rectangle 3"/>
          <p:cNvSpPr/>
          <p:nvPr/>
        </p:nvSpPr>
        <p:spPr>
          <a:xfrm>
            <a:off x="1752600" y="228600"/>
            <a:ext cx="7162800" cy="3908762"/>
          </a:xfrm>
          <a:prstGeom prst="rect">
            <a:avLst/>
          </a:prstGeom>
        </p:spPr>
        <p:txBody>
          <a:bodyPr wrap="square">
            <a:spAutoFit/>
          </a:bodyPr>
          <a:lstStyle/>
          <a:p>
            <a:pPr algn="r"/>
            <a:r>
              <a:rPr lang="ar-SA" sz="3200" b="1" dirty="0">
                <a:solidFill>
                  <a:srgbClr val="C00000"/>
                </a:solidFill>
              </a:rPr>
              <a:t>سيراميك الحمام</a:t>
            </a:r>
            <a:endParaRPr lang="en-US" sz="3200" dirty="0">
              <a:solidFill>
                <a:srgbClr val="C00000"/>
              </a:solidFill>
            </a:endParaRPr>
          </a:p>
          <a:p>
            <a:pPr algn="r"/>
            <a:r>
              <a:rPr lang="ar-SA" sz="2400" b="1" dirty="0"/>
              <a:t>ملحوظه تم طرطشة الحوائط قبل تركيب السيراميك</a:t>
            </a:r>
            <a:r>
              <a:rPr lang="en-US" sz="2400" b="1" dirty="0"/>
              <a:t/>
            </a:r>
            <a:br>
              <a:rPr lang="en-US" sz="2400" b="1" dirty="0"/>
            </a:br>
            <a:r>
              <a:rPr lang="ar-SA" sz="2400" b="1" dirty="0"/>
              <a:t>ميل الارضيه فى اتجاه البيبه  1 %</a:t>
            </a:r>
            <a:r>
              <a:rPr lang="en-US" sz="2400" b="1" dirty="0"/>
              <a:t/>
            </a:r>
            <a:br>
              <a:rPr lang="en-US" sz="2400" b="1" dirty="0"/>
            </a:br>
            <a:r>
              <a:rPr lang="ar-SA" sz="2400" b="1" dirty="0"/>
              <a:t>يتم تحديد منسوب البيبه</a:t>
            </a:r>
            <a:r>
              <a:rPr lang="en-US" sz="2400" b="1" dirty="0"/>
              <a:t/>
            </a:r>
            <a:br>
              <a:rPr lang="en-US" sz="2400" b="1" dirty="0"/>
            </a:br>
            <a:r>
              <a:rPr lang="ar-SA" sz="2400" b="1" dirty="0"/>
              <a:t>يتم تحديد مكان اول بلاطه فى الصف الاول للحائط المجاور للبيبه و تكون فوق البيبه</a:t>
            </a:r>
            <a:r>
              <a:rPr lang="en-US" sz="2400" b="1" dirty="0"/>
              <a:t/>
            </a:r>
            <a:br>
              <a:rPr lang="en-US" sz="2400" b="1" dirty="0"/>
            </a:br>
            <a:r>
              <a:rPr lang="ar-SA" sz="2400" b="1" dirty="0"/>
              <a:t>يتم تركيب الصف الثانى لسيراميك الحائط و تأجيل تركيب الصف الاول</a:t>
            </a:r>
            <a:r>
              <a:rPr lang="en-US" sz="2400" b="1" dirty="0"/>
              <a:t/>
            </a:r>
            <a:br>
              <a:rPr lang="en-US" sz="2400" b="1" dirty="0"/>
            </a:br>
            <a:r>
              <a:rPr lang="ar-SA" sz="2400" b="1" dirty="0"/>
              <a:t>يتم الانتهاء من تركيب سيراميك الحوائط</a:t>
            </a:r>
            <a:r>
              <a:rPr lang="en-US" sz="2400" b="1" dirty="0"/>
              <a:t/>
            </a:r>
            <a:br>
              <a:rPr lang="en-US" sz="2400" b="1" dirty="0"/>
            </a:br>
            <a:r>
              <a:rPr lang="ar-SA" sz="2400" b="1" dirty="0"/>
              <a:t>يتم تركيب سيراميك الارضيات</a:t>
            </a:r>
            <a:r>
              <a:rPr lang="en-US" sz="2400" b="1" dirty="0"/>
              <a:t/>
            </a:r>
            <a:br>
              <a:rPr lang="en-US" sz="2400" b="1" dirty="0"/>
            </a:br>
            <a:r>
              <a:rPr lang="ar-SA" sz="2400" b="1" dirty="0"/>
              <a:t>يتم تركيب الصف الاول من سيراميك الحوائط</a:t>
            </a:r>
            <a:endParaRPr lang="ar-EG" sz="2400" dirty="0"/>
          </a:p>
        </p:txBody>
      </p:sp>
      <p:pic>
        <p:nvPicPr>
          <p:cNvPr id="18434" name="Picture 2" descr="http://media.kenanaonline.com/photos/1238036/1238036735/gallery_1238036735.jpg?1304887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243941"/>
            <a:ext cx="3033713" cy="2156859"/>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1573524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88</a:t>
            </a:fld>
            <a:endParaRPr lang="en-US"/>
          </a:p>
        </p:txBody>
      </p:sp>
      <p:sp>
        <p:nvSpPr>
          <p:cNvPr id="4" name="Rectangle 3"/>
          <p:cNvSpPr/>
          <p:nvPr/>
        </p:nvSpPr>
        <p:spPr>
          <a:xfrm>
            <a:off x="1752600" y="340578"/>
            <a:ext cx="7162800" cy="5755422"/>
          </a:xfrm>
          <a:prstGeom prst="rect">
            <a:avLst/>
          </a:prstGeom>
        </p:spPr>
        <p:txBody>
          <a:bodyPr wrap="square">
            <a:spAutoFit/>
          </a:bodyPr>
          <a:lstStyle/>
          <a:p>
            <a:pPr algn="r"/>
            <a:r>
              <a:rPr lang="en-US" sz="2800" b="1" dirty="0">
                <a:solidFill>
                  <a:srgbClr val="C00000"/>
                </a:solidFill>
              </a:rPr>
              <a:t>HDF</a:t>
            </a:r>
            <a:r>
              <a:rPr lang="ar-SA" sz="2800" b="1" dirty="0">
                <a:solidFill>
                  <a:srgbClr val="C00000"/>
                </a:solidFill>
              </a:rPr>
              <a:t>الارضيات الخشبيه </a:t>
            </a:r>
            <a:endParaRPr lang="en-US" sz="2800" dirty="0">
              <a:solidFill>
                <a:srgbClr val="C00000"/>
              </a:solidFill>
            </a:endParaRPr>
          </a:p>
          <a:p>
            <a:pPr algn="r"/>
            <a:r>
              <a:rPr lang="ar-SA" sz="2400" b="1" dirty="0"/>
              <a:t>يتم تركيب بلاط موزايكو للغرفه بمنسوب اقل من منسوب بلاط الشقه </a:t>
            </a:r>
            <a:endParaRPr lang="en-US" sz="2400" dirty="0"/>
          </a:p>
          <a:p>
            <a:pPr algn="r"/>
            <a:r>
              <a:rPr lang="ar-SA" sz="2400" b="1" dirty="0"/>
              <a:t>ب 1 سم</a:t>
            </a:r>
            <a:endParaRPr lang="en-US" sz="2400" dirty="0"/>
          </a:p>
          <a:p>
            <a:pPr algn="r"/>
            <a:r>
              <a:rPr lang="ar-SA" sz="2400" b="1" dirty="0"/>
              <a:t>يتم تغطيه البلاط بمشمع عازل للرطوبه</a:t>
            </a:r>
            <a:endParaRPr lang="en-US" sz="2400" dirty="0"/>
          </a:p>
          <a:p>
            <a:pPr algn="r"/>
            <a:r>
              <a:rPr lang="ar-SA" sz="2400" b="1" dirty="0"/>
              <a:t>يتم تركيب الارضيات الخشبيه عاشق و معشوق</a:t>
            </a:r>
            <a:endParaRPr lang="en-US" sz="2400" dirty="0"/>
          </a:p>
          <a:p>
            <a:pPr algn="r"/>
            <a:r>
              <a:rPr lang="ar-SA" sz="2400" b="1" dirty="0"/>
              <a:t>يتم تركيب الوزره</a:t>
            </a:r>
            <a:endParaRPr lang="en-US" sz="2400" dirty="0"/>
          </a:p>
          <a:p>
            <a:pPr algn="r"/>
            <a:r>
              <a:rPr lang="ar-SA" sz="2400" b="1" dirty="0"/>
              <a:t>يتم تركيب القطعه الخاصه بين الارضيات الخشبيه و بلاط الشقه</a:t>
            </a:r>
            <a:endParaRPr lang="en-US" sz="2400" dirty="0"/>
          </a:p>
          <a:p>
            <a:pPr algn="r"/>
            <a:endParaRPr lang="en-US" sz="2000" b="1" dirty="0" smtClean="0">
              <a:solidFill>
                <a:srgbClr val="C00000"/>
              </a:solidFill>
            </a:endParaRPr>
          </a:p>
          <a:p>
            <a:pPr algn="r"/>
            <a:r>
              <a:rPr lang="ar-SA" sz="2800" b="1" dirty="0" smtClean="0">
                <a:solidFill>
                  <a:srgbClr val="C00000"/>
                </a:solidFill>
              </a:rPr>
              <a:t>المصيص</a:t>
            </a:r>
            <a:endParaRPr lang="en-US" sz="3200" dirty="0">
              <a:solidFill>
                <a:srgbClr val="C00000"/>
              </a:solidFill>
            </a:endParaRPr>
          </a:p>
          <a:p>
            <a:pPr algn="r"/>
            <a:r>
              <a:rPr lang="ar-SA" sz="2400" b="1" dirty="0"/>
              <a:t>شيكارة مصيص + 5 كجم جير سلطاني  تفرد نحو 15 م2 سمك 0.5 سم على الحوائط والاسقف </a:t>
            </a:r>
            <a:endParaRPr lang="en-US" sz="2400" dirty="0"/>
          </a:p>
          <a:p>
            <a:pPr algn="r"/>
            <a:r>
              <a:rPr lang="ar-SA" sz="2400" b="1" dirty="0"/>
              <a:t> </a:t>
            </a:r>
            <a:endParaRPr lang="en-US" sz="2400" dirty="0"/>
          </a:p>
          <a:p>
            <a:pPr algn="r"/>
            <a:r>
              <a:rPr lang="ar-SA" sz="2800" b="1" dirty="0">
                <a:solidFill>
                  <a:srgbClr val="C00000"/>
                </a:solidFill>
              </a:rPr>
              <a:t>الفطيسه الجبسيه</a:t>
            </a:r>
            <a:endParaRPr lang="en-US" sz="2800" dirty="0">
              <a:solidFill>
                <a:srgbClr val="C00000"/>
              </a:solidFill>
            </a:endParaRPr>
          </a:p>
          <a:p>
            <a:pPr algn="r"/>
            <a:r>
              <a:rPr lang="ar-SA" sz="2400" b="1" dirty="0"/>
              <a:t>شيكارة مصيص + 5 كجم جير سلطاني +  5 كجم اسمنت ابيض + اكاسيد اللون  تفرد 15 م2 بسمك 0.5 سم </a:t>
            </a:r>
            <a:endParaRPr lang="en-US" sz="2400" dirty="0"/>
          </a:p>
        </p:txBody>
      </p:sp>
    </p:spTree>
    <p:extLst>
      <p:ext uri="{BB962C8B-B14F-4D97-AF65-F5344CB8AC3E}">
        <p14:creationId xmlns:p14="http://schemas.microsoft.com/office/powerpoint/2010/main" val="1573524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89</a:t>
            </a:fld>
            <a:endParaRPr lang="en-US"/>
          </a:p>
        </p:txBody>
      </p:sp>
      <p:sp>
        <p:nvSpPr>
          <p:cNvPr id="4" name="Rectangle 3"/>
          <p:cNvSpPr/>
          <p:nvPr/>
        </p:nvSpPr>
        <p:spPr>
          <a:xfrm>
            <a:off x="1600200" y="76200"/>
            <a:ext cx="7391400" cy="6863417"/>
          </a:xfrm>
          <a:prstGeom prst="rect">
            <a:avLst/>
          </a:prstGeom>
        </p:spPr>
        <p:txBody>
          <a:bodyPr wrap="square">
            <a:spAutoFit/>
          </a:bodyPr>
          <a:lstStyle/>
          <a:p>
            <a:pPr algn="r"/>
            <a:r>
              <a:rPr lang="ar-SA" sz="3200" b="1" dirty="0">
                <a:solidFill>
                  <a:srgbClr val="C00000"/>
                </a:solidFill>
              </a:rPr>
              <a:t>الطرطشه بالماكينه العاديه والممسوسه</a:t>
            </a:r>
            <a:endParaRPr lang="en-US" sz="3200" dirty="0">
              <a:solidFill>
                <a:srgbClr val="C00000"/>
              </a:solidFill>
            </a:endParaRPr>
          </a:p>
          <a:p>
            <a:pPr algn="r" rtl="1"/>
            <a:r>
              <a:rPr lang="ar-SA" sz="2400" b="1" dirty="0"/>
              <a:t>شيكارة بودرة حجر + 0.25 شيكارة اسمنت ابيض + 0.25 شيكارة جير مطفي تفرد 15 </a:t>
            </a:r>
            <a:r>
              <a:rPr lang="ar-SA" sz="2400" b="1" dirty="0" smtClean="0"/>
              <a:t>م2</a:t>
            </a:r>
            <a:endParaRPr lang="en-US" sz="2400" dirty="0"/>
          </a:p>
          <a:p>
            <a:pPr algn="r" rtl="1"/>
            <a:r>
              <a:rPr lang="ar-SA" sz="3200" b="1" dirty="0">
                <a:solidFill>
                  <a:srgbClr val="C00000"/>
                </a:solidFill>
              </a:rPr>
              <a:t>بياض </a:t>
            </a:r>
            <a:r>
              <a:rPr lang="ar-SA" sz="3200" b="1" dirty="0" smtClean="0">
                <a:solidFill>
                  <a:srgbClr val="C00000"/>
                </a:solidFill>
              </a:rPr>
              <a:t>الموزايكو</a:t>
            </a:r>
            <a:endParaRPr lang="en-US" sz="3200" dirty="0">
              <a:solidFill>
                <a:srgbClr val="C00000"/>
              </a:solidFill>
            </a:endParaRPr>
          </a:p>
          <a:p>
            <a:pPr algn="r"/>
            <a:r>
              <a:rPr lang="ar-SA" sz="2400" b="1" dirty="0"/>
              <a:t>اسمنت ابيض و بودرة حجر و حصوة رخام بنسبة 3:2:1 او 3:1:1  تفرد 10 م2 بسمك 1 سم او 5 م2 بسمك 2 سم</a:t>
            </a:r>
            <a:endParaRPr lang="en-US" sz="2400" dirty="0"/>
          </a:p>
          <a:p>
            <a:pPr algn="r"/>
            <a:r>
              <a:rPr lang="ar-SA" sz="2800" b="1" dirty="0">
                <a:solidFill>
                  <a:srgbClr val="C00000"/>
                </a:solidFill>
              </a:rPr>
              <a:t>بياض </a:t>
            </a:r>
            <a:r>
              <a:rPr lang="ar-SA" sz="3200" b="1" dirty="0">
                <a:solidFill>
                  <a:srgbClr val="C00000"/>
                </a:solidFill>
              </a:rPr>
              <a:t>الحجر</a:t>
            </a:r>
            <a:r>
              <a:rPr lang="ar-SA" sz="2800" b="1" dirty="0">
                <a:solidFill>
                  <a:srgbClr val="C00000"/>
                </a:solidFill>
              </a:rPr>
              <a:t> الصناعي</a:t>
            </a:r>
            <a:endParaRPr lang="en-US" sz="2800" dirty="0">
              <a:solidFill>
                <a:srgbClr val="C00000"/>
              </a:solidFill>
            </a:endParaRPr>
          </a:p>
          <a:p>
            <a:pPr algn="r" rtl="1"/>
            <a:r>
              <a:rPr lang="ar-SA" sz="2400" b="1" dirty="0"/>
              <a:t>4 اجزاء حصوة كسر حجر + 3 اجزاء بودرة حجر + جزء اسمنت أبيض تفرد 10 م2 </a:t>
            </a:r>
            <a:endParaRPr lang="en-US" sz="2400" dirty="0"/>
          </a:p>
          <a:p>
            <a:pPr algn="r"/>
            <a:endParaRPr lang="en-US" sz="2000" b="1" dirty="0" smtClean="0">
              <a:solidFill>
                <a:srgbClr val="C00000"/>
              </a:solidFill>
            </a:endParaRPr>
          </a:p>
          <a:p>
            <a:pPr algn="r"/>
            <a:r>
              <a:rPr lang="ar-SA" sz="3200" b="1" dirty="0" smtClean="0">
                <a:solidFill>
                  <a:srgbClr val="C00000"/>
                </a:solidFill>
              </a:rPr>
              <a:t>استلام </a:t>
            </a:r>
            <a:r>
              <a:rPr lang="ar-SA" sz="3200" b="1" dirty="0">
                <a:solidFill>
                  <a:srgbClr val="C00000"/>
                </a:solidFill>
              </a:rPr>
              <a:t>اعمال السيراميك</a:t>
            </a:r>
            <a:r>
              <a:rPr lang="en-US" sz="3200" b="1" dirty="0">
                <a:solidFill>
                  <a:srgbClr val="C00000"/>
                </a:solidFill>
              </a:rPr>
              <a:t/>
            </a:r>
            <a:br>
              <a:rPr lang="en-US" sz="3200" b="1" dirty="0">
                <a:solidFill>
                  <a:srgbClr val="C00000"/>
                </a:solidFill>
              </a:rPr>
            </a:br>
            <a:r>
              <a:rPr lang="ar-SA" sz="2800" b="1" dirty="0">
                <a:solidFill>
                  <a:srgbClr val="002060"/>
                </a:solidFill>
              </a:rPr>
              <a:t>سيراميك الحوائط</a:t>
            </a:r>
            <a:r>
              <a:rPr lang="en-US" sz="2400" b="1" dirty="0"/>
              <a:t/>
            </a:r>
            <a:br>
              <a:rPr lang="en-US" sz="2400" b="1" dirty="0"/>
            </a:br>
            <a:r>
              <a:rPr lang="ar-SA" sz="2400" b="1" dirty="0"/>
              <a:t>التأكد من استرباع الحوائط وتحديد اماكن الغلايق وعمل اول صف كبداية لضبط المنسوب المطلوب للسيراميك</a:t>
            </a:r>
            <a:r>
              <a:rPr lang="en-US" sz="2400" b="1" dirty="0"/>
              <a:t/>
            </a:r>
            <a:br>
              <a:rPr lang="en-US" sz="2400" b="1" dirty="0"/>
            </a:br>
            <a:r>
              <a:rPr lang="ar-SA" sz="2400" b="1" dirty="0"/>
              <a:t>التأكد من بروز مستوى الحلوق المسافه اللازمه لتتطابق مع مستوى السيراميك</a:t>
            </a:r>
            <a:r>
              <a:rPr lang="en-US" sz="2400" b="1" dirty="0"/>
              <a:t/>
            </a:r>
            <a:br>
              <a:rPr lang="en-US" sz="2400" b="1" dirty="0"/>
            </a:br>
            <a:endParaRPr lang="ar-EG" sz="2400" dirty="0"/>
          </a:p>
        </p:txBody>
      </p:sp>
    </p:spTree>
    <p:extLst>
      <p:ext uri="{BB962C8B-B14F-4D97-AF65-F5344CB8AC3E}">
        <p14:creationId xmlns:p14="http://schemas.microsoft.com/office/powerpoint/2010/main" val="77614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109686183"/>
              </p:ext>
            </p:extLst>
          </p:nvPr>
        </p:nvGraphicFramePr>
        <p:xfrm>
          <a:off x="622474" y="181967"/>
          <a:ext cx="9283526" cy="618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6019800" y="457200"/>
            <a:ext cx="1269023" cy="1269023"/>
            <a:chOff x="5473535" y="656226"/>
            <a:chExt cx="1380873" cy="1380873"/>
          </a:xfrm>
          <a:solidFill>
            <a:schemeClr val="tx2">
              <a:lumMod val="60000"/>
              <a:lumOff val="40000"/>
            </a:schemeClr>
          </a:solidFill>
        </p:grpSpPr>
        <p:sp>
          <p:nvSpPr>
            <p:cNvPr id="15" name="Oval 14"/>
            <p:cNvSpPr/>
            <p:nvPr/>
          </p:nvSpPr>
          <p:spPr>
            <a:xfrm>
              <a:off x="5473535"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17" name="Group 16"/>
          <p:cNvGrpSpPr/>
          <p:nvPr/>
        </p:nvGrpSpPr>
        <p:grpSpPr>
          <a:xfrm>
            <a:off x="7140340" y="2895600"/>
            <a:ext cx="1241660" cy="1241660"/>
            <a:chOff x="5473536" y="656226"/>
            <a:chExt cx="1380873" cy="1380873"/>
          </a:xfrm>
          <a:solidFill>
            <a:schemeClr val="accent2">
              <a:lumMod val="20000"/>
              <a:lumOff val="80000"/>
            </a:schemeClr>
          </a:solidFill>
        </p:grpSpPr>
        <p:sp>
          <p:nvSpPr>
            <p:cNvPr id="18" name="Oval 17"/>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0" name="Group 19"/>
          <p:cNvGrpSpPr/>
          <p:nvPr/>
        </p:nvGrpSpPr>
        <p:grpSpPr>
          <a:xfrm>
            <a:off x="4038600" y="4953000"/>
            <a:ext cx="1295400" cy="1295400"/>
            <a:chOff x="5473536" y="656226"/>
            <a:chExt cx="1380873" cy="1380873"/>
          </a:xfrm>
          <a:solidFill>
            <a:schemeClr val="accent2">
              <a:lumMod val="20000"/>
              <a:lumOff val="80000"/>
            </a:schemeClr>
          </a:solidFill>
        </p:grpSpPr>
        <p:sp>
          <p:nvSpPr>
            <p:cNvPr id="21" name="Oval 20"/>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3" name="Group 22"/>
          <p:cNvGrpSpPr/>
          <p:nvPr/>
        </p:nvGrpSpPr>
        <p:grpSpPr>
          <a:xfrm>
            <a:off x="2819400" y="4267200"/>
            <a:ext cx="1304674" cy="1304674"/>
            <a:chOff x="5473536" y="656226"/>
            <a:chExt cx="1380873" cy="1380873"/>
          </a:xfrm>
          <a:solidFill>
            <a:schemeClr val="accent2">
              <a:lumMod val="20000"/>
              <a:lumOff val="80000"/>
            </a:schemeClr>
          </a:solidFill>
        </p:grpSpPr>
        <p:sp>
          <p:nvSpPr>
            <p:cNvPr id="24" name="Oval 23"/>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6" name="Group 25"/>
          <p:cNvGrpSpPr/>
          <p:nvPr/>
        </p:nvGrpSpPr>
        <p:grpSpPr>
          <a:xfrm>
            <a:off x="3276600" y="457200"/>
            <a:ext cx="1304673" cy="1304673"/>
            <a:chOff x="5473536" y="656226"/>
            <a:chExt cx="1380873" cy="1380873"/>
          </a:xfrm>
          <a:solidFill>
            <a:schemeClr val="accent2">
              <a:lumMod val="20000"/>
              <a:lumOff val="80000"/>
            </a:schemeClr>
          </a:solidFill>
        </p:grpSpPr>
        <p:sp>
          <p:nvSpPr>
            <p:cNvPr id="27" name="Oval 26"/>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29" name="Group 28"/>
          <p:cNvGrpSpPr/>
          <p:nvPr/>
        </p:nvGrpSpPr>
        <p:grpSpPr>
          <a:xfrm>
            <a:off x="6705600" y="4191000"/>
            <a:ext cx="1241660" cy="1241660"/>
            <a:chOff x="5473536" y="656226"/>
            <a:chExt cx="1380873" cy="1380873"/>
          </a:xfrm>
          <a:solidFill>
            <a:schemeClr val="accent2">
              <a:lumMod val="20000"/>
              <a:lumOff val="80000"/>
            </a:schemeClr>
          </a:solidFill>
        </p:grpSpPr>
        <p:sp>
          <p:nvSpPr>
            <p:cNvPr id="30" name="Oval 29"/>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grpSp>
        <p:nvGrpSpPr>
          <p:cNvPr id="32" name="Group 31"/>
          <p:cNvGrpSpPr/>
          <p:nvPr/>
        </p:nvGrpSpPr>
        <p:grpSpPr>
          <a:xfrm>
            <a:off x="2362200" y="1524000"/>
            <a:ext cx="1304673" cy="1304673"/>
            <a:chOff x="5473536" y="656226"/>
            <a:chExt cx="1380873" cy="1380873"/>
          </a:xfrm>
          <a:solidFill>
            <a:schemeClr val="accent2">
              <a:lumMod val="20000"/>
              <a:lumOff val="80000"/>
            </a:schemeClr>
          </a:solidFill>
        </p:grpSpPr>
        <p:sp>
          <p:nvSpPr>
            <p:cNvPr id="33" name="Oval 32"/>
            <p:cNvSpPr/>
            <p:nvPr/>
          </p:nvSpPr>
          <p:spPr>
            <a:xfrm>
              <a:off x="5473536" y="656226"/>
              <a:ext cx="1380873" cy="138087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5675760" y="858450"/>
              <a:ext cx="976425" cy="976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endParaRPr lang="ar-EG" sz="3100" kern="1200" dirty="0"/>
            </a:p>
          </p:txBody>
        </p:sp>
      </p:grpSp>
      <p:sp>
        <p:nvSpPr>
          <p:cNvPr id="2049" name="Rectangle 2048"/>
          <p:cNvSpPr/>
          <p:nvPr/>
        </p:nvSpPr>
        <p:spPr>
          <a:xfrm>
            <a:off x="6096000" y="457200"/>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أسعار  </a:t>
            </a:r>
            <a:r>
              <a:rPr lang="ar-EG" sz="2000" b="1" dirty="0" smtClean="0">
                <a:solidFill>
                  <a:schemeClr val="tx2">
                    <a:lumMod val="60000"/>
                    <a:lumOff val="4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التنفيذ  </a:t>
            </a:r>
            <a:r>
              <a:rPr lang="ar-EG" sz="2000" b="1" dirty="0" smtClean="0">
                <a:solidFill>
                  <a:schemeClr val="tx2">
                    <a:lumMod val="60000"/>
                    <a:lumOff val="4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الاسترشادية</a:t>
            </a:r>
            <a:endParaRPr lang="ar-EG" sz="2000" b="1" dirty="0">
              <a:solidFill>
                <a:srgbClr val="C00000"/>
              </a:solidFill>
              <a:effectLst>
                <a:outerShdw blurRad="38100" dist="38100" dir="2700000" algn="tl">
                  <a:srgbClr val="000000">
                    <a:alpha val="43137"/>
                  </a:srgbClr>
                </a:outerShdw>
              </a:effectLst>
            </a:endParaRPr>
          </a:p>
        </p:txBody>
      </p:sp>
      <p:sp>
        <p:nvSpPr>
          <p:cNvPr id="38" name="Rectangle 37"/>
          <p:cNvSpPr/>
          <p:nvPr/>
        </p:nvSpPr>
        <p:spPr>
          <a:xfrm>
            <a:off x="7162800" y="2946737"/>
            <a:ext cx="1269022" cy="1015663"/>
          </a:xfrm>
          <a:prstGeom prst="rect">
            <a:avLst/>
          </a:prstGeom>
        </p:spPr>
        <p:txBody>
          <a:bodyPr wrap="square">
            <a:spAutoFit/>
          </a:bodyPr>
          <a:lstStyle/>
          <a:p>
            <a:pPr lvl="0" rtl="1"/>
            <a:r>
              <a:rPr lang="ar-EG" sz="2000" b="1" dirty="0" smtClean="0">
                <a:solidFill>
                  <a:srgbClr val="C00000"/>
                </a:solidFill>
                <a:effectLst>
                  <a:outerShdw blurRad="38100" dist="38100" dir="2700000" algn="tl">
                    <a:srgbClr val="000000">
                      <a:alpha val="43137"/>
                    </a:srgbClr>
                  </a:outerShdw>
                </a:effectLst>
              </a:rPr>
              <a:t>التكلفة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المبدئية  </a:t>
            </a:r>
            <a:r>
              <a:rPr lang="ar-EG" sz="2000" b="1" dirty="0" smtClean="0">
                <a:solidFill>
                  <a:schemeClr val="accent2">
                    <a:lumMod val="20000"/>
                    <a:lumOff val="80000"/>
                  </a:schemeClr>
                </a:solidFill>
                <a:effectLst>
                  <a:outerShdw blurRad="38100" dist="38100" dir="2700000" algn="tl">
                    <a:srgbClr val="000000">
                      <a:alpha val="43137"/>
                    </a:srgbClr>
                  </a:outerShdw>
                </a:effectLst>
              </a:rPr>
              <a:t>.</a:t>
            </a:r>
          </a:p>
          <a:p>
            <a:pPr lvl="0" rtl="1"/>
            <a:r>
              <a:rPr lang="ar-EG" sz="2000" b="1" dirty="0" smtClean="0">
                <a:solidFill>
                  <a:srgbClr val="C00000"/>
                </a:solidFill>
                <a:effectLst>
                  <a:outerShdw blurRad="38100" dist="38100" dir="2700000" algn="tl">
                    <a:srgbClr val="000000">
                      <a:alpha val="43137"/>
                    </a:srgbClr>
                  </a:outerShdw>
                </a:effectLst>
              </a:rPr>
              <a:t>لأي مشروع</a:t>
            </a:r>
            <a:endParaRPr lang="ar-EG" sz="2000" b="1" dirty="0">
              <a:solidFill>
                <a:srgbClr val="C00000"/>
              </a:solidFill>
              <a:effectLst>
                <a:outerShdw blurRad="38100" dist="38100" dir="2700000" algn="tl">
                  <a:srgbClr val="000000">
                    <a:alpha val="43137"/>
                  </a:srgbClr>
                </a:outerShdw>
              </a:effectLst>
            </a:endParaRPr>
          </a:p>
        </p:txBody>
      </p:sp>
      <p:sp>
        <p:nvSpPr>
          <p:cNvPr id="2051" name="Rectangle 2050"/>
          <p:cNvSpPr/>
          <p:nvPr/>
        </p:nvSpPr>
        <p:spPr>
          <a:xfrm>
            <a:off x="6839991" y="4397514"/>
            <a:ext cx="1008609" cy="707886"/>
          </a:xfrm>
          <a:prstGeom prst="rect">
            <a:avLst/>
          </a:prstGeom>
        </p:spPr>
        <p:txBody>
          <a:bodyPr wrap="none">
            <a:spAutoFit/>
          </a:bodyPr>
          <a:lstStyle/>
          <a:p>
            <a:pPr rtl="1"/>
            <a:r>
              <a:rPr lang="ar-EG" sz="2000" b="1" dirty="0" smtClean="0">
                <a:solidFill>
                  <a:srgbClr val="C00000"/>
                </a:solidFill>
                <a:effectLst>
                  <a:outerShdw blurRad="38100" dist="38100" dir="2700000" algn="tl">
                    <a:srgbClr val="000000">
                      <a:alpha val="43137"/>
                    </a:srgbClr>
                  </a:outerShdw>
                </a:effectLst>
              </a:rPr>
              <a:t>اساسيات</a:t>
            </a:r>
          </a:p>
          <a:p>
            <a:pPr rtl="1"/>
            <a:r>
              <a:rPr lang="ar-EG" sz="2000" b="1" dirty="0" smtClean="0">
                <a:solidFill>
                  <a:srgbClr val="C00000"/>
                </a:solidFill>
                <a:effectLst>
                  <a:outerShdw blurRad="38100" dist="38100" dir="2700000" algn="tl">
                    <a:srgbClr val="000000">
                      <a:alpha val="43137"/>
                    </a:srgbClr>
                  </a:outerShdw>
                </a:effectLst>
              </a:rPr>
              <a:t> الخرسانه</a:t>
            </a:r>
            <a:endParaRPr lang="ar-EG" sz="2000" b="1" dirty="0">
              <a:solidFill>
                <a:srgbClr val="C00000"/>
              </a:solidFill>
              <a:effectLst>
                <a:outerShdw blurRad="38100" dist="38100" dir="2700000" algn="tl">
                  <a:srgbClr val="000000">
                    <a:alpha val="43137"/>
                  </a:srgbClr>
                </a:outerShdw>
              </a:effectLst>
            </a:endParaRPr>
          </a:p>
        </p:txBody>
      </p:sp>
      <p:sp>
        <p:nvSpPr>
          <p:cNvPr id="2053" name="Rectangle 2052"/>
          <p:cNvSpPr/>
          <p:nvPr/>
        </p:nvSpPr>
        <p:spPr>
          <a:xfrm>
            <a:off x="5638800" y="5181600"/>
            <a:ext cx="994183" cy="707886"/>
          </a:xfrm>
          <a:prstGeom prst="rect">
            <a:avLst/>
          </a:prstGeom>
        </p:spPr>
        <p:txBody>
          <a:bodyPr wrap="none">
            <a:spAutoFit/>
          </a:bodyPr>
          <a:lstStyle/>
          <a:p>
            <a:pPr rtl="1"/>
            <a:r>
              <a:rPr lang="ar-EG" sz="2000" b="1" dirty="0">
                <a:solidFill>
                  <a:srgbClr val="C00000"/>
                </a:solidFill>
                <a:effectLst>
                  <a:outerShdw blurRad="38100" dist="38100" dir="2700000" algn="tl">
                    <a:srgbClr val="000000">
                      <a:alpha val="43137"/>
                    </a:srgbClr>
                  </a:outerShdw>
                </a:effectLst>
              </a:rPr>
              <a:t>الاعمال </a:t>
            </a:r>
            <a:endParaRPr lang="ar-EG" sz="2000" b="1" dirty="0" smtClean="0">
              <a:solidFill>
                <a:srgbClr val="C00000"/>
              </a:solidFill>
              <a:effectLst>
                <a:outerShdw blurRad="38100" dist="38100" dir="2700000" algn="tl">
                  <a:srgbClr val="000000">
                    <a:alpha val="43137"/>
                  </a:srgbClr>
                </a:outerShdw>
              </a:effectLst>
            </a:endParaRPr>
          </a:p>
          <a:p>
            <a:pPr rtl="1"/>
            <a:r>
              <a:rPr lang="ar-EG" sz="2000" b="1" dirty="0" smtClean="0">
                <a:solidFill>
                  <a:srgbClr val="C00000"/>
                </a:solidFill>
                <a:effectLst>
                  <a:outerShdw blurRad="38100" dist="38100" dir="2700000" algn="tl">
                    <a:srgbClr val="000000">
                      <a:alpha val="43137"/>
                    </a:srgbClr>
                  </a:outerShdw>
                </a:effectLst>
              </a:rPr>
              <a:t>الكهربائيه</a:t>
            </a:r>
            <a:endParaRPr lang="ar-EG" sz="2000" b="1" dirty="0">
              <a:solidFill>
                <a:srgbClr val="C00000"/>
              </a:solidFill>
              <a:effectLst>
                <a:outerShdw blurRad="38100" dist="38100" dir="2700000" algn="tl">
                  <a:srgbClr val="000000">
                    <a:alpha val="43137"/>
                  </a:srgbClr>
                </a:outerShdw>
              </a:effectLst>
            </a:endParaRPr>
          </a:p>
        </p:txBody>
      </p:sp>
      <p:sp>
        <p:nvSpPr>
          <p:cNvPr id="2054" name="Rectangle 2053"/>
          <p:cNvSpPr/>
          <p:nvPr/>
        </p:nvSpPr>
        <p:spPr>
          <a:xfrm>
            <a:off x="4379033" y="5257800"/>
            <a:ext cx="878767"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الاعمال</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الصحيه</a:t>
            </a:r>
          </a:p>
        </p:txBody>
      </p:sp>
      <p:sp>
        <p:nvSpPr>
          <p:cNvPr id="2055" name="Rectangle 2054"/>
          <p:cNvSpPr/>
          <p:nvPr/>
        </p:nvSpPr>
        <p:spPr>
          <a:xfrm>
            <a:off x="3015563" y="4549914"/>
            <a:ext cx="1023037" cy="707886"/>
          </a:xfrm>
          <a:prstGeom prst="rect">
            <a:avLst/>
          </a:prstGeom>
        </p:spPr>
        <p:txBody>
          <a:bodyPr wrap="none">
            <a:spAutoFit/>
          </a:bodyPr>
          <a:lstStyle/>
          <a:p>
            <a:r>
              <a:rPr lang="en-US" sz="2000" b="1" dirty="0" smtClean="0">
                <a:solidFill>
                  <a:srgbClr val="C00000"/>
                </a:solidFill>
                <a:effectLst>
                  <a:outerShdw blurRad="38100" dist="38100" dir="2700000" algn="tl">
                    <a:srgbClr val="000000">
                      <a:alpha val="43137"/>
                    </a:srgbClr>
                  </a:outerShdw>
                </a:effectLst>
              </a:rPr>
              <a:t> </a:t>
            </a:r>
            <a:r>
              <a:rPr lang="ar-EG" sz="2000" b="1" dirty="0" smtClean="0">
                <a:solidFill>
                  <a:srgbClr val="C00000"/>
                </a:solidFill>
                <a:effectLst>
                  <a:outerShdw blurRad="38100" dist="38100" dir="2700000" algn="tl">
                    <a:srgbClr val="000000">
                      <a:alpha val="43137"/>
                    </a:srgbClr>
                  </a:outerShdw>
                </a:effectLst>
              </a:rPr>
              <a:t>النجاره</a:t>
            </a:r>
          </a:p>
          <a:p>
            <a:r>
              <a:rPr lang="ar-EG" sz="2000" b="1" dirty="0" smtClean="0">
                <a:solidFill>
                  <a:srgbClr val="C00000"/>
                </a:solidFill>
                <a:effectLst>
                  <a:outerShdw blurRad="38100" dist="38100" dir="2700000" algn="tl">
                    <a:srgbClr val="000000">
                      <a:alpha val="43137"/>
                    </a:srgbClr>
                  </a:outerShdw>
                </a:effectLst>
              </a:rPr>
              <a:t> </a:t>
            </a:r>
            <a:r>
              <a:rPr lang="ar-EG" sz="2000" b="1" dirty="0">
                <a:solidFill>
                  <a:srgbClr val="C00000"/>
                </a:solidFill>
                <a:effectLst>
                  <a:outerShdw blurRad="38100" dist="38100" dir="2700000" algn="tl">
                    <a:srgbClr val="000000">
                      <a:alpha val="43137"/>
                    </a:srgbClr>
                  </a:outerShdw>
                </a:effectLst>
              </a:rPr>
              <a:t>المعماريه</a:t>
            </a:r>
          </a:p>
        </p:txBody>
      </p:sp>
      <p:sp>
        <p:nvSpPr>
          <p:cNvPr id="2056" name="Rectangle 2055"/>
          <p:cNvSpPr/>
          <p:nvPr/>
        </p:nvSpPr>
        <p:spPr>
          <a:xfrm>
            <a:off x="2518676" y="3486090"/>
            <a:ext cx="620683"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rPr>
              <a:t>العزل</a:t>
            </a:r>
          </a:p>
        </p:txBody>
      </p:sp>
      <p:sp>
        <p:nvSpPr>
          <p:cNvPr id="2057" name="Rectangle 2056"/>
          <p:cNvSpPr/>
          <p:nvPr/>
        </p:nvSpPr>
        <p:spPr>
          <a:xfrm>
            <a:off x="2438400" y="1976281"/>
            <a:ext cx="962123" cy="400110"/>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السلالم   </a:t>
            </a:r>
            <a:endParaRPr lang="ar-EG" sz="2000" b="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5" name="Rectangle 34"/>
          <p:cNvSpPr/>
          <p:nvPr/>
        </p:nvSpPr>
        <p:spPr>
          <a:xfrm>
            <a:off x="3200400" y="816114"/>
            <a:ext cx="1367682" cy="707886"/>
          </a:xfrm>
          <a:prstGeom prst="rect">
            <a:avLst/>
          </a:prstGeom>
        </p:spPr>
        <p:txBody>
          <a:bodyPr wrap="none">
            <a:spAutoFit/>
          </a:bodyPr>
          <a:lstStyle/>
          <a:p>
            <a:r>
              <a:rPr lang="ar-EG" sz="2000" b="1" dirty="0" smtClean="0">
                <a:solidFill>
                  <a:srgbClr val="C00000"/>
                </a:solidFill>
                <a:effectLst>
                  <a:outerShdw blurRad="38100" dist="38100" dir="2700000" algn="tl">
                    <a:srgbClr val="000000">
                      <a:alpha val="43137"/>
                    </a:srgbClr>
                  </a:outerShdw>
                </a:effectLst>
              </a:rPr>
              <a:t>أعمال المبانى </a:t>
            </a:r>
          </a:p>
          <a:p>
            <a:r>
              <a:rPr lang="ar-EG" sz="2000" b="1" dirty="0" smtClean="0">
                <a:solidFill>
                  <a:srgbClr val="C00000"/>
                </a:solidFill>
                <a:effectLst>
                  <a:outerShdw blurRad="38100" dist="38100" dir="2700000" algn="tl">
                    <a:srgbClr val="000000">
                      <a:alpha val="43137"/>
                    </a:srgbClr>
                  </a:outerShdw>
                </a:effectLst>
              </a:rPr>
              <a:t> والتشطيبات  </a:t>
            </a:r>
            <a:endParaRPr lang="ar-EG"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4026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90</a:t>
            </a:fld>
            <a:endParaRPr lang="en-US"/>
          </a:p>
        </p:txBody>
      </p:sp>
      <p:sp>
        <p:nvSpPr>
          <p:cNvPr id="4" name="Rectangle 3"/>
          <p:cNvSpPr/>
          <p:nvPr/>
        </p:nvSpPr>
        <p:spPr>
          <a:xfrm>
            <a:off x="1752600" y="264378"/>
            <a:ext cx="7162800" cy="6124754"/>
          </a:xfrm>
          <a:prstGeom prst="rect">
            <a:avLst/>
          </a:prstGeom>
        </p:spPr>
        <p:txBody>
          <a:bodyPr wrap="square">
            <a:spAutoFit/>
          </a:bodyPr>
          <a:lstStyle/>
          <a:p>
            <a:pPr algn="r"/>
            <a:r>
              <a:rPr lang="ar-SA" sz="2400" b="1" dirty="0"/>
              <a:t>التأكد من طرطشة الحوائط قبل تثبيت السلك او عمل خربشه للحوائط </a:t>
            </a:r>
            <a:r>
              <a:rPr lang="ar-EG" sz="2400" b="1" dirty="0"/>
              <a:t>التى تم بياضها</a:t>
            </a:r>
            <a:r>
              <a:rPr lang="ar-SA" sz="2400" b="1" dirty="0"/>
              <a:t> في حالة السيراميك اللصق </a:t>
            </a:r>
            <a:r>
              <a:rPr lang="en-US" sz="2400" b="1" dirty="0"/>
              <a:t/>
            </a:r>
            <a:br>
              <a:rPr lang="en-US" sz="2400" b="1" dirty="0"/>
            </a:br>
            <a:r>
              <a:rPr lang="ar-SA" sz="2400" b="1" dirty="0"/>
              <a:t>التأكد من ان العراميس الافقية والرأسية موحدة السمك ومتعامده ومستقيمه </a:t>
            </a:r>
            <a:r>
              <a:rPr lang="en-US" sz="2400" b="1" dirty="0"/>
              <a:t/>
            </a:r>
            <a:br>
              <a:rPr lang="en-US" sz="2400" b="1" dirty="0"/>
            </a:br>
            <a:r>
              <a:rPr lang="ar-SA" sz="2400" b="1" dirty="0"/>
              <a:t>التأكد من استواء السطح النهائي للسيراميك واستبعاد البلاطات مختلفة المقاس</a:t>
            </a:r>
            <a:r>
              <a:rPr lang="en-US" sz="2400" b="1" dirty="0"/>
              <a:t/>
            </a:r>
            <a:br>
              <a:rPr lang="en-US" sz="2400" b="1" dirty="0"/>
            </a:br>
            <a:r>
              <a:rPr lang="ar-SA" sz="2400" b="1" dirty="0"/>
              <a:t>التأكد من عدم وجود اختلاف في لون البلاط </a:t>
            </a:r>
            <a:r>
              <a:rPr lang="en-US" sz="2400" b="1" dirty="0"/>
              <a:t/>
            </a:r>
            <a:br>
              <a:rPr lang="en-US" sz="2400" b="1" dirty="0"/>
            </a:br>
            <a:r>
              <a:rPr lang="ar-SA" sz="2400" b="1" dirty="0"/>
              <a:t>التأكد من إكتمال وجودة سقية البلاط</a:t>
            </a:r>
            <a:r>
              <a:rPr lang="en-US" sz="2400" b="1" dirty="0"/>
              <a:t/>
            </a:r>
            <a:br>
              <a:rPr lang="en-US" sz="2400" b="1" dirty="0"/>
            </a:br>
            <a:r>
              <a:rPr lang="ar-SA" sz="2400" b="1" dirty="0"/>
              <a:t>التأكد من صحة وجودة غلايق البلاط حول الفتحات وفي الأركان </a:t>
            </a:r>
            <a:endParaRPr lang="en-US" sz="2400" dirty="0"/>
          </a:p>
          <a:p>
            <a:pPr algn="r"/>
            <a:r>
              <a:rPr lang="ar-SA" sz="2800" b="1" dirty="0" smtClean="0">
                <a:solidFill>
                  <a:srgbClr val="002060"/>
                </a:solidFill>
              </a:rPr>
              <a:t>سيراميك </a:t>
            </a:r>
            <a:r>
              <a:rPr lang="ar-SA" sz="2800" b="1" dirty="0">
                <a:solidFill>
                  <a:srgbClr val="002060"/>
                </a:solidFill>
              </a:rPr>
              <a:t>الارضيات</a:t>
            </a:r>
            <a:r>
              <a:rPr lang="en-US" sz="2400" b="1" dirty="0"/>
              <a:t/>
            </a:r>
            <a:br>
              <a:rPr lang="en-US" sz="2400" b="1" dirty="0"/>
            </a:br>
            <a:r>
              <a:rPr lang="ar-SA" sz="2400" b="1" dirty="0"/>
              <a:t>التأكد من استرباع الارضيات وتحديد اماكن الغلايق ونقطة البدايه وتكون في الاغلب عند الابواب او الفتحات</a:t>
            </a:r>
            <a:r>
              <a:rPr lang="en-US" sz="2400" b="1" dirty="0"/>
              <a:t/>
            </a:r>
            <a:br>
              <a:rPr lang="en-US" sz="2400" b="1" dirty="0"/>
            </a:br>
            <a:r>
              <a:rPr lang="ar-SA" sz="2400" b="1" dirty="0"/>
              <a:t>التأكد من ان سمك فرشة الرمل اسفل البلاط لا يزيد عن 8 سم وفي حالة اللصق يتم خصم قيمة سمك البلاطه مع اللاصق من منسوب التشطيب</a:t>
            </a:r>
            <a:r>
              <a:rPr lang="en-US" sz="2400" b="1" dirty="0"/>
              <a:t/>
            </a:r>
            <a:br>
              <a:rPr lang="en-US" sz="2400" b="1" dirty="0"/>
            </a:br>
            <a:r>
              <a:rPr lang="ar-SA" sz="2400" b="1" dirty="0"/>
              <a:t>التأكد من استواء سطح البلاط وصحة الميول على البيبه وجودة الغلايق وتساوي مقاساتها عند الاركان او بحسب المخططات </a:t>
            </a:r>
            <a:r>
              <a:rPr lang="ar-SA" sz="2400" b="1" dirty="0" smtClean="0"/>
              <a:t> </a:t>
            </a:r>
            <a:endParaRPr lang="ar-EG" sz="2400" dirty="0"/>
          </a:p>
        </p:txBody>
      </p:sp>
    </p:spTree>
    <p:extLst>
      <p:ext uri="{BB962C8B-B14F-4D97-AF65-F5344CB8AC3E}">
        <p14:creationId xmlns:p14="http://schemas.microsoft.com/office/powerpoint/2010/main" val="776141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91</a:t>
            </a:fld>
            <a:endParaRPr lang="en-US"/>
          </a:p>
        </p:txBody>
      </p:sp>
      <p:sp>
        <p:nvSpPr>
          <p:cNvPr id="5" name="Rectangle 4"/>
          <p:cNvSpPr/>
          <p:nvPr/>
        </p:nvSpPr>
        <p:spPr>
          <a:xfrm>
            <a:off x="2362200" y="282476"/>
            <a:ext cx="6553200" cy="2308324"/>
          </a:xfrm>
          <a:prstGeom prst="rect">
            <a:avLst/>
          </a:prstGeom>
        </p:spPr>
        <p:txBody>
          <a:bodyPr wrap="square">
            <a:spAutoFit/>
          </a:bodyPr>
          <a:lstStyle/>
          <a:p>
            <a:pPr algn="r"/>
            <a:r>
              <a:rPr lang="ar-SA" sz="2400" b="1" dirty="0"/>
              <a:t>التأكد من ان العراميس في الإتجاهين موحدة السمك ومستقيمه و متعامده </a:t>
            </a:r>
            <a:r>
              <a:rPr lang="en-US" sz="2400" b="1" dirty="0"/>
              <a:t/>
            </a:r>
            <a:br>
              <a:rPr lang="en-US" sz="2400" b="1" dirty="0"/>
            </a:br>
            <a:r>
              <a:rPr lang="ar-SA" sz="2400" b="1" dirty="0"/>
              <a:t>التأكد من عدم وجود اختلاف في لون البلاط واستبعاد البلاطات مختلفة المقاسات</a:t>
            </a:r>
            <a:r>
              <a:rPr lang="en-US" sz="2400" b="1" dirty="0"/>
              <a:t/>
            </a:r>
            <a:br>
              <a:rPr lang="en-US" sz="2400" b="1" dirty="0"/>
            </a:br>
            <a:r>
              <a:rPr lang="ar-SA" sz="2400" b="1" dirty="0"/>
              <a:t>التأكد من اكتمال وجودة سقية البلاط ويفضل في حالة السيراميك الفاتح ان لا يسقى روبه غامقه تجنبا للبقع </a:t>
            </a:r>
            <a:endParaRPr lang="ar-EG" sz="2400" dirty="0"/>
          </a:p>
        </p:txBody>
      </p:sp>
      <p:pic>
        <p:nvPicPr>
          <p:cNvPr id="19458" name="Picture 2" descr="http://www10.0zz0.com/2011/03/10/19/5188640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48000"/>
            <a:ext cx="3733800" cy="277368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4271088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92</a:t>
            </a:fld>
            <a:endParaRPr lang="en-US"/>
          </a:p>
        </p:txBody>
      </p:sp>
      <p:sp>
        <p:nvSpPr>
          <p:cNvPr id="4" name="Rectangle 3"/>
          <p:cNvSpPr/>
          <p:nvPr/>
        </p:nvSpPr>
        <p:spPr>
          <a:xfrm>
            <a:off x="1676400" y="152400"/>
            <a:ext cx="7239000" cy="6247864"/>
          </a:xfrm>
          <a:prstGeom prst="rect">
            <a:avLst/>
          </a:prstGeom>
        </p:spPr>
        <p:txBody>
          <a:bodyPr wrap="square">
            <a:spAutoFit/>
          </a:bodyPr>
          <a:lstStyle/>
          <a:p>
            <a:pPr algn="r"/>
            <a:r>
              <a:rPr lang="ar-SA" sz="3200" b="1" dirty="0">
                <a:solidFill>
                  <a:srgbClr val="C00000"/>
                </a:solidFill>
              </a:rPr>
              <a:t>حصر البياض </a:t>
            </a:r>
            <a:r>
              <a:rPr lang="en-US" sz="2400" b="1" dirty="0"/>
              <a:t/>
            </a:r>
            <a:br>
              <a:rPr lang="en-US" sz="2400" b="1" dirty="0"/>
            </a:br>
            <a:endParaRPr lang="en-US" sz="2400" b="1" dirty="0" smtClean="0"/>
          </a:p>
          <a:p>
            <a:pPr algn="r"/>
            <a:r>
              <a:rPr lang="ar-SA" sz="2800" b="1" dirty="0" smtClean="0">
                <a:solidFill>
                  <a:srgbClr val="002060"/>
                </a:solidFill>
              </a:rPr>
              <a:t>البياض </a:t>
            </a:r>
            <a:r>
              <a:rPr lang="ar-SA" sz="2800" b="1" dirty="0">
                <a:solidFill>
                  <a:srgbClr val="002060"/>
                </a:solidFill>
              </a:rPr>
              <a:t>الداخلى</a:t>
            </a:r>
            <a:r>
              <a:rPr lang="en-US" sz="2400" b="1" dirty="0"/>
              <a:t/>
            </a:r>
            <a:br>
              <a:rPr lang="en-US" sz="2400" b="1" dirty="0"/>
            </a:br>
            <a:r>
              <a:rPr lang="en-US" sz="2400" b="1" dirty="0"/>
              <a:t> </a:t>
            </a:r>
            <a:r>
              <a:rPr lang="ar-SA" sz="2400" b="1" dirty="0"/>
              <a:t>يحسب بياض الحوائط والكمرات والاسقف بالمتر المسطح مع خصم الفتحات </a:t>
            </a:r>
            <a:r>
              <a:rPr lang="en-US" sz="2400" b="1" dirty="0"/>
              <a:t/>
            </a:r>
            <a:br>
              <a:rPr lang="en-US" sz="2400" b="1" dirty="0"/>
            </a:br>
            <a:r>
              <a:rPr lang="en-US" sz="2400" b="1" dirty="0"/>
              <a:t> </a:t>
            </a:r>
            <a:r>
              <a:rPr lang="ar-SA" sz="2400" b="1" dirty="0"/>
              <a:t>بياض الوزارت يحسب بالمتر الطولى اذا لم يزد عن 20 سم ارتفاع و ان زاد يحسب بالمتر المربع</a:t>
            </a:r>
            <a:r>
              <a:rPr lang="en-US" sz="2400" b="1" dirty="0"/>
              <a:t/>
            </a:r>
            <a:br>
              <a:rPr lang="en-US" sz="2400" b="1" dirty="0"/>
            </a:br>
            <a:r>
              <a:rPr lang="ar-SA" sz="2400" b="1" dirty="0"/>
              <a:t>عادة الوزارت تكون سيراميك بنفس نوع الارضيه و بالتالى عند حصرها تكون فى الجزء المتعلق بسيراميك الارضيات</a:t>
            </a:r>
            <a:r>
              <a:rPr lang="en-US" sz="2400" b="1" dirty="0"/>
              <a:t/>
            </a:r>
            <a:br>
              <a:rPr lang="en-US" sz="2400" b="1" dirty="0"/>
            </a:br>
            <a:r>
              <a:rPr lang="en-US" sz="2400" b="1" dirty="0"/>
              <a:t> </a:t>
            </a:r>
            <a:r>
              <a:rPr lang="ar-SA" sz="2400" b="1" dirty="0"/>
              <a:t>الكرانيش وحليات السقف تحصر بالمتر الطولى او بالمصنعيه حسب الاتفاق</a:t>
            </a:r>
            <a:endParaRPr lang="en-US" sz="2400" dirty="0"/>
          </a:p>
          <a:p>
            <a:pPr algn="r"/>
            <a:r>
              <a:rPr lang="ar-SA" sz="2800" b="1" dirty="0" smtClean="0">
                <a:solidFill>
                  <a:srgbClr val="002060"/>
                </a:solidFill>
              </a:rPr>
              <a:t>البياض </a:t>
            </a:r>
            <a:r>
              <a:rPr lang="ar-SA" sz="2800" b="1" dirty="0">
                <a:solidFill>
                  <a:srgbClr val="002060"/>
                </a:solidFill>
              </a:rPr>
              <a:t>الخارجى</a:t>
            </a:r>
            <a:r>
              <a:rPr lang="en-US" sz="2400" b="1" dirty="0"/>
              <a:t/>
            </a:r>
            <a:br>
              <a:rPr lang="en-US" sz="2400" b="1" dirty="0"/>
            </a:br>
            <a:r>
              <a:rPr lang="en-US" sz="2400" b="1" dirty="0"/>
              <a:t> </a:t>
            </a:r>
            <a:r>
              <a:rPr lang="ar-SA" sz="2400" b="1" dirty="0"/>
              <a:t>يحسب البياض الخارجى للواجهات بالمتر المسطح ويصنف حسب نوعه (بمعنى اذا كنت تستخدم اكثر من نوع للبياض الخارجى تحسب المسطح الخاص بكل نوع على حده) مع خصم الفتحات</a:t>
            </a:r>
            <a:r>
              <a:rPr lang="en-US" sz="2400" b="1" dirty="0"/>
              <a:t/>
            </a:r>
            <a:br>
              <a:rPr lang="en-US" sz="2400" b="1" dirty="0"/>
            </a:br>
            <a:r>
              <a:rPr lang="en-US" sz="2400" b="1" dirty="0"/>
              <a:t> </a:t>
            </a:r>
            <a:r>
              <a:rPr lang="ar-SA" sz="2400" b="1" dirty="0"/>
              <a:t>و اضافة جوانب و جلسات الفتحات </a:t>
            </a:r>
            <a:endParaRPr lang="ar-EG" sz="2400" dirty="0"/>
          </a:p>
        </p:txBody>
      </p:sp>
    </p:spTree>
    <p:extLst>
      <p:ext uri="{BB962C8B-B14F-4D97-AF65-F5344CB8AC3E}">
        <p14:creationId xmlns:p14="http://schemas.microsoft.com/office/powerpoint/2010/main" val="337786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93</a:t>
            </a:fld>
            <a:endParaRPr lang="en-US"/>
          </a:p>
        </p:txBody>
      </p:sp>
      <p:sp>
        <p:nvSpPr>
          <p:cNvPr id="5" name="Rectangle 4"/>
          <p:cNvSpPr/>
          <p:nvPr/>
        </p:nvSpPr>
        <p:spPr>
          <a:xfrm>
            <a:off x="1447800" y="76200"/>
            <a:ext cx="7543800" cy="6924973"/>
          </a:xfrm>
          <a:prstGeom prst="rect">
            <a:avLst/>
          </a:prstGeom>
        </p:spPr>
        <p:txBody>
          <a:bodyPr wrap="square">
            <a:spAutoFit/>
          </a:bodyPr>
          <a:lstStyle/>
          <a:p>
            <a:pPr algn="ctr"/>
            <a:r>
              <a:rPr lang="ar-EG" sz="4000" b="1" dirty="0">
                <a:solidFill>
                  <a:srgbClr val="C00000"/>
                </a:solidFill>
              </a:rPr>
              <a:t>الدهانات</a:t>
            </a:r>
            <a:endParaRPr lang="en-US" sz="3600" dirty="0">
              <a:solidFill>
                <a:srgbClr val="C00000"/>
              </a:solidFill>
            </a:endParaRPr>
          </a:p>
          <a:p>
            <a:pPr algn="r" rtl="1"/>
            <a:endParaRPr lang="ar-EG" sz="1200" b="1" dirty="0" smtClean="0"/>
          </a:p>
          <a:p>
            <a:pPr algn="r" rtl="1"/>
            <a:r>
              <a:rPr lang="ar-EG" sz="2400" b="1" dirty="0"/>
              <a:t>1</a:t>
            </a:r>
            <a:r>
              <a:rPr lang="ar-EG" sz="2400" b="1" dirty="0" smtClean="0"/>
              <a:t>- </a:t>
            </a:r>
            <a:r>
              <a:rPr lang="ar-EG" sz="2400" b="1" dirty="0"/>
              <a:t>تتغير موضة الألوان كل سبع سنوات كحد أقصى فحاول مواكبة الاتجاهات الجديدة و لا تخش التجديد أو التغيير.</a:t>
            </a:r>
            <a:endParaRPr lang="en-US" sz="2400" dirty="0"/>
          </a:p>
          <a:p>
            <a:pPr algn="r" rtl="1"/>
            <a:r>
              <a:rPr lang="ar-EG" sz="2400" b="1" dirty="0"/>
              <a:t>2- قبل البدء فى الدهان تأكد من أن مبيض المحارة قد قام بعمله على الوجه الأكمل لأن المحارة الجيدة هى أساس النقاشة الناجحة.</a:t>
            </a:r>
            <a:endParaRPr lang="en-US" sz="2400" dirty="0"/>
          </a:p>
          <a:p>
            <a:pPr algn="r" rtl="1"/>
            <a:r>
              <a:rPr lang="ar-EG" sz="2400" b="1" dirty="0"/>
              <a:t>3- لاحظ تربيع و تزوية الحيطان و الأركان جيدا فمن المفروض أن يتم ضبطها باستخدام " بؤج ظبط " يعنى عمل معيار يساوى بين الأركان و الزوايا.</a:t>
            </a:r>
            <a:endParaRPr lang="en-US" sz="2400" dirty="0"/>
          </a:p>
          <a:p>
            <a:pPr algn="r" rtl="1"/>
            <a:r>
              <a:rPr lang="ar-EG" sz="2400" b="1" dirty="0"/>
              <a:t>4- تأكد من ازالة الأتربة تماما قبل البدء فى دهان الحائط و ذلك باستخدام مقشة أو فوطة ناعمة.</a:t>
            </a:r>
            <a:endParaRPr lang="en-US" sz="2400" dirty="0"/>
          </a:p>
          <a:p>
            <a:pPr algn="r" rtl="1"/>
            <a:r>
              <a:rPr lang="ar-EG" sz="2400" b="1" dirty="0"/>
              <a:t>5- اذا مرت فترة طويلة بعد الانتهاء من المحارة و حتى البدء فى الدهانات ، لن تجدى الوسائل السابقة نفعا فى تنظيف الحائط لذلك يجب استخدام حجر خشن أو سكينة خاصة لازالة الشوائب التى تسد مسام الحائط و تمنعه من استقبال و امتصاص الدهان.</a:t>
            </a:r>
            <a:endParaRPr lang="en-US" sz="2400" dirty="0"/>
          </a:p>
          <a:p>
            <a:pPr algn="r" rtl="1"/>
            <a:r>
              <a:rPr lang="ar-EG" sz="2400" b="1" dirty="0"/>
              <a:t>6- يفضل دهان " وش غسيل " للحائط بعد مرحلة تنظيفه و ذلك باستخدام سيلر مائى سواء للدهانات الداخلية أو الخارجية.</a:t>
            </a:r>
            <a:endParaRPr lang="en-US" sz="2400" dirty="0"/>
          </a:p>
          <a:p>
            <a:pPr algn="r" rtl="1"/>
            <a:endParaRPr lang="en-US" sz="2400" dirty="0"/>
          </a:p>
        </p:txBody>
      </p:sp>
    </p:spTree>
    <p:extLst>
      <p:ext uri="{BB962C8B-B14F-4D97-AF65-F5344CB8AC3E}">
        <p14:creationId xmlns:p14="http://schemas.microsoft.com/office/powerpoint/2010/main" val="28529534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94</a:t>
            </a:fld>
            <a:endParaRPr lang="en-US"/>
          </a:p>
        </p:txBody>
      </p:sp>
      <p:sp>
        <p:nvSpPr>
          <p:cNvPr id="4" name="Rectangle 3"/>
          <p:cNvSpPr/>
          <p:nvPr/>
        </p:nvSpPr>
        <p:spPr>
          <a:xfrm>
            <a:off x="1600200" y="-187107"/>
            <a:ext cx="7315200" cy="6740307"/>
          </a:xfrm>
          <a:prstGeom prst="rect">
            <a:avLst/>
          </a:prstGeom>
        </p:spPr>
        <p:txBody>
          <a:bodyPr wrap="square">
            <a:spAutoFit/>
          </a:bodyPr>
          <a:lstStyle/>
          <a:p>
            <a:pPr algn="r" rtl="1"/>
            <a:r>
              <a:rPr lang="ar-EG" sz="2400" b="1" dirty="0"/>
              <a:t> </a:t>
            </a:r>
            <a:endParaRPr lang="en-US" sz="2400" dirty="0"/>
          </a:p>
          <a:p>
            <a:pPr algn="r" rtl="1"/>
            <a:r>
              <a:rPr lang="ar-EG" sz="2400" b="1" dirty="0"/>
              <a:t>7- ضع طبقتين أو ثلاثة من " المعجون " الجاهز للاستخدام و يفضل صنفرة الحائط بعد كل طبقة لازالة ما قد يعلق بالمعجون من رمل و شوائب.</a:t>
            </a:r>
            <a:endParaRPr lang="en-US" sz="2400" dirty="0"/>
          </a:p>
          <a:p>
            <a:pPr algn="r"/>
            <a:r>
              <a:rPr lang="ar-EG" sz="2400" b="1" dirty="0"/>
              <a:t>8- يستحب تبطين الحائط بطبقة من اللاكيه المط أو النص مط لعزل الحائط و تقوية المعجون على أن يكون أبيض اللون أو نفس اللون النهائى المرغوب.</a:t>
            </a:r>
            <a:endParaRPr lang="en-US" sz="2400" dirty="0"/>
          </a:p>
          <a:p>
            <a:pPr algn="r" rtl="1"/>
            <a:r>
              <a:rPr lang="ar-EG" sz="2400" b="1" dirty="0"/>
              <a:t>9- ينصح ب " تلقيط " الحائط فى هذه المرحلة بحيث يتم علاج أى خدوش أو مرمات ناتجة عن تركيب كهرباء أو مفاتيح أو خلافه فيصبح الحائط جاهزا تماما للدهان.</a:t>
            </a:r>
            <a:endParaRPr lang="en-US" sz="2400" dirty="0"/>
          </a:p>
          <a:p>
            <a:pPr algn="r" rtl="1"/>
            <a:r>
              <a:rPr lang="ar-EG" sz="2400" b="1" dirty="0"/>
              <a:t>10- يجب ارجاء البدء فى دهان الطبقة النهائية الى حين الانتهاء تماما من أى أعمال تشطيب أخرى فى المكان.</a:t>
            </a:r>
            <a:endParaRPr lang="en-US" sz="2400" dirty="0"/>
          </a:p>
          <a:p>
            <a:pPr algn="r" rtl="1"/>
            <a:r>
              <a:rPr lang="ar-EG" sz="2400" b="1" dirty="0"/>
              <a:t>11- لا تشترى الكمية كاملة من اللون الذى اخترته بل اكتفى بشراء لتر واحد و قم بتجربته بدهان عمود أو" كتف " فى المكان الذى ترغب بدهانه و أحكم على النتيجة الفعلية لان اللون يتغير حسب اضاءة و مساحة المكان.</a:t>
            </a:r>
            <a:endParaRPr lang="en-US" sz="2400" dirty="0"/>
          </a:p>
          <a:p>
            <a:pPr algn="r" rtl="1"/>
            <a:r>
              <a:rPr lang="ar-EG" sz="2400" b="1" dirty="0"/>
              <a:t>12- بعد الاستقرار على لون الدهان احرص على شراء الكمية كاملة من مكان واحد تلافيا لاختلاف درجة اللون وفقا للجهاز المستخدم.</a:t>
            </a:r>
            <a:endParaRPr lang="en-US" sz="2400" dirty="0"/>
          </a:p>
        </p:txBody>
      </p:sp>
    </p:spTree>
    <p:extLst>
      <p:ext uri="{BB962C8B-B14F-4D97-AF65-F5344CB8AC3E}">
        <p14:creationId xmlns:p14="http://schemas.microsoft.com/office/powerpoint/2010/main" val="8484174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95</a:t>
            </a:fld>
            <a:endParaRPr lang="en-US"/>
          </a:p>
        </p:txBody>
      </p:sp>
      <p:sp>
        <p:nvSpPr>
          <p:cNvPr id="4" name="Rectangle 3"/>
          <p:cNvSpPr/>
          <p:nvPr/>
        </p:nvSpPr>
        <p:spPr>
          <a:xfrm>
            <a:off x="1524000" y="334625"/>
            <a:ext cx="7315200" cy="6370975"/>
          </a:xfrm>
          <a:prstGeom prst="rect">
            <a:avLst/>
          </a:prstGeom>
        </p:spPr>
        <p:txBody>
          <a:bodyPr wrap="square">
            <a:spAutoFit/>
          </a:bodyPr>
          <a:lstStyle/>
          <a:p>
            <a:pPr algn="r" rtl="1"/>
            <a:r>
              <a:rPr lang="ar-EG" sz="2400" b="1" dirty="0"/>
              <a:t>13- احرص على نظافة المكان و قم بتغليف الفرش بالكامل و تغطية الأرض ب " مشمع " أو ورق جرايد قبل البدء فى الدهان.</a:t>
            </a:r>
            <a:endParaRPr lang="en-US" sz="2400" dirty="0"/>
          </a:p>
          <a:p>
            <a:pPr algn="r" rtl="1"/>
            <a:r>
              <a:rPr lang="ar-EG" sz="2400" b="1" dirty="0"/>
              <a:t>14- استخدم شريط لاصق عند التقاء الحوائط بالسقف و حول الأبواب و الشبابيك و انزعه بعد انتهاء الدهان.</a:t>
            </a:r>
            <a:endParaRPr lang="en-US" sz="2400" dirty="0"/>
          </a:p>
          <a:p>
            <a:pPr algn="r" rtl="1"/>
            <a:r>
              <a:rPr lang="ar-EG" sz="2400" b="1" dirty="0"/>
              <a:t>15- ابدأ بدهان السقف أولا حتى لا يلطخ الحوائط بعد دهانها.</a:t>
            </a:r>
            <a:endParaRPr lang="en-US" sz="2400" dirty="0"/>
          </a:p>
          <a:p>
            <a:pPr algn="r" rtl="1"/>
            <a:r>
              <a:rPr lang="ar-EG" sz="2400" b="1" dirty="0"/>
              <a:t>16- فى حالة وجود كرانيش يتم دهانها مع السقف و ليس مع الحوائط فهذا يسهل عملية الدهان.</a:t>
            </a:r>
            <a:endParaRPr lang="en-US" sz="2400" dirty="0"/>
          </a:p>
          <a:p>
            <a:pPr algn="r" rtl="1"/>
            <a:r>
              <a:rPr lang="ar-EG" sz="2400" b="1" dirty="0"/>
              <a:t>17- بعد الانتهاء من السقف ابدأ بدهان الأركان الضيقة و حدد حول الشبابيك بالدهان ثم انتقل للمساحات الكبيرة.</a:t>
            </a:r>
            <a:endParaRPr lang="en-US" sz="2400" dirty="0"/>
          </a:p>
          <a:p>
            <a:pPr algn="r"/>
            <a:r>
              <a:rPr lang="ar-EG" sz="2400" b="1" dirty="0"/>
              <a:t>18- الدهان يكون من أعلى الحائط باتجاه الأسفل و ليس العكس.</a:t>
            </a:r>
            <a:endParaRPr lang="en-US" sz="2400" dirty="0"/>
          </a:p>
          <a:p>
            <a:pPr algn="r" rtl="1"/>
            <a:r>
              <a:rPr lang="ar-EG" sz="2400" b="1" dirty="0"/>
              <a:t>19- استخدم فرشاه صغيرة لدهان الأماكن الدقيقة مثل الزوايا و الأركان و حول الأبواب و الشبابيك.</a:t>
            </a:r>
            <a:endParaRPr lang="en-US" sz="2400" dirty="0"/>
          </a:p>
          <a:p>
            <a:pPr algn="r" rtl="1"/>
            <a:r>
              <a:rPr lang="ar-EG" sz="2400" b="1" dirty="0"/>
              <a:t>20- يفضل اختيار الألوان المط خاصة فى الريسبشن و غرف المعيشة لانها تضفى أناقة على المكان</a:t>
            </a:r>
            <a:r>
              <a:rPr lang="ar-EG" sz="2400" b="1" dirty="0" smtClean="0"/>
              <a:t>.</a:t>
            </a:r>
          </a:p>
          <a:p>
            <a:pPr algn="r" rtl="1"/>
            <a:r>
              <a:rPr lang="ar-EG" sz="2400" b="1" dirty="0"/>
              <a:t>21- يراعى عند دهان المطابخ المفتوحة استخدام نفس ألوان باقى المكان على أن تستخدم الدهانات المقاومة للحرارة و هى متوفرة فى السوق.</a:t>
            </a:r>
            <a:endParaRPr lang="en-US" sz="2400" dirty="0"/>
          </a:p>
          <a:p>
            <a:pPr algn="r" rtl="1"/>
            <a:endParaRPr lang="en-US" sz="2400" dirty="0"/>
          </a:p>
        </p:txBody>
      </p:sp>
    </p:spTree>
    <p:extLst>
      <p:ext uri="{BB962C8B-B14F-4D97-AF65-F5344CB8AC3E}">
        <p14:creationId xmlns:p14="http://schemas.microsoft.com/office/powerpoint/2010/main" val="8484174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96</a:t>
            </a:fld>
            <a:endParaRPr lang="en-US"/>
          </a:p>
        </p:txBody>
      </p:sp>
      <p:sp>
        <p:nvSpPr>
          <p:cNvPr id="4" name="Rectangle 3"/>
          <p:cNvSpPr/>
          <p:nvPr/>
        </p:nvSpPr>
        <p:spPr>
          <a:xfrm>
            <a:off x="1905000" y="-152400"/>
            <a:ext cx="6934200" cy="6740307"/>
          </a:xfrm>
          <a:prstGeom prst="rect">
            <a:avLst/>
          </a:prstGeom>
        </p:spPr>
        <p:txBody>
          <a:bodyPr wrap="square">
            <a:spAutoFit/>
          </a:bodyPr>
          <a:lstStyle/>
          <a:p>
            <a:pPr algn="r" rtl="1"/>
            <a:r>
              <a:rPr lang="ar-EG" sz="2400" b="1" dirty="0"/>
              <a:t> </a:t>
            </a:r>
            <a:endParaRPr lang="en-US" sz="2400" dirty="0"/>
          </a:p>
          <a:p>
            <a:pPr algn="r" rtl="1"/>
            <a:r>
              <a:rPr lang="ar-EG" sz="2400" b="1" dirty="0"/>
              <a:t>22- للحفاظ على دهان المطبخ لا يجب الاكتفاء باستخدام " الشفاط " فوق البوتاجاز و الاعتماد على الفلتر بل يجب عمل فتحة لخروج الهواء المحمل بالأبخرة الى الخارج.</a:t>
            </a:r>
            <a:endParaRPr lang="en-US" sz="2400" dirty="0"/>
          </a:p>
          <a:p>
            <a:pPr algn="r" rtl="1"/>
            <a:r>
              <a:rPr lang="ar-EG" sz="2400" b="1" dirty="0"/>
              <a:t>23- كما يراعى عند دهان الحمامات استخدام الدهانات المقاومة للماء و أن يتم تجليد الحائط بالسيراميك أو الرخام بارتفاع متر على الأقل و هى المساحة التى يتم تركيب المواسير و الشطافات بها و ذلك لان الدهانات المقاومة للماء لا تستطيع مواجهة كميات كبيرة من الماء عند حدوث مشكلة.</a:t>
            </a:r>
            <a:endParaRPr lang="en-US" sz="2400" dirty="0"/>
          </a:p>
          <a:p>
            <a:pPr algn="r" rtl="1"/>
            <a:r>
              <a:rPr lang="ar-EG" sz="2400" b="1" dirty="0"/>
              <a:t>24- عند دهان البلكونات و التراسات أو الحدائق لابد من استخدام الدهانات الخارجية المخصصة لذلك و هى متوفرة فى الاسواق بحيث تقاوم عوامل الجو المختلفة.</a:t>
            </a:r>
            <a:endParaRPr lang="en-US" sz="2400" dirty="0"/>
          </a:p>
          <a:p>
            <a:pPr algn="r" rtl="1"/>
            <a:r>
              <a:rPr lang="ar-EG" sz="2400" b="1" dirty="0"/>
              <a:t>25- يجب مراعاة المظهر العام للبناية عند اختيار ألوان الأماكن الخارجية ، فمهما كان الاختيار رائعا سيبدو قبيحا لو لم يتماشى مع ما يحيط به.</a:t>
            </a:r>
            <a:endParaRPr lang="en-US" sz="2400" dirty="0"/>
          </a:p>
          <a:p>
            <a:pPr algn="r"/>
            <a:r>
              <a:rPr lang="ar-EG" sz="2400" b="1" dirty="0"/>
              <a:t>26- يستحسن ألا يتم دهان الأماكن الخارجية على طبقة معجون أو على سطح أملس بل يفضل أن يتم الدهان على سطح خشن باستخدام " البروة ".</a:t>
            </a:r>
            <a:endParaRPr lang="ar-EG" sz="2400" dirty="0"/>
          </a:p>
        </p:txBody>
      </p:sp>
    </p:spTree>
    <p:extLst>
      <p:ext uri="{BB962C8B-B14F-4D97-AF65-F5344CB8AC3E}">
        <p14:creationId xmlns:p14="http://schemas.microsoft.com/office/powerpoint/2010/main" val="848417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97</a:t>
            </a:fld>
            <a:endParaRPr lang="en-US"/>
          </a:p>
        </p:txBody>
      </p:sp>
      <p:sp>
        <p:nvSpPr>
          <p:cNvPr id="4" name="Rectangle 3"/>
          <p:cNvSpPr/>
          <p:nvPr/>
        </p:nvSpPr>
        <p:spPr>
          <a:xfrm>
            <a:off x="1752600" y="-76200"/>
            <a:ext cx="7086600" cy="4524315"/>
          </a:xfrm>
          <a:prstGeom prst="rect">
            <a:avLst/>
          </a:prstGeom>
        </p:spPr>
        <p:txBody>
          <a:bodyPr wrap="square">
            <a:spAutoFit/>
          </a:bodyPr>
          <a:lstStyle/>
          <a:p>
            <a:pPr algn="r"/>
            <a:r>
              <a:rPr lang="en-US" sz="2400" b="1" dirty="0"/>
              <a:t> </a:t>
            </a:r>
            <a:endParaRPr lang="en-US" sz="2400" dirty="0"/>
          </a:p>
          <a:p>
            <a:pPr algn="r" rtl="1"/>
            <a:r>
              <a:rPr lang="ar-EG" sz="2400" b="1" dirty="0"/>
              <a:t>27- عيوب الرطوبة التى تظهر بعد الدهان ترجع الى الأساسات غير المعزولة جيدا و لا علاقة لها بنوعية الدهان و يكون علاجها بعلاج السبب.</a:t>
            </a:r>
            <a:endParaRPr lang="en-US" sz="2400" dirty="0"/>
          </a:p>
          <a:p>
            <a:pPr algn="r" rtl="1"/>
            <a:r>
              <a:rPr lang="ar-EG" sz="2400" b="1" dirty="0"/>
              <a:t>28- اذا ظهرت الرطوبة فيجب تقشير المكان جيدا و تركه ليجف تماما لمدة لا تقل عن أربعة أيام ثم استخدام معجون مقاوم للرطوبة و الدهان بالكيفية السابقة.</a:t>
            </a:r>
            <a:endParaRPr lang="en-US" sz="2400" dirty="0"/>
          </a:p>
          <a:p>
            <a:pPr algn="r" rtl="1"/>
            <a:r>
              <a:rPr lang="ar-EG" sz="2400" b="1" dirty="0"/>
              <a:t>29- يتوفر بالأسواق حاليا دهانات خاصة بمرضى الحساسية و أخرى صديقة للبيئة و أخرى لغرف الأطفال فاسأل دائما عن الجديد و اختر منه ما يناسبك.</a:t>
            </a:r>
            <a:endParaRPr lang="en-US" sz="2400" dirty="0"/>
          </a:p>
          <a:p>
            <a:pPr algn="r"/>
            <a:r>
              <a:rPr lang="ar-EG" sz="2400" b="1" dirty="0"/>
              <a:t>30- أخيرا ..لا تنس الاحتفاظ بعبوة لتر على الأقل من الدهان المستخدم و ذلك لعلاج أى مشكلات قد تظهر مستقبلا.</a:t>
            </a:r>
            <a:endParaRPr lang="ar-EG" sz="2400" dirty="0"/>
          </a:p>
        </p:txBody>
      </p:sp>
      <p:pic>
        <p:nvPicPr>
          <p:cNvPr id="1026" name="Picture 2" descr="http://imagecache.te3p.com/imgcache/df6a8cd81260900548049c1aa5ab907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445060"/>
            <a:ext cx="2971800" cy="1982365"/>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848417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بحث فى أساسيات التنفيذ\back ground.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sp>
        <p:nvSpPr>
          <p:cNvPr id="4" name="Rectangle 3"/>
          <p:cNvSpPr/>
          <p:nvPr/>
        </p:nvSpPr>
        <p:spPr>
          <a:xfrm>
            <a:off x="1676400" y="1066800"/>
            <a:ext cx="7239000" cy="4247317"/>
          </a:xfrm>
          <a:prstGeom prst="rect">
            <a:avLst/>
          </a:prstGeom>
        </p:spPr>
        <p:txBody>
          <a:bodyPr wrap="square">
            <a:spAutoFit/>
          </a:bodyPr>
          <a:lstStyle/>
          <a:p>
            <a:pPr algn="ctr"/>
            <a:r>
              <a:rPr lang="ar-EG" sz="5400" b="1" dirty="0" smtClean="0">
                <a:solidFill>
                  <a:srgbClr val="002060"/>
                </a:solidFill>
              </a:rPr>
              <a:t>تم بحمد الله وتوفيقه</a:t>
            </a:r>
          </a:p>
          <a:p>
            <a:pPr algn="ctr"/>
            <a:r>
              <a:rPr lang="ar-EG" sz="5400" b="1" dirty="0" smtClean="0">
                <a:solidFill>
                  <a:srgbClr val="002060"/>
                </a:solidFill>
              </a:rPr>
              <a:t>اللهم انا نسألك علماً نافعاً ورزقاً طيباً وعملاً متقبلا</a:t>
            </a:r>
          </a:p>
          <a:p>
            <a:pPr algn="ctr"/>
            <a:r>
              <a:rPr lang="ar-EG" sz="5400" b="1" dirty="0" smtClean="0">
                <a:solidFill>
                  <a:srgbClr val="002060"/>
                </a:solidFill>
              </a:rPr>
              <a:t>لا تنسونا من صالح الدعاء</a:t>
            </a:r>
          </a:p>
          <a:p>
            <a:pPr algn="ctr"/>
            <a:r>
              <a:rPr lang="ar-EG" sz="5400" b="1" dirty="0" smtClean="0">
                <a:solidFill>
                  <a:srgbClr val="002060"/>
                </a:solidFill>
              </a:rPr>
              <a:t>جزاكم الله خيراً</a:t>
            </a:r>
            <a:endParaRPr lang="ar-EG" sz="4400" dirty="0">
              <a:solidFill>
                <a:srgbClr val="002060"/>
              </a:solidFill>
            </a:endParaRPr>
          </a:p>
        </p:txBody>
      </p:sp>
    </p:spTree>
    <p:extLst>
      <p:ext uri="{BB962C8B-B14F-4D97-AF65-F5344CB8AC3E}">
        <p14:creationId xmlns:p14="http://schemas.microsoft.com/office/powerpoint/2010/main" val="157873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2935</Words>
  <Application>Microsoft Office PowerPoint</Application>
  <PresentationFormat>On-screen Show (4:3)</PresentationFormat>
  <Paragraphs>853</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35</cp:revision>
  <dcterms:created xsi:type="dcterms:W3CDTF">2006-08-16T00:00:00Z</dcterms:created>
  <dcterms:modified xsi:type="dcterms:W3CDTF">2015-01-29T17:03:41Z</dcterms:modified>
</cp:coreProperties>
</file>