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4"/>
  </p:notesMasterIdLst>
  <p:sldIdLst>
    <p:sldId id="256" r:id="rId2"/>
    <p:sldId id="300" r:id="rId3"/>
    <p:sldId id="257" r:id="rId4"/>
    <p:sldId id="258" r:id="rId5"/>
    <p:sldId id="259" r:id="rId6"/>
    <p:sldId id="260" r:id="rId7"/>
    <p:sldId id="261" r:id="rId8"/>
    <p:sldId id="298" r:id="rId9"/>
    <p:sldId id="262" r:id="rId10"/>
    <p:sldId id="263" r:id="rId11"/>
    <p:sldId id="299" r:id="rId12"/>
    <p:sldId id="264" r:id="rId13"/>
    <p:sldId id="291" r:id="rId14"/>
    <p:sldId id="292" r:id="rId15"/>
    <p:sldId id="265" r:id="rId16"/>
    <p:sldId id="294" r:id="rId17"/>
    <p:sldId id="266" r:id="rId18"/>
    <p:sldId id="295" r:id="rId19"/>
    <p:sldId id="267" r:id="rId20"/>
    <p:sldId id="293" r:id="rId21"/>
    <p:sldId id="269" r:id="rId22"/>
    <p:sldId id="270" r:id="rId23"/>
    <p:sldId id="271" r:id="rId24"/>
    <p:sldId id="272" r:id="rId25"/>
    <p:sldId id="273" r:id="rId26"/>
    <p:sldId id="274" r:id="rId27"/>
    <p:sldId id="275" r:id="rId28"/>
    <p:sldId id="276" r:id="rId29"/>
    <p:sldId id="277" r:id="rId30"/>
    <p:sldId id="296" r:id="rId31"/>
    <p:sldId id="278" r:id="rId32"/>
    <p:sldId id="279" r:id="rId33"/>
    <p:sldId id="280" r:id="rId34"/>
    <p:sldId id="281" r:id="rId35"/>
    <p:sldId id="282" r:id="rId36"/>
    <p:sldId id="283" r:id="rId37"/>
    <p:sldId id="284" r:id="rId38"/>
    <p:sldId id="285" r:id="rId39"/>
    <p:sldId id="286" r:id="rId40"/>
    <p:sldId id="287" r:id="rId41"/>
    <p:sldId id="288" r:id="rId42"/>
    <p:sldId id="289" r:id="rId4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979A1F6-6DC7-45E8-8086-A833032B9BFF}" type="datetimeFigureOut">
              <a:rPr lang="en-US" smtClean="0"/>
              <a:t>29-May-15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7646430-6F3D-4180-A743-D5FC51BC7CA5}" type="slidenum">
              <a:rPr lang="en-US" smtClean="0"/>
              <a:t>‹#›</a:t>
            </a:fld>
            <a:endParaRPr lang="en-US"/>
          </a:p>
        </p:txBody>
      </p:sp>
    </p:spTree>
    <p:extLst>
      <p:ext uri="{BB962C8B-B14F-4D97-AF65-F5344CB8AC3E}">
        <p14:creationId xmlns:p14="http://schemas.microsoft.com/office/powerpoint/2010/main" val="291043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0E88F72-F4D7-48D3-A3A8-977206027379}" type="slidenum">
              <a:rPr lang="en-US" smtClean="0"/>
              <a:t>21</a:t>
            </a:fld>
            <a:endParaRPr lang="en-US"/>
          </a:p>
        </p:txBody>
      </p:sp>
      <p:sp>
        <p:nvSpPr>
          <p:cNvPr id="5" name="Date Placeholder 4"/>
          <p:cNvSpPr>
            <a:spLocks noGrp="1"/>
          </p:cNvSpPr>
          <p:nvPr>
            <p:ph type="dt" idx="11"/>
          </p:nvPr>
        </p:nvSpPr>
        <p:spPr/>
        <p:txBody>
          <a:bodyPr/>
          <a:lstStyle/>
          <a:p>
            <a:fld id="{3A6BE00F-5DF1-4911-9296-6CB95C002B85}" type="datetime1">
              <a:rPr lang="en-US" smtClean="0"/>
              <a:t>29-May-15</a:t>
            </a:fld>
            <a:endParaRPr lang="en-US"/>
          </a:p>
        </p:txBody>
      </p:sp>
    </p:spTree>
    <p:extLst>
      <p:ext uri="{BB962C8B-B14F-4D97-AF65-F5344CB8AC3E}">
        <p14:creationId xmlns:p14="http://schemas.microsoft.com/office/powerpoint/2010/main" val="35859242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4DEC5E9-7CBA-4CEC-AB87-5BC80B48A061}" type="datetimeFigureOut">
              <a:rPr lang="en-US" smtClean="0"/>
              <a:t>29-May-15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DD167C-5175-4B84-8B9B-C7F0F7B8D7EE}" type="slidenum">
              <a:rPr lang="en-US" smtClean="0"/>
              <a:t>‹#›</a:t>
            </a:fld>
            <a:endParaRPr lang="en-US"/>
          </a:p>
        </p:txBody>
      </p:sp>
    </p:spTree>
    <p:extLst>
      <p:ext uri="{BB962C8B-B14F-4D97-AF65-F5344CB8AC3E}">
        <p14:creationId xmlns:p14="http://schemas.microsoft.com/office/powerpoint/2010/main" val="5719461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4DEC5E9-7CBA-4CEC-AB87-5BC80B48A061}" type="datetimeFigureOut">
              <a:rPr lang="en-US" smtClean="0"/>
              <a:t>29-May-15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DD167C-5175-4B84-8B9B-C7F0F7B8D7EE}" type="slidenum">
              <a:rPr lang="en-US" smtClean="0"/>
              <a:t>‹#›</a:t>
            </a:fld>
            <a:endParaRPr lang="en-US"/>
          </a:p>
        </p:txBody>
      </p:sp>
    </p:spTree>
    <p:extLst>
      <p:ext uri="{BB962C8B-B14F-4D97-AF65-F5344CB8AC3E}">
        <p14:creationId xmlns:p14="http://schemas.microsoft.com/office/powerpoint/2010/main" val="8221013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4DEC5E9-7CBA-4CEC-AB87-5BC80B48A061}" type="datetimeFigureOut">
              <a:rPr lang="en-US" smtClean="0"/>
              <a:t>29-May-15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DD167C-5175-4B84-8B9B-C7F0F7B8D7EE}" type="slidenum">
              <a:rPr lang="en-US" smtClean="0"/>
              <a:t>‹#›</a:t>
            </a:fld>
            <a:endParaRPr lang="en-US"/>
          </a:p>
        </p:txBody>
      </p:sp>
    </p:spTree>
    <p:extLst>
      <p:ext uri="{BB962C8B-B14F-4D97-AF65-F5344CB8AC3E}">
        <p14:creationId xmlns:p14="http://schemas.microsoft.com/office/powerpoint/2010/main" val="3475307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4DEC5E9-7CBA-4CEC-AB87-5BC80B48A061}" type="datetimeFigureOut">
              <a:rPr lang="en-US" smtClean="0"/>
              <a:t>29-May-15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DD167C-5175-4B84-8B9B-C7F0F7B8D7EE}" type="slidenum">
              <a:rPr lang="en-US" smtClean="0"/>
              <a:t>‹#›</a:t>
            </a:fld>
            <a:endParaRPr lang="en-US"/>
          </a:p>
        </p:txBody>
      </p:sp>
    </p:spTree>
    <p:extLst>
      <p:ext uri="{BB962C8B-B14F-4D97-AF65-F5344CB8AC3E}">
        <p14:creationId xmlns:p14="http://schemas.microsoft.com/office/powerpoint/2010/main" val="36527351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4DEC5E9-7CBA-4CEC-AB87-5BC80B48A061}" type="datetimeFigureOut">
              <a:rPr lang="en-US" smtClean="0"/>
              <a:t>29-May-15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DD167C-5175-4B84-8B9B-C7F0F7B8D7EE}" type="slidenum">
              <a:rPr lang="en-US" smtClean="0"/>
              <a:t>‹#›</a:t>
            </a:fld>
            <a:endParaRPr lang="en-US"/>
          </a:p>
        </p:txBody>
      </p:sp>
    </p:spTree>
    <p:extLst>
      <p:ext uri="{BB962C8B-B14F-4D97-AF65-F5344CB8AC3E}">
        <p14:creationId xmlns:p14="http://schemas.microsoft.com/office/powerpoint/2010/main" val="7895396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4DEC5E9-7CBA-4CEC-AB87-5BC80B48A061}" type="datetimeFigureOut">
              <a:rPr lang="en-US" smtClean="0"/>
              <a:t>29-May-15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DD167C-5175-4B84-8B9B-C7F0F7B8D7EE}" type="slidenum">
              <a:rPr lang="en-US" smtClean="0"/>
              <a:t>‹#›</a:t>
            </a:fld>
            <a:endParaRPr lang="en-US"/>
          </a:p>
        </p:txBody>
      </p:sp>
    </p:spTree>
    <p:extLst>
      <p:ext uri="{BB962C8B-B14F-4D97-AF65-F5344CB8AC3E}">
        <p14:creationId xmlns:p14="http://schemas.microsoft.com/office/powerpoint/2010/main" val="1768096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4DEC5E9-7CBA-4CEC-AB87-5BC80B48A061}" type="datetimeFigureOut">
              <a:rPr lang="en-US" smtClean="0"/>
              <a:t>29-May-15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DD167C-5175-4B84-8B9B-C7F0F7B8D7EE}" type="slidenum">
              <a:rPr lang="en-US" smtClean="0"/>
              <a:t>‹#›</a:t>
            </a:fld>
            <a:endParaRPr lang="en-US"/>
          </a:p>
        </p:txBody>
      </p:sp>
    </p:spTree>
    <p:extLst>
      <p:ext uri="{BB962C8B-B14F-4D97-AF65-F5344CB8AC3E}">
        <p14:creationId xmlns:p14="http://schemas.microsoft.com/office/powerpoint/2010/main" val="13248130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4DEC5E9-7CBA-4CEC-AB87-5BC80B48A061}" type="datetimeFigureOut">
              <a:rPr lang="en-US" smtClean="0"/>
              <a:t>29-May-15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DD167C-5175-4B84-8B9B-C7F0F7B8D7EE}" type="slidenum">
              <a:rPr lang="en-US" smtClean="0"/>
              <a:t>‹#›</a:t>
            </a:fld>
            <a:endParaRPr lang="en-US"/>
          </a:p>
        </p:txBody>
      </p:sp>
    </p:spTree>
    <p:extLst>
      <p:ext uri="{BB962C8B-B14F-4D97-AF65-F5344CB8AC3E}">
        <p14:creationId xmlns:p14="http://schemas.microsoft.com/office/powerpoint/2010/main" val="32779788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DEC5E9-7CBA-4CEC-AB87-5BC80B48A061}" type="datetimeFigureOut">
              <a:rPr lang="en-US" smtClean="0"/>
              <a:t>29-May-15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DD167C-5175-4B84-8B9B-C7F0F7B8D7EE}" type="slidenum">
              <a:rPr lang="en-US" smtClean="0"/>
              <a:t>‹#›</a:t>
            </a:fld>
            <a:endParaRPr lang="en-US"/>
          </a:p>
        </p:txBody>
      </p:sp>
    </p:spTree>
    <p:extLst>
      <p:ext uri="{BB962C8B-B14F-4D97-AF65-F5344CB8AC3E}">
        <p14:creationId xmlns:p14="http://schemas.microsoft.com/office/powerpoint/2010/main" val="3483255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4DEC5E9-7CBA-4CEC-AB87-5BC80B48A061}" type="datetimeFigureOut">
              <a:rPr lang="en-US" smtClean="0"/>
              <a:t>29-May-15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DD167C-5175-4B84-8B9B-C7F0F7B8D7EE}" type="slidenum">
              <a:rPr lang="en-US" smtClean="0"/>
              <a:t>‹#›</a:t>
            </a:fld>
            <a:endParaRPr lang="en-US"/>
          </a:p>
        </p:txBody>
      </p:sp>
    </p:spTree>
    <p:extLst>
      <p:ext uri="{BB962C8B-B14F-4D97-AF65-F5344CB8AC3E}">
        <p14:creationId xmlns:p14="http://schemas.microsoft.com/office/powerpoint/2010/main" val="3867883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4DEC5E9-7CBA-4CEC-AB87-5BC80B48A061}" type="datetimeFigureOut">
              <a:rPr lang="en-US" smtClean="0"/>
              <a:t>29-May-15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DD167C-5175-4B84-8B9B-C7F0F7B8D7EE}" type="slidenum">
              <a:rPr lang="en-US" smtClean="0"/>
              <a:t>‹#›</a:t>
            </a:fld>
            <a:endParaRPr lang="en-US"/>
          </a:p>
        </p:txBody>
      </p:sp>
    </p:spTree>
    <p:extLst>
      <p:ext uri="{BB962C8B-B14F-4D97-AF65-F5344CB8AC3E}">
        <p14:creationId xmlns:p14="http://schemas.microsoft.com/office/powerpoint/2010/main" val="23064772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DEC5E9-7CBA-4CEC-AB87-5BC80B48A061}" type="datetimeFigureOut">
              <a:rPr lang="en-US" smtClean="0"/>
              <a:t>29-May-15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DD167C-5175-4B84-8B9B-C7F0F7B8D7EE}" type="slidenum">
              <a:rPr lang="en-US" smtClean="0"/>
              <a:t>‹#›</a:t>
            </a:fld>
            <a:endParaRPr lang="en-US"/>
          </a:p>
        </p:txBody>
      </p:sp>
    </p:spTree>
    <p:extLst>
      <p:ext uri="{BB962C8B-B14F-4D97-AF65-F5344CB8AC3E}">
        <p14:creationId xmlns:p14="http://schemas.microsoft.com/office/powerpoint/2010/main" val="25112378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gif"/><Relationship Id="rId1" Type="http://schemas.openxmlformats.org/officeDocument/2006/relationships/slideLayout" Target="../slideLayouts/slideLayout7.xml"/><Relationship Id="rId5" Type="http://schemas.openxmlformats.org/officeDocument/2006/relationships/image" Target="../media/image6.jpg"/><Relationship Id="rId4" Type="http://schemas.openxmlformats.org/officeDocument/2006/relationships/image" Target="../media/image5.gi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err="1"/>
              <a:t>بسم</a:t>
            </a:r>
            <a:r>
              <a:rPr lang="en-US" b="1" dirty="0"/>
              <a:t> </a:t>
            </a:r>
            <a:r>
              <a:rPr lang="en-US" b="1" dirty="0" err="1"/>
              <a:t>الله</a:t>
            </a:r>
            <a:r>
              <a:rPr lang="en-US" b="1" dirty="0"/>
              <a:t> </a:t>
            </a:r>
            <a:r>
              <a:rPr lang="en-US" b="1" dirty="0" err="1"/>
              <a:t>الرحمن</a:t>
            </a:r>
            <a:r>
              <a:rPr lang="en-US" b="1" dirty="0"/>
              <a:t> </a:t>
            </a:r>
            <a:r>
              <a:rPr lang="en-US" b="1" dirty="0" err="1"/>
              <a:t>الرحيم</a:t>
            </a:r>
            <a:r>
              <a:rPr lang="en-US" dirty="0"/>
              <a:t/>
            </a:r>
            <a:br>
              <a:rPr lang="en-US" dirty="0"/>
            </a:br>
            <a:endParaRPr lang="en-US" dirty="0"/>
          </a:p>
        </p:txBody>
      </p:sp>
      <p:sp>
        <p:nvSpPr>
          <p:cNvPr id="3" name="Subtitle 2"/>
          <p:cNvSpPr>
            <a:spLocks noGrp="1"/>
          </p:cNvSpPr>
          <p:nvPr>
            <p:ph type="subTitle" idx="1"/>
          </p:nvPr>
        </p:nvSpPr>
        <p:spPr/>
        <p:txBody>
          <a:bodyPr>
            <a:normAutofit/>
          </a:bodyPr>
          <a:lstStyle/>
          <a:p>
            <a:r>
              <a:rPr lang="en-US" sz="6600" b="1" dirty="0"/>
              <a:t>Web security</a:t>
            </a:r>
            <a:endParaRPr lang="en-US" sz="6600" dirty="0"/>
          </a:p>
        </p:txBody>
      </p:sp>
    </p:spTree>
    <p:extLst>
      <p:ext uri="{BB962C8B-B14F-4D97-AF65-F5344CB8AC3E}">
        <p14:creationId xmlns:p14="http://schemas.microsoft.com/office/powerpoint/2010/main" val="4255149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pPr lvl="8" algn="ctr" rtl="0">
              <a:spcBef>
                <a:spcPct val="0"/>
              </a:spcBef>
            </a:pPr>
            <a:r>
              <a:rPr lang="en-US" sz="2800" b="1" i="1" dirty="0" smtClean="0">
                <a:solidFill>
                  <a:srgbClr val="0070C0"/>
                </a:solidFill>
              </a:rPr>
              <a:t>Security Strategies</a:t>
            </a:r>
            <a:endParaRPr lang="en-US" sz="2800" b="1" i="1" dirty="0">
              <a:solidFill>
                <a:srgbClr val="0070C0"/>
              </a:solidFill>
            </a:endParaRPr>
          </a:p>
        </p:txBody>
      </p:sp>
      <p:sp>
        <p:nvSpPr>
          <p:cNvPr id="6" name="Content Placeholder 5"/>
          <p:cNvSpPr>
            <a:spLocks noGrp="1"/>
          </p:cNvSpPr>
          <p:nvPr>
            <p:ph idx="1"/>
          </p:nvPr>
        </p:nvSpPr>
        <p:spPr/>
        <p:txBody>
          <a:bodyPr>
            <a:normAutofit/>
          </a:bodyPr>
          <a:lstStyle/>
          <a:p>
            <a:r>
              <a:rPr lang="en-US" b="1" i="1" dirty="0"/>
              <a:t>Prevention</a:t>
            </a:r>
          </a:p>
          <a:p>
            <a:r>
              <a:rPr lang="en-US" dirty="0"/>
              <a:t>security guidelines, advisories, common sense</a:t>
            </a:r>
          </a:p>
          <a:p>
            <a:r>
              <a:rPr lang="en-US" b="1" i="1" dirty="0"/>
              <a:t>Detection</a:t>
            </a:r>
          </a:p>
          <a:p>
            <a:r>
              <a:rPr lang="en-US" dirty="0"/>
              <a:t>monitor webserver logs, system activity, detection software</a:t>
            </a:r>
          </a:p>
          <a:p>
            <a:r>
              <a:rPr lang="en-US" b="1" i="1" dirty="0"/>
              <a:t>Response</a:t>
            </a:r>
          </a:p>
          <a:p>
            <a:r>
              <a:rPr lang="en-US" dirty="0"/>
              <a:t>script-level, webserver, institutional policies</a:t>
            </a:r>
          </a:p>
          <a:p>
            <a:endParaRPr lang="en-US" dirty="0"/>
          </a:p>
        </p:txBody>
      </p:sp>
    </p:spTree>
    <p:extLst>
      <p:ext uri="{BB962C8B-B14F-4D97-AF65-F5344CB8AC3E}">
        <p14:creationId xmlns:p14="http://schemas.microsoft.com/office/powerpoint/2010/main" val="1919149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 calcmode="lin" valueType="num">
                                      <p:cBhvr additive="base">
                                        <p:cTn id="1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animEffect transition="in" filter="wipe(down)">
                                      <p:cBhvr>
                                        <p:cTn id="19" dur="500"/>
                                        <p:tgtEl>
                                          <p:spTgt spid="6">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6">
                                            <p:txEl>
                                              <p:pRg st="2" end="2"/>
                                            </p:txEl>
                                          </p:spTgt>
                                        </p:tgtEl>
                                        <p:attrNameLst>
                                          <p:attrName>style.visibility</p:attrName>
                                        </p:attrNameLst>
                                      </p:cBhvr>
                                      <p:to>
                                        <p:strVal val="visible"/>
                                      </p:to>
                                    </p:set>
                                    <p:anim calcmode="lin" valueType="num">
                                      <p:cBhvr additive="base">
                                        <p:cTn id="24"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6" presetClass="entr" presetSubtype="16" fill="hold" nodeType="clickEffect">
                                  <p:stCondLst>
                                    <p:cond delay="0"/>
                                  </p:stCondLst>
                                  <p:childTnLst>
                                    <p:set>
                                      <p:cBhvr>
                                        <p:cTn id="29" dur="1" fill="hold">
                                          <p:stCondLst>
                                            <p:cond delay="0"/>
                                          </p:stCondLst>
                                        </p:cTn>
                                        <p:tgtEl>
                                          <p:spTgt spid="6">
                                            <p:txEl>
                                              <p:pRg st="3" end="3"/>
                                            </p:txEl>
                                          </p:spTgt>
                                        </p:tgtEl>
                                        <p:attrNameLst>
                                          <p:attrName>style.visibility</p:attrName>
                                        </p:attrNameLst>
                                      </p:cBhvr>
                                      <p:to>
                                        <p:strVal val="visible"/>
                                      </p:to>
                                    </p:set>
                                    <p:animEffect transition="in" filter="circle(in)">
                                      <p:cBhvr>
                                        <p:cTn id="30" dur="2000"/>
                                        <p:tgtEl>
                                          <p:spTgt spid="6">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6">
                                            <p:txEl>
                                              <p:pRg st="4" end="4"/>
                                            </p:txEl>
                                          </p:spTgt>
                                        </p:tgtEl>
                                        <p:attrNameLst>
                                          <p:attrName>style.visibility</p:attrName>
                                        </p:attrNameLst>
                                      </p:cBhvr>
                                      <p:to>
                                        <p:strVal val="visible"/>
                                      </p:to>
                                    </p:set>
                                    <p:anim calcmode="lin" valueType="num">
                                      <p:cBhvr additive="base">
                                        <p:cTn id="35"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6" presetClass="entr" presetSubtype="16" fill="hold" nodeType="clickEffect">
                                  <p:stCondLst>
                                    <p:cond delay="0"/>
                                  </p:stCondLst>
                                  <p:childTnLst>
                                    <p:set>
                                      <p:cBhvr>
                                        <p:cTn id="40" dur="1" fill="hold">
                                          <p:stCondLst>
                                            <p:cond delay="0"/>
                                          </p:stCondLst>
                                        </p:cTn>
                                        <p:tgtEl>
                                          <p:spTgt spid="6">
                                            <p:txEl>
                                              <p:pRg st="5" end="5"/>
                                            </p:txEl>
                                          </p:spTgt>
                                        </p:tgtEl>
                                        <p:attrNameLst>
                                          <p:attrName>style.visibility</p:attrName>
                                        </p:attrNameLst>
                                      </p:cBhvr>
                                      <p:to>
                                        <p:strVal val="visible"/>
                                      </p:to>
                                    </p:set>
                                    <p:animEffect transition="in" filter="circle(in)">
                                      <p:cBhvr>
                                        <p:cTn id="41" dur="20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0" y="3105835"/>
            <a:ext cx="4572000" cy="2862322"/>
          </a:xfrm>
          <a:prstGeom prst="rect">
            <a:avLst/>
          </a:prstGeom>
        </p:spPr>
        <p:txBody>
          <a:bodyPr>
            <a:spAutoFit/>
          </a:bodyPr>
          <a:lstStyle/>
          <a:p>
            <a:pPr algn="ctr"/>
            <a:r>
              <a:rPr lang="en-US" sz="6000" dirty="0">
                <a:solidFill>
                  <a:srgbClr val="0070C0"/>
                </a:solidFill>
              </a:rPr>
              <a:t>client-side threats</a:t>
            </a:r>
            <a:r>
              <a:rPr lang="ar-KW" sz="6000" dirty="0">
                <a:solidFill>
                  <a:srgbClr val="0070C0"/>
                </a:solidFill>
              </a:rPr>
              <a:t/>
            </a:r>
            <a:br>
              <a:rPr lang="ar-KW" sz="6000" dirty="0">
                <a:solidFill>
                  <a:srgbClr val="0070C0"/>
                </a:solidFill>
              </a:rPr>
            </a:br>
            <a:r>
              <a:rPr lang="ar-KW" sz="6000" dirty="0">
                <a:solidFill>
                  <a:srgbClr val="0070C0"/>
                </a:solidFill>
              </a:rPr>
              <a:t>المكرم محمد</a:t>
            </a:r>
            <a:endParaRPr lang="en-US" sz="6000" dirty="0"/>
          </a:p>
        </p:txBody>
      </p:sp>
    </p:spTree>
    <p:extLst>
      <p:ext uri="{BB962C8B-B14F-4D97-AF65-F5344CB8AC3E}">
        <p14:creationId xmlns:p14="http://schemas.microsoft.com/office/powerpoint/2010/main" val="3399794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7158" y="500042"/>
            <a:ext cx="7772400" cy="1023958"/>
          </a:xfrm>
        </p:spPr>
        <p:txBody>
          <a:bodyPr>
            <a:normAutofit fontScale="90000"/>
          </a:bodyPr>
          <a:lstStyle/>
          <a:p>
            <a:r>
              <a:rPr lang="en-US" dirty="0" smtClean="0">
                <a:solidFill>
                  <a:srgbClr val="0070C0"/>
                </a:solidFill>
              </a:rPr>
              <a:t>client-side threats</a:t>
            </a:r>
            <a:r>
              <a:rPr lang="ar-KW" dirty="0" smtClean="0">
                <a:solidFill>
                  <a:srgbClr val="0070C0"/>
                </a:solidFill>
              </a:rPr>
              <a:t/>
            </a:r>
            <a:br>
              <a:rPr lang="ar-KW" dirty="0" smtClean="0">
                <a:solidFill>
                  <a:srgbClr val="0070C0"/>
                </a:solidFill>
              </a:rPr>
            </a:br>
            <a:endParaRPr lang="ar-SA" dirty="0">
              <a:solidFill>
                <a:srgbClr val="0070C0"/>
              </a:solidFill>
            </a:endParaRPr>
          </a:p>
        </p:txBody>
      </p:sp>
      <p:sp>
        <p:nvSpPr>
          <p:cNvPr id="3" name="Subtitle 2"/>
          <p:cNvSpPr>
            <a:spLocks noGrp="1"/>
          </p:cNvSpPr>
          <p:nvPr>
            <p:ph type="subTitle" idx="1"/>
          </p:nvPr>
        </p:nvSpPr>
        <p:spPr>
          <a:xfrm>
            <a:off x="899592" y="2348880"/>
            <a:ext cx="7560840" cy="2834648"/>
          </a:xfrm>
        </p:spPr>
        <p:txBody>
          <a:bodyPr>
            <a:normAutofit/>
          </a:bodyPr>
          <a:lstStyle/>
          <a:p>
            <a:pPr algn="l"/>
            <a:r>
              <a:rPr lang="en-US" dirty="0" smtClean="0">
                <a:solidFill>
                  <a:srgbClr val="FF0000"/>
                </a:solidFill>
              </a:rPr>
              <a:t>Content spoofing</a:t>
            </a:r>
            <a:r>
              <a:rPr lang="en-US" dirty="0" smtClean="0"/>
              <a:t>: </a:t>
            </a:r>
            <a:r>
              <a:rPr lang="en-US" dirty="0"/>
              <a:t>tricks a user into believing content </a:t>
            </a:r>
            <a:r>
              <a:rPr lang="en-US" dirty="0" err="1" smtClean="0"/>
              <a:t>isfrom</a:t>
            </a:r>
            <a:r>
              <a:rPr lang="en-US" dirty="0" smtClean="0"/>
              <a:t> </a:t>
            </a:r>
            <a:r>
              <a:rPr lang="en-US" dirty="0"/>
              <a:t>a different website (e.g. using redirection).</a:t>
            </a:r>
            <a:endParaRPr lang="ar-SA" dirty="0"/>
          </a:p>
        </p:txBody>
      </p:sp>
    </p:spTree>
    <p:extLst>
      <p:ext uri="{BB962C8B-B14F-4D97-AF65-F5344CB8AC3E}">
        <p14:creationId xmlns:p14="http://schemas.microsoft.com/office/powerpoint/2010/main" val="618434187"/>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629400"/>
          </a:xfrm>
          <a:prstGeom prst="rect">
            <a:avLst/>
          </a:prstGeom>
        </p:spPr>
      </p:pic>
    </p:spTree>
    <p:extLst>
      <p:ext uri="{BB962C8B-B14F-4D97-AF65-F5344CB8AC3E}">
        <p14:creationId xmlns:p14="http://schemas.microsoft.com/office/powerpoint/2010/main" val="1927804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3545" y="228600"/>
            <a:ext cx="8881856" cy="6539345"/>
          </a:xfrm>
        </p:spPr>
      </p:pic>
    </p:spTree>
    <p:extLst>
      <p:ext uri="{BB962C8B-B14F-4D97-AF65-F5344CB8AC3E}">
        <p14:creationId xmlns:p14="http://schemas.microsoft.com/office/powerpoint/2010/main" val="4239986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dirty="0" smtClean="0">
                <a:solidFill>
                  <a:srgbClr val="FF0000"/>
                </a:solidFill>
              </a:rPr>
              <a:t>Cross-site scripting (XSS):</a:t>
            </a:r>
          </a:p>
          <a:p>
            <a:pPr>
              <a:buNone/>
            </a:pPr>
            <a:r>
              <a:rPr lang="en-US" dirty="0" smtClean="0"/>
              <a:t>forces a website to display malicious code in </a:t>
            </a:r>
          </a:p>
          <a:p>
            <a:pPr>
              <a:buNone/>
            </a:pPr>
            <a:r>
              <a:rPr lang="en-US" dirty="0" err="1" smtClean="0"/>
              <a:t>auser’s</a:t>
            </a:r>
            <a:r>
              <a:rPr lang="en-US" dirty="0" smtClean="0"/>
              <a:t> browser.</a:t>
            </a:r>
            <a:endParaRPr lang="ar-SA" dirty="0"/>
          </a:p>
        </p:txBody>
      </p:sp>
      <p:sp>
        <p:nvSpPr>
          <p:cNvPr id="3" name="Title 2"/>
          <p:cNvSpPr>
            <a:spLocks noGrp="1"/>
          </p:cNvSpPr>
          <p:nvPr>
            <p:ph type="title"/>
          </p:nvPr>
        </p:nvSpPr>
        <p:spPr/>
        <p:txBody>
          <a:bodyPr/>
          <a:lstStyle/>
          <a:p>
            <a:pPr algn="ctr"/>
            <a:r>
              <a:rPr lang="en-US" dirty="0" smtClean="0">
                <a:solidFill>
                  <a:srgbClr val="0070C0"/>
                </a:solidFill>
              </a:rPr>
              <a:t>client-side threats(</a:t>
            </a:r>
            <a:r>
              <a:rPr lang="en-US" dirty="0" err="1" smtClean="0">
                <a:solidFill>
                  <a:srgbClr val="0070C0"/>
                </a:solidFill>
              </a:rPr>
              <a:t>cont</a:t>
            </a:r>
            <a:r>
              <a:rPr lang="en-US" dirty="0" smtClean="0">
                <a:solidFill>
                  <a:srgbClr val="0070C0"/>
                </a:solidFill>
              </a:rPr>
              <a:t>)</a:t>
            </a:r>
            <a:endParaRPr lang="ar-SA" dirty="0">
              <a:solidFill>
                <a:srgbClr val="0070C0"/>
              </a:solidFill>
            </a:endParaRPr>
          </a:p>
        </p:txBody>
      </p:sp>
    </p:spTree>
    <p:extLst>
      <p:ext uri="{BB962C8B-B14F-4D97-AF65-F5344CB8AC3E}">
        <p14:creationId xmlns:p14="http://schemas.microsoft.com/office/powerpoint/2010/main" val="3758695501"/>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
                                            <p:txEl>
                                              <p:pRg st="0" end="0"/>
                                            </p:txEl>
                                          </p:spTgt>
                                        </p:tgtEl>
                                      </p:cBhvr>
                                    </p:animEffect>
                                  </p:childTnLst>
                                </p:cTn>
                              </p:par>
                              <p:par>
                                <p:cTn id="10" presetID="53" presetClass="entr" presetSubtype="16" fill="hold" nodeType="with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 calcmode="lin" valueType="num">
                                      <p:cBhvr>
                                        <p:cTn id="12"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2">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2">
                                            <p:txEl>
                                              <p:pRg st="1" end="1"/>
                                            </p:txEl>
                                          </p:spTgt>
                                        </p:tgtEl>
                                      </p:cBhvr>
                                    </p:animEffect>
                                  </p:childTnLst>
                                </p:cTn>
                              </p:par>
                              <p:par>
                                <p:cTn id="15" presetID="53" presetClass="entr" presetSubtype="16" fill="hold" nodeType="with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 calcmode="lin" valueType="num">
                                      <p:cBhvr>
                                        <p:cTn id="17"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2">
                                            <p:txEl>
                                              <p:pRg st="2" end="2"/>
                                            </p:txEl>
                                          </p:spTgt>
                                        </p:tgtEl>
                                        <p:attrNameLst>
                                          <p:attrName>ppt_h</p:attrName>
                                        </p:attrNameLst>
                                      </p:cBhvr>
                                      <p:tavLst>
                                        <p:tav tm="0">
                                          <p:val>
                                            <p:fltVal val="0"/>
                                          </p:val>
                                        </p:tav>
                                        <p:tav tm="100000">
                                          <p:val>
                                            <p:strVal val="#ppt_h"/>
                                          </p:val>
                                        </p:tav>
                                      </p:tavLst>
                                    </p:anim>
                                    <p:animEffect transition="in" filter="fade">
                                      <p:cBhvr>
                                        <p:cTn id="19"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00200" y="1143000"/>
            <a:ext cx="3829050" cy="53340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00200" y="2344015"/>
            <a:ext cx="3962400" cy="652462"/>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2530" y="3429000"/>
            <a:ext cx="6200775" cy="2700338"/>
          </a:xfrm>
          <a:prstGeom prst="rect">
            <a:avLst/>
          </a:prstGeom>
        </p:spPr>
      </p:pic>
      <p:pic>
        <p:nvPicPr>
          <p:cNvPr id="7" name="Pictur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600200" y="0"/>
            <a:ext cx="3848100" cy="914400"/>
          </a:xfrm>
          <a:prstGeom prst="rect">
            <a:avLst/>
          </a:prstGeom>
        </p:spPr>
      </p:pic>
    </p:spTree>
    <p:extLst>
      <p:ext uri="{BB962C8B-B14F-4D97-AF65-F5344CB8AC3E}">
        <p14:creationId xmlns:p14="http://schemas.microsoft.com/office/powerpoint/2010/main" val="346489260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l"/>
            <a:r>
              <a:rPr lang="en-US" dirty="0" smtClean="0">
                <a:solidFill>
                  <a:srgbClr val="FF0000"/>
                </a:solidFill>
              </a:rPr>
              <a:t>Phishing</a:t>
            </a:r>
            <a:r>
              <a:rPr lang="en-US" dirty="0" smtClean="0"/>
              <a:t>: masquerading as a trustworthy </a:t>
            </a:r>
            <a:r>
              <a:rPr lang="ar-SA" dirty="0" smtClean="0"/>
              <a:t> </a:t>
            </a:r>
            <a:r>
              <a:rPr lang="en-US" dirty="0" smtClean="0"/>
              <a:t>website in order to obtain user’s passwords, bank details etc.</a:t>
            </a:r>
          </a:p>
        </p:txBody>
      </p:sp>
      <p:sp>
        <p:nvSpPr>
          <p:cNvPr id="3" name="Title 2"/>
          <p:cNvSpPr>
            <a:spLocks noGrp="1"/>
          </p:cNvSpPr>
          <p:nvPr>
            <p:ph type="title"/>
          </p:nvPr>
        </p:nvSpPr>
        <p:spPr/>
        <p:txBody>
          <a:bodyPr/>
          <a:lstStyle/>
          <a:p>
            <a:pPr algn="ctr"/>
            <a:r>
              <a:rPr lang="en-US" dirty="0" smtClean="0">
                <a:solidFill>
                  <a:srgbClr val="0070C0"/>
                </a:solidFill>
              </a:rPr>
              <a:t>client-side threats(cont)</a:t>
            </a:r>
            <a:endParaRPr lang="ar-SA" dirty="0">
              <a:solidFill>
                <a:srgbClr val="0070C0"/>
              </a:solidFill>
            </a:endParaRPr>
          </a:p>
        </p:txBody>
      </p:sp>
    </p:spTree>
    <p:extLst>
      <p:ext uri="{BB962C8B-B14F-4D97-AF65-F5344CB8AC3E}">
        <p14:creationId xmlns:p14="http://schemas.microsoft.com/office/powerpoint/2010/main" val="2157135654"/>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p:cTn id="13"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 y="457200"/>
            <a:ext cx="8534400" cy="5410200"/>
          </a:xfrm>
          <a:prstGeom prst="rect">
            <a:avLst/>
          </a:prstGeom>
        </p:spPr>
      </p:pic>
    </p:spTree>
    <p:extLst>
      <p:ext uri="{BB962C8B-B14F-4D97-AF65-F5344CB8AC3E}">
        <p14:creationId xmlns:p14="http://schemas.microsoft.com/office/powerpoint/2010/main" val="25103478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l"/>
            <a:r>
              <a:rPr lang="en-US" dirty="0" smtClean="0">
                <a:solidFill>
                  <a:srgbClr val="FF0000"/>
                </a:solidFill>
              </a:rPr>
              <a:t>Spam: </a:t>
            </a:r>
            <a:r>
              <a:rPr lang="en-US" dirty="0" smtClean="0"/>
              <a:t>unwanted email. Hacker abuses script that sends emails to unchecked addresses entered via a web form.</a:t>
            </a:r>
            <a:endParaRPr lang="ar-SA" dirty="0" smtClean="0"/>
          </a:p>
          <a:p>
            <a:pPr algn="l"/>
            <a:r>
              <a:rPr lang="en-US" dirty="0" smtClean="0"/>
              <a:t> </a:t>
            </a:r>
          </a:p>
        </p:txBody>
      </p:sp>
      <p:sp>
        <p:nvSpPr>
          <p:cNvPr id="3" name="Title 2"/>
          <p:cNvSpPr>
            <a:spLocks noGrp="1"/>
          </p:cNvSpPr>
          <p:nvPr>
            <p:ph type="title"/>
          </p:nvPr>
        </p:nvSpPr>
        <p:spPr/>
        <p:txBody>
          <a:bodyPr/>
          <a:lstStyle/>
          <a:p>
            <a:pPr algn="ctr"/>
            <a:r>
              <a:rPr lang="en-US" dirty="0" smtClean="0">
                <a:solidFill>
                  <a:srgbClr val="0070C0"/>
                </a:solidFill>
              </a:rPr>
              <a:t>client-side threats(</a:t>
            </a:r>
            <a:r>
              <a:rPr lang="en-US" dirty="0" err="1" smtClean="0">
                <a:solidFill>
                  <a:srgbClr val="0070C0"/>
                </a:solidFill>
              </a:rPr>
              <a:t>cont</a:t>
            </a:r>
            <a:r>
              <a:rPr lang="en-US" dirty="0" smtClean="0">
                <a:solidFill>
                  <a:srgbClr val="0070C0"/>
                </a:solidFill>
              </a:rPr>
              <a:t>)</a:t>
            </a:r>
            <a:endParaRPr lang="ar-SA" dirty="0">
              <a:solidFill>
                <a:srgbClr val="0070C0"/>
              </a:solidFill>
            </a:endParaRPr>
          </a:p>
        </p:txBody>
      </p:sp>
    </p:spTree>
    <p:extLst>
      <p:ext uri="{BB962C8B-B14F-4D97-AF65-F5344CB8AC3E}">
        <p14:creationId xmlns:p14="http://schemas.microsoft.com/office/powerpoint/2010/main" val="3077025575"/>
      </p:ext>
    </p:extLst>
  </p:cSld>
  <p:clrMapOvr>
    <a:masterClrMapping/>
  </p:clrMapOvr>
  <mc:AlternateContent xmlns:mc="http://schemas.openxmlformats.org/markup-compatibility/2006" xmlns:p14="http://schemas.microsoft.com/office/powerpoint/2010/main">
    <mc:Choice Requires="p14">
      <p:transition spd="slow" p14:dur="1200">
        <p14:prism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p:cTn id="13"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مقدمة </a:t>
            </a:r>
            <a:endParaRPr lang="en-US" dirty="0"/>
          </a:p>
        </p:txBody>
      </p:sp>
      <p:sp>
        <p:nvSpPr>
          <p:cNvPr id="3" name="Content Placeholder 2"/>
          <p:cNvSpPr>
            <a:spLocks noGrp="1"/>
          </p:cNvSpPr>
          <p:nvPr>
            <p:ph idx="1"/>
          </p:nvPr>
        </p:nvSpPr>
        <p:spPr/>
        <p:txBody>
          <a:bodyPr/>
          <a:lstStyle/>
          <a:p>
            <a:pPr algn="ctr"/>
            <a:r>
              <a:rPr lang="ar-SA" dirty="0" smtClean="0"/>
              <a:t>هذا الملخص عبارة عن سمنار تم تقديمة من مجموعة من الطلاب  في </a:t>
            </a:r>
          </a:p>
          <a:p>
            <a:pPr algn="ctr"/>
            <a:r>
              <a:rPr lang="ar-SA" dirty="0" smtClean="0"/>
              <a:t>جامعة امدرمان الإسلامية</a:t>
            </a:r>
          </a:p>
          <a:p>
            <a:pPr algn="ctr"/>
            <a:r>
              <a:rPr lang="ar-SA" dirty="0" smtClean="0"/>
              <a:t>كلية العلوم والتقانة</a:t>
            </a:r>
          </a:p>
          <a:p>
            <a:pPr algn="ctr"/>
            <a:r>
              <a:rPr lang="ar-SA" dirty="0" smtClean="0"/>
              <a:t>قسم علوم الحاسوب</a:t>
            </a:r>
          </a:p>
          <a:p>
            <a:pPr algn="ctr"/>
            <a:r>
              <a:rPr lang="ar-SA" dirty="0" smtClean="0"/>
              <a:t>وأردت أن يستفيد الجميع منه</a:t>
            </a:r>
            <a:endParaRPr lang="en-US" dirty="0"/>
          </a:p>
        </p:txBody>
      </p:sp>
    </p:spTree>
    <p:extLst>
      <p:ext uri="{BB962C8B-B14F-4D97-AF65-F5344CB8AC3E}">
        <p14:creationId xmlns:p14="http://schemas.microsoft.com/office/powerpoint/2010/main" val="42221332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8915400" cy="6934200"/>
          </a:xfrm>
          <a:prstGeom prst="rect">
            <a:avLst/>
          </a:prstGeom>
        </p:spPr>
      </p:pic>
    </p:spTree>
    <p:extLst>
      <p:ext uri="{BB962C8B-B14F-4D97-AF65-F5344CB8AC3E}">
        <p14:creationId xmlns:p14="http://schemas.microsoft.com/office/powerpoint/2010/main" val="156584454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752600" y="2362200"/>
            <a:ext cx="4714297" cy="1877437"/>
          </a:xfrm>
          <a:prstGeom prst="rect">
            <a:avLst/>
          </a:prstGeom>
          <a:noFill/>
        </p:spPr>
        <p:txBody>
          <a:bodyPr wrap="square" lIns="91440" tIns="45720" rIns="91440" bIns="45720">
            <a:spAutoFit/>
          </a:bodyPr>
          <a:lstStyle/>
          <a:p>
            <a:r>
              <a:rPr lang="ar-SA" sz="7200" dirty="0" smtClean="0">
                <a:effectLst>
                  <a:outerShdw blurRad="69850" dist="43180" dir="5400000" sx="0" sy="0">
                    <a:srgbClr val="000000">
                      <a:alpha val="65000"/>
                    </a:srgbClr>
                  </a:outerShdw>
                </a:effectLst>
              </a:rPr>
              <a:t>الفيــروســـات</a:t>
            </a:r>
            <a:endParaRPr lang="ar-KW" sz="7200" dirty="0" smtClean="0">
              <a:effectLst>
                <a:outerShdw blurRad="69850" dist="43180" dir="5400000" sx="0" sy="0">
                  <a:srgbClr val="000000">
                    <a:alpha val="65000"/>
                  </a:srgbClr>
                </a:outerShdw>
              </a:effectLst>
            </a:endParaRPr>
          </a:p>
          <a:p>
            <a:pPr algn="ctr"/>
            <a:r>
              <a:rPr lang="ar-KW" sz="4400" dirty="0" smtClean="0">
                <a:effectLst>
                  <a:outerShdw blurRad="69850" dist="43180" dir="5400000" sx="0" sy="0">
                    <a:srgbClr val="000000">
                      <a:alpha val="65000"/>
                    </a:srgbClr>
                  </a:outerShdw>
                </a:effectLst>
              </a:rPr>
              <a:t>عمر محمد المهدى</a:t>
            </a:r>
            <a:endParaRPr lang="en-US" sz="4400" dirty="0"/>
          </a:p>
        </p:txBody>
      </p:sp>
      <p:sp>
        <p:nvSpPr>
          <p:cNvPr id="6" name="Date Placeholder 5"/>
          <p:cNvSpPr>
            <a:spLocks noGrp="1"/>
          </p:cNvSpPr>
          <p:nvPr>
            <p:ph type="dt" sz="half" idx="10"/>
          </p:nvPr>
        </p:nvSpPr>
        <p:spPr/>
        <p:txBody>
          <a:bodyPr/>
          <a:lstStyle/>
          <a:p>
            <a:fld id="{F8E57596-B0B7-486F-A482-2FE3584377A4}" type="datetime1">
              <a:rPr lang="en-US" smtClean="0"/>
              <a:t>29-May-15</a:t>
            </a:fld>
            <a:endParaRPr lang="en-US" dirty="0"/>
          </a:p>
        </p:txBody>
      </p:sp>
      <p:sp>
        <p:nvSpPr>
          <p:cNvPr id="7" name="Footer Placeholder 6"/>
          <p:cNvSpPr>
            <a:spLocks noGrp="1"/>
          </p:cNvSpPr>
          <p:nvPr>
            <p:ph type="ftr" sz="quarter" idx="11"/>
          </p:nvPr>
        </p:nvSpPr>
        <p:spPr/>
        <p:txBody>
          <a:bodyPr/>
          <a:lstStyle/>
          <a:p>
            <a:r>
              <a:rPr lang="ar-SA" smtClean="0"/>
              <a:t>عمر محمد المهدي</a:t>
            </a:r>
            <a:endParaRPr lang="en-US" dirty="0"/>
          </a:p>
        </p:txBody>
      </p:sp>
      <p:sp>
        <p:nvSpPr>
          <p:cNvPr id="8" name="Slide Number Placeholder 7"/>
          <p:cNvSpPr>
            <a:spLocks noGrp="1"/>
          </p:cNvSpPr>
          <p:nvPr>
            <p:ph type="sldNum" sz="quarter" idx="12"/>
          </p:nvPr>
        </p:nvSpPr>
        <p:spPr/>
        <p:txBody>
          <a:bodyPr/>
          <a:lstStyle/>
          <a:p>
            <a:fld id="{A394E780-D0E7-4B35-B41A-FB396EF328AC}" type="slidenum">
              <a:rPr lang="en-US" smtClean="0"/>
              <a:t>21</a:t>
            </a:fld>
            <a:endParaRPr lang="en-US" dirty="0"/>
          </a:p>
        </p:txBody>
      </p:sp>
    </p:spTree>
    <p:extLst>
      <p:ext uri="{BB962C8B-B14F-4D97-AF65-F5344CB8AC3E}">
        <p14:creationId xmlns:p14="http://schemas.microsoft.com/office/powerpoint/2010/main" val="1109075668"/>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ar-KW" dirty="0" smtClean="0">
                <a:solidFill>
                  <a:srgbClr val="0070C0"/>
                </a:solidFill>
              </a:rPr>
              <a:t>تعريف الفيروس</a:t>
            </a:r>
            <a:endParaRPr lang="en-US" dirty="0">
              <a:solidFill>
                <a:srgbClr val="0070C0"/>
              </a:solidFill>
            </a:endParaRPr>
          </a:p>
        </p:txBody>
      </p:sp>
      <p:sp>
        <p:nvSpPr>
          <p:cNvPr id="4" name="Content Placeholder 3"/>
          <p:cNvSpPr>
            <a:spLocks noGrp="1"/>
          </p:cNvSpPr>
          <p:nvPr>
            <p:ph idx="1"/>
          </p:nvPr>
        </p:nvSpPr>
        <p:spPr/>
        <p:txBody>
          <a:bodyPr/>
          <a:lstStyle/>
          <a:p>
            <a:pPr algn="r"/>
            <a:r>
              <a:rPr lang="ar-SA" dirty="0"/>
              <a:t>الفيروس </a:t>
            </a:r>
            <a:r>
              <a:rPr lang="ar-SA" dirty="0" smtClean="0"/>
              <a:t>هو </a:t>
            </a:r>
            <a:r>
              <a:rPr lang="ar-SA" dirty="0"/>
              <a:t>برنامج من برامج الحاسب ولكن تم تصميمه بهدف إلحاق الضرر بنظام الحاسب , وحتى يتحقق ذلك يلزم ان تكون لهذا البرنامج القدرة على ربط نفسه بالبرامج الأخرى وكذلك القدرة على إعادة تكرار نفسه بحيث يتوالد ويتكاثر مما يتيح له فرصة الإنتشار داخل جهاز الحاسب في أكثر من مكان في الذاكرة ليدمر البرامج والبيانات الموجودة في ذاكرة الجهاز.</a:t>
            </a:r>
            <a:endParaRPr lang="en-US" dirty="0"/>
          </a:p>
          <a:p>
            <a:pPr algn="r"/>
            <a:endParaRPr lang="en-US" dirty="0"/>
          </a:p>
        </p:txBody>
      </p:sp>
      <p:sp>
        <p:nvSpPr>
          <p:cNvPr id="7" name="Date Placeholder 6"/>
          <p:cNvSpPr>
            <a:spLocks noGrp="1"/>
          </p:cNvSpPr>
          <p:nvPr>
            <p:ph type="dt" sz="half" idx="10"/>
          </p:nvPr>
        </p:nvSpPr>
        <p:spPr/>
        <p:txBody>
          <a:bodyPr/>
          <a:lstStyle/>
          <a:p>
            <a:fld id="{8E61748F-1F98-4D19-92ED-BFB1D2E9BEA7}" type="datetime1">
              <a:rPr lang="en-US" smtClean="0"/>
              <a:t>29-May-15</a:t>
            </a:fld>
            <a:endParaRPr lang="en-US" dirty="0"/>
          </a:p>
        </p:txBody>
      </p:sp>
      <p:sp>
        <p:nvSpPr>
          <p:cNvPr id="8" name="Footer Placeholder 7"/>
          <p:cNvSpPr>
            <a:spLocks noGrp="1"/>
          </p:cNvSpPr>
          <p:nvPr>
            <p:ph type="ftr" sz="quarter" idx="11"/>
          </p:nvPr>
        </p:nvSpPr>
        <p:spPr/>
        <p:txBody>
          <a:bodyPr/>
          <a:lstStyle/>
          <a:p>
            <a:r>
              <a:rPr lang="ar-SA" smtClean="0"/>
              <a:t>عمر محمد المهدي</a:t>
            </a:r>
            <a:endParaRPr lang="en-US" dirty="0"/>
          </a:p>
        </p:txBody>
      </p:sp>
      <p:sp>
        <p:nvSpPr>
          <p:cNvPr id="9" name="Slide Number Placeholder 8"/>
          <p:cNvSpPr>
            <a:spLocks noGrp="1"/>
          </p:cNvSpPr>
          <p:nvPr>
            <p:ph type="sldNum" sz="quarter" idx="12"/>
          </p:nvPr>
        </p:nvSpPr>
        <p:spPr/>
        <p:txBody>
          <a:bodyPr/>
          <a:lstStyle/>
          <a:p>
            <a:fld id="{A394E780-D0E7-4B35-B41A-FB396EF328AC}" type="slidenum">
              <a:rPr lang="en-US" smtClean="0"/>
              <a:t>22</a:t>
            </a:fld>
            <a:endParaRPr lang="en-US" dirty="0"/>
          </a:p>
        </p:txBody>
      </p:sp>
    </p:spTree>
    <p:extLst>
      <p:ext uri="{BB962C8B-B14F-4D97-AF65-F5344CB8AC3E}">
        <p14:creationId xmlns:p14="http://schemas.microsoft.com/office/powerpoint/2010/main" val="2110631681"/>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Effect transition="in" filter="circle(in)">
                                      <p:cBhvr>
                                        <p:cTn id="13" dur="2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smtClean="0">
                <a:solidFill>
                  <a:srgbClr val="0070C0"/>
                </a:solidFill>
              </a:rPr>
              <a:t>كيفية عمل الفيروسات</a:t>
            </a:r>
            <a:endParaRPr lang="en-US" dirty="0">
              <a:solidFill>
                <a:srgbClr val="0070C0"/>
              </a:solidFill>
            </a:endParaRPr>
          </a:p>
        </p:txBody>
      </p:sp>
      <p:sp>
        <p:nvSpPr>
          <p:cNvPr id="3" name="Content Placeholder 2"/>
          <p:cNvSpPr>
            <a:spLocks noGrp="1"/>
          </p:cNvSpPr>
          <p:nvPr>
            <p:ph idx="1"/>
          </p:nvPr>
        </p:nvSpPr>
        <p:spPr/>
        <p:txBody>
          <a:bodyPr>
            <a:normAutofit fontScale="85000" lnSpcReduction="20000"/>
          </a:bodyPr>
          <a:lstStyle/>
          <a:p>
            <a:pPr algn="r"/>
            <a:r>
              <a:rPr lang="ar-SA" dirty="0"/>
              <a:t/>
            </a:r>
            <a:br>
              <a:rPr lang="ar-SA" dirty="0"/>
            </a:br>
            <a:r>
              <a:rPr lang="ar-SA" dirty="0"/>
              <a:t>يقوم من أنشأ أو برمج الفيروس ببرمجة الفيروس ( توجيه الأوامر له) حيث يقوم بتحديد الزمان ومتى يبدأ الفيروس بالنشاط , </a:t>
            </a:r>
            <a:r>
              <a:rPr lang="ar-SA" dirty="0" smtClean="0"/>
              <a:t>تختلف </a:t>
            </a:r>
            <a:r>
              <a:rPr lang="ar-SA" dirty="0"/>
              <a:t>الفيروسات من حيث بدأ المستخدمين والنشاط, فهنالك من يبدأ بتاريخ أو وقت محدد , وهنالك من </a:t>
            </a:r>
            <a:r>
              <a:rPr lang="ar-SA" dirty="0" smtClean="0"/>
              <a:t>يبدأ</a:t>
            </a:r>
            <a:r>
              <a:rPr lang="ar-KW" dirty="0" smtClean="0"/>
              <a:t> </a:t>
            </a:r>
            <a:r>
              <a:rPr lang="ar-SA" dirty="0" smtClean="0"/>
              <a:t>العمل </a:t>
            </a:r>
            <a:r>
              <a:rPr lang="ar-SA" dirty="0"/>
              <a:t>بنشاط بعد تنفيذ آمر معين في البرنامج بالانتشار بعد التكاثر المصاب وهناك بعض من الفيروسات يبدأ بالوصول الى رقم معين من النسخ ثم يقوم بدوره التخريبي. </a:t>
            </a:r>
            <a:br>
              <a:rPr lang="ar-SA" dirty="0"/>
            </a:br>
            <a:r>
              <a:rPr lang="ar-SA" dirty="0"/>
              <a:t>يقوم الفيروس بعدة أنشطة تخريبية حسب الغرض من إنشاء ذلك الفيروس فهناك ما يقوم بعرض رسالة تحذيرية عن امتلاء الذاكرة أو رسالة تستخف بالمستخدم وهناك أنواع أخرى تقوم بحذف أو تعديل بعض ملفات جهازك وهناك من يقوم بتكرار ونسخ نفسه حتى يشل تماما وهناك أنواع أشد فتكا فتقوم بمسح كل المعلومات من قرصك الصلب . </a:t>
            </a:r>
            <a:br>
              <a:rPr lang="ar-SA" dirty="0"/>
            </a:br>
            <a:endParaRPr lang="en-US" dirty="0"/>
          </a:p>
        </p:txBody>
      </p:sp>
      <p:sp>
        <p:nvSpPr>
          <p:cNvPr id="7" name="Date Placeholder 6"/>
          <p:cNvSpPr>
            <a:spLocks noGrp="1"/>
          </p:cNvSpPr>
          <p:nvPr>
            <p:ph type="dt" sz="half" idx="10"/>
          </p:nvPr>
        </p:nvSpPr>
        <p:spPr/>
        <p:txBody>
          <a:bodyPr/>
          <a:lstStyle/>
          <a:p>
            <a:fld id="{26CBE2AD-75DF-48B4-98C7-75755D2C1633}" type="datetime1">
              <a:rPr lang="en-US" smtClean="0"/>
              <a:t>29-May-15</a:t>
            </a:fld>
            <a:endParaRPr lang="en-US" dirty="0"/>
          </a:p>
        </p:txBody>
      </p:sp>
      <p:sp>
        <p:nvSpPr>
          <p:cNvPr id="8" name="Footer Placeholder 7"/>
          <p:cNvSpPr>
            <a:spLocks noGrp="1"/>
          </p:cNvSpPr>
          <p:nvPr>
            <p:ph type="ftr" sz="quarter" idx="11"/>
          </p:nvPr>
        </p:nvSpPr>
        <p:spPr/>
        <p:txBody>
          <a:bodyPr/>
          <a:lstStyle/>
          <a:p>
            <a:r>
              <a:rPr lang="ar-SA" smtClean="0"/>
              <a:t>عمر محمد المهدي</a:t>
            </a:r>
            <a:endParaRPr lang="en-US" dirty="0"/>
          </a:p>
        </p:txBody>
      </p:sp>
      <p:sp>
        <p:nvSpPr>
          <p:cNvPr id="9" name="Slide Number Placeholder 8"/>
          <p:cNvSpPr>
            <a:spLocks noGrp="1"/>
          </p:cNvSpPr>
          <p:nvPr>
            <p:ph type="sldNum" sz="quarter" idx="12"/>
          </p:nvPr>
        </p:nvSpPr>
        <p:spPr/>
        <p:txBody>
          <a:bodyPr/>
          <a:lstStyle/>
          <a:p>
            <a:fld id="{A394E780-D0E7-4B35-B41A-FB396EF328AC}" type="slidenum">
              <a:rPr lang="en-US" smtClean="0"/>
              <a:t>23</a:t>
            </a:fld>
            <a:endParaRPr lang="en-US" dirty="0"/>
          </a:p>
        </p:txBody>
      </p:sp>
    </p:spTree>
    <p:extLst>
      <p:ext uri="{BB962C8B-B14F-4D97-AF65-F5344CB8AC3E}">
        <p14:creationId xmlns:p14="http://schemas.microsoft.com/office/powerpoint/2010/main" val="959539064"/>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barn(inVertical)">
                                      <p:cBhvr>
                                        <p:cTn id="13"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dirty="0">
                <a:solidFill>
                  <a:srgbClr val="0070C0"/>
                </a:solidFill>
              </a:rPr>
              <a:t>انواع الفيروسات</a:t>
            </a:r>
            <a:r>
              <a:rPr lang="en-US" dirty="0">
                <a:solidFill>
                  <a:srgbClr val="0070C0"/>
                </a:solidFill>
              </a:rPr>
              <a:t/>
            </a:r>
            <a:br>
              <a:rPr lang="en-US" dirty="0">
                <a:solidFill>
                  <a:srgbClr val="0070C0"/>
                </a:solidFill>
              </a:rPr>
            </a:br>
            <a:endParaRPr lang="en-US" dirty="0">
              <a:solidFill>
                <a:srgbClr val="0070C0"/>
              </a:solidFill>
            </a:endParaRPr>
          </a:p>
        </p:txBody>
      </p:sp>
      <p:sp>
        <p:nvSpPr>
          <p:cNvPr id="3" name="Content Placeholder 2"/>
          <p:cNvSpPr>
            <a:spLocks noGrp="1"/>
          </p:cNvSpPr>
          <p:nvPr>
            <p:ph idx="1"/>
          </p:nvPr>
        </p:nvSpPr>
        <p:spPr>
          <a:xfrm>
            <a:off x="457200" y="1600200"/>
            <a:ext cx="8229600" cy="4525963"/>
          </a:xfrm>
        </p:spPr>
        <p:txBody>
          <a:bodyPr>
            <a:normAutofit/>
          </a:bodyPr>
          <a:lstStyle/>
          <a:p>
            <a:pPr algn="r"/>
            <a:r>
              <a:rPr lang="ar-SA" dirty="0" smtClean="0"/>
              <a:t>حصان </a:t>
            </a:r>
            <a:r>
              <a:rPr lang="ar-SA" dirty="0"/>
              <a:t>طراودة: </a:t>
            </a:r>
            <a:br>
              <a:rPr lang="ar-SA" dirty="0"/>
            </a:br>
            <a:r>
              <a:rPr lang="ar-SA" dirty="0"/>
              <a:t>هو جزء صغير من الكود يضاف الى البرمجيات ولا يخدم </a:t>
            </a:r>
            <a:r>
              <a:rPr lang="ar-SA" dirty="0" smtClean="0"/>
              <a:t>وتكمن </a:t>
            </a:r>
            <a:r>
              <a:rPr lang="ar-SA" dirty="0"/>
              <a:t>خطورته في أن النظام لا يشعر بوجوده حتى تحين اللحظة المحددة له ليؤدي دوره التخريبي. </a:t>
            </a:r>
            <a:br>
              <a:rPr lang="ar-SA" dirty="0"/>
            </a:br>
            <a:r>
              <a:rPr lang="en-US" b="1" dirty="0"/>
              <a:t>General Trojans</a:t>
            </a:r>
            <a:r>
              <a:rPr lang="ar-SA" dirty="0"/>
              <a:t/>
            </a:r>
            <a:br>
              <a:rPr lang="ar-SA" dirty="0"/>
            </a:br>
            <a:r>
              <a:rPr lang="ar-KW" dirty="0"/>
              <a:t>هو سارق كلمات السر حيث يقوم بفحص المواقع التى تحفظ بها كلمات السر وبأخذها ثم يرسلها </a:t>
            </a:r>
            <a:r>
              <a:rPr lang="ar-KW" dirty="0" smtClean="0"/>
              <a:t>للشخص وبيانات الدخول للإنترنت وكلمات </a:t>
            </a:r>
            <a:r>
              <a:rPr lang="ar-KW" dirty="0"/>
              <a:t>السر للألعاب على </a:t>
            </a:r>
            <a:r>
              <a:rPr lang="ar-KW" dirty="0" smtClean="0"/>
              <a:t>الشبكات </a:t>
            </a:r>
          </a:p>
          <a:p>
            <a:pPr algn="r"/>
            <a:endParaRPr lang="en-US" dirty="0"/>
          </a:p>
        </p:txBody>
      </p:sp>
      <p:sp>
        <p:nvSpPr>
          <p:cNvPr id="7" name="Date Placeholder 6"/>
          <p:cNvSpPr>
            <a:spLocks noGrp="1"/>
          </p:cNvSpPr>
          <p:nvPr>
            <p:ph type="dt" sz="half" idx="10"/>
          </p:nvPr>
        </p:nvSpPr>
        <p:spPr/>
        <p:txBody>
          <a:bodyPr/>
          <a:lstStyle/>
          <a:p>
            <a:fld id="{4EDF22B9-BAF9-4736-BBA1-4A518E75485A}" type="datetime1">
              <a:rPr lang="en-US" smtClean="0"/>
              <a:t>29-May-15</a:t>
            </a:fld>
            <a:endParaRPr lang="en-US" dirty="0"/>
          </a:p>
        </p:txBody>
      </p:sp>
      <p:sp>
        <p:nvSpPr>
          <p:cNvPr id="8" name="Footer Placeholder 7"/>
          <p:cNvSpPr>
            <a:spLocks noGrp="1"/>
          </p:cNvSpPr>
          <p:nvPr>
            <p:ph type="ftr" sz="quarter" idx="11"/>
          </p:nvPr>
        </p:nvSpPr>
        <p:spPr/>
        <p:txBody>
          <a:bodyPr/>
          <a:lstStyle/>
          <a:p>
            <a:r>
              <a:rPr lang="ar-SA" smtClean="0"/>
              <a:t>عمر محمد المهدي</a:t>
            </a:r>
            <a:endParaRPr lang="en-US" dirty="0"/>
          </a:p>
        </p:txBody>
      </p:sp>
      <p:sp>
        <p:nvSpPr>
          <p:cNvPr id="9" name="Slide Number Placeholder 8"/>
          <p:cNvSpPr>
            <a:spLocks noGrp="1"/>
          </p:cNvSpPr>
          <p:nvPr>
            <p:ph type="sldNum" sz="quarter" idx="12"/>
          </p:nvPr>
        </p:nvSpPr>
        <p:spPr/>
        <p:txBody>
          <a:bodyPr/>
          <a:lstStyle/>
          <a:p>
            <a:fld id="{A394E780-D0E7-4B35-B41A-FB396EF328AC}" type="slidenum">
              <a:rPr lang="en-US" smtClean="0"/>
              <a:t>24</a:t>
            </a:fld>
            <a:endParaRPr lang="en-US" dirty="0"/>
          </a:p>
        </p:txBody>
      </p:sp>
    </p:spTree>
    <p:extLst>
      <p:ext uri="{BB962C8B-B14F-4D97-AF65-F5344CB8AC3E}">
        <p14:creationId xmlns:p14="http://schemas.microsoft.com/office/powerpoint/2010/main" val="1857400283"/>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barn(inVertical)">
                                      <p:cBhvr>
                                        <p:cTn id="14"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dirty="0">
                <a:solidFill>
                  <a:srgbClr val="0070C0"/>
                </a:solidFill>
              </a:rPr>
              <a:t>انواع الفيروسات</a:t>
            </a:r>
            <a:r>
              <a:rPr lang="en-US" dirty="0">
                <a:solidFill>
                  <a:srgbClr val="0070C0"/>
                </a:solidFill>
              </a:rPr>
              <a:t/>
            </a:r>
            <a:br>
              <a:rPr lang="en-US" dirty="0">
                <a:solidFill>
                  <a:srgbClr val="0070C0"/>
                </a:solidFill>
              </a:rPr>
            </a:br>
            <a:endParaRPr lang="en-US" dirty="0">
              <a:solidFill>
                <a:srgbClr val="0070C0"/>
              </a:solidFill>
            </a:endParaRPr>
          </a:p>
        </p:txBody>
      </p:sp>
      <p:sp>
        <p:nvSpPr>
          <p:cNvPr id="3" name="Content Placeholder 2"/>
          <p:cNvSpPr>
            <a:spLocks noGrp="1"/>
          </p:cNvSpPr>
          <p:nvPr>
            <p:ph idx="1"/>
          </p:nvPr>
        </p:nvSpPr>
        <p:spPr/>
        <p:txBody>
          <a:bodyPr/>
          <a:lstStyle/>
          <a:p>
            <a:pPr algn="r"/>
            <a:r>
              <a:rPr lang="en-US" b="1" dirty="0" smtClean="0"/>
              <a:t>Clickers</a:t>
            </a:r>
            <a:r>
              <a:rPr lang="ar-KW" b="1" dirty="0" smtClean="0"/>
              <a:t> </a:t>
            </a:r>
            <a:r>
              <a:rPr lang="en-US" b="1" dirty="0"/>
              <a:t>Trojan</a:t>
            </a:r>
            <a:r>
              <a:rPr lang="en-US" dirty="0" smtClean="0"/>
              <a:t> </a:t>
            </a:r>
            <a:endParaRPr lang="ar-KW" dirty="0" smtClean="0"/>
          </a:p>
          <a:p>
            <a:pPr algn="r"/>
            <a:r>
              <a:rPr lang="ar-KW" dirty="0" smtClean="0"/>
              <a:t>يقوم </a:t>
            </a:r>
            <a:r>
              <a:rPr lang="ar-KW" dirty="0"/>
              <a:t>بتوجيه الضحية الى موقع معين بدون إرادته والهدف منه زيادة عدد زوار الموقع او يكون الموقع به فيروس ليتم </a:t>
            </a:r>
            <a:r>
              <a:rPr lang="en-US" dirty="0"/>
              <a:t>.</a:t>
            </a:r>
            <a:r>
              <a:rPr lang="ar-KW" dirty="0" smtClean="0"/>
              <a:t>إصابة </a:t>
            </a:r>
            <a:r>
              <a:rPr lang="ar-KW" dirty="0"/>
              <a:t>جهاز الضحية</a:t>
            </a:r>
            <a:endParaRPr lang="en-US" dirty="0"/>
          </a:p>
          <a:p>
            <a:pPr algn="r"/>
            <a:r>
              <a:rPr lang="en-US" b="1" dirty="0" err="1" smtClean="0"/>
              <a:t>ArcBombs</a:t>
            </a:r>
            <a:endParaRPr lang="ar-KW" b="1" dirty="0" smtClean="0"/>
          </a:p>
          <a:p>
            <a:pPr algn="r"/>
            <a:r>
              <a:rPr lang="ar-KW" dirty="0" smtClean="0"/>
              <a:t>تسمى قنابل الهواء وتكمن خطورتها في أنها تصيب خوادم الإنترنت وخوادم البريد الإلكترونى</a:t>
            </a:r>
            <a:endParaRPr lang="en-US" dirty="0" smtClean="0"/>
          </a:p>
        </p:txBody>
      </p:sp>
      <p:sp>
        <p:nvSpPr>
          <p:cNvPr id="4" name="Date Placeholder 3"/>
          <p:cNvSpPr>
            <a:spLocks noGrp="1"/>
          </p:cNvSpPr>
          <p:nvPr>
            <p:ph type="dt" sz="half" idx="10"/>
          </p:nvPr>
        </p:nvSpPr>
        <p:spPr/>
        <p:txBody>
          <a:bodyPr/>
          <a:lstStyle/>
          <a:p>
            <a:fld id="{14468248-FC3B-40D0-B343-71521809A845}" type="datetime1">
              <a:rPr lang="en-US" smtClean="0"/>
              <a:t>29-May-15</a:t>
            </a:fld>
            <a:endParaRPr lang="en-US" dirty="0"/>
          </a:p>
        </p:txBody>
      </p:sp>
      <p:sp>
        <p:nvSpPr>
          <p:cNvPr id="5" name="Footer Placeholder 4"/>
          <p:cNvSpPr>
            <a:spLocks noGrp="1"/>
          </p:cNvSpPr>
          <p:nvPr>
            <p:ph type="ftr" sz="quarter" idx="11"/>
          </p:nvPr>
        </p:nvSpPr>
        <p:spPr/>
        <p:txBody>
          <a:bodyPr/>
          <a:lstStyle/>
          <a:p>
            <a:r>
              <a:rPr lang="ar-SA" smtClean="0"/>
              <a:t>عمر محمد المهدي</a:t>
            </a:r>
            <a:endParaRPr lang="en-US" dirty="0"/>
          </a:p>
        </p:txBody>
      </p:sp>
      <p:sp>
        <p:nvSpPr>
          <p:cNvPr id="6" name="Slide Number Placeholder 5"/>
          <p:cNvSpPr>
            <a:spLocks noGrp="1"/>
          </p:cNvSpPr>
          <p:nvPr>
            <p:ph type="sldNum" sz="quarter" idx="12"/>
          </p:nvPr>
        </p:nvSpPr>
        <p:spPr/>
        <p:txBody>
          <a:bodyPr/>
          <a:lstStyle/>
          <a:p>
            <a:fld id="{A394E780-D0E7-4B35-B41A-FB396EF328AC}" type="slidenum">
              <a:rPr lang="en-US" smtClean="0"/>
              <a:t>25</a:t>
            </a:fld>
            <a:endParaRPr lang="en-US" dirty="0"/>
          </a:p>
        </p:txBody>
      </p:sp>
    </p:spTree>
    <p:extLst>
      <p:ext uri="{BB962C8B-B14F-4D97-AF65-F5344CB8AC3E}">
        <p14:creationId xmlns:p14="http://schemas.microsoft.com/office/powerpoint/2010/main" val="257868106"/>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wheel(1)">
                                      <p:cBhvr>
                                        <p:cTn id="13" dur="2000"/>
                                        <p:tgtEl>
                                          <p:spTgt spid="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additive="base">
                                        <p:cTn id="18"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6" presetClass="entr" presetSubtype="16"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circle(in)">
                                      <p:cBhvr>
                                        <p:cTn id="24"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KW" dirty="0" smtClean="0">
                <a:solidFill>
                  <a:srgbClr val="0070C0"/>
                </a:solidFill>
              </a:rPr>
              <a:t>أنواع الفيروسات</a:t>
            </a:r>
            <a:endParaRPr lang="en-US" dirty="0">
              <a:solidFill>
                <a:srgbClr val="0070C0"/>
              </a:solidFill>
            </a:endParaRPr>
          </a:p>
        </p:txBody>
      </p:sp>
      <p:sp>
        <p:nvSpPr>
          <p:cNvPr id="3" name="Content Placeholder 2"/>
          <p:cNvSpPr>
            <a:spLocks noGrp="1"/>
          </p:cNvSpPr>
          <p:nvPr>
            <p:ph idx="1"/>
          </p:nvPr>
        </p:nvSpPr>
        <p:spPr/>
        <p:txBody>
          <a:bodyPr/>
          <a:lstStyle/>
          <a:p>
            <a:pPr algn="r"/>
            <a:r>
              <a:rPr lang="ar-KW" b="1" i="1" dirty="0" smtClean="0"/>
              <a:t>الديدان</a:t>
            </a:r>
            <a:r>
              <a:rPr lang="ar-SA" dirty="0"/>
              <a:t/>
            </a:r>
            <a:br>
              <a:rPr lang="ar-SA" dirty="0"/>
            </a:br>
            <a:r>
              <a:rPr lang="ar-SA" dirty="0"/>
              <a:t>الدودة هي عبارة عن كود يسبب أذى للنظام عند استدعائه, وتتميز الدودة بقدرتها على إعادة توليد نفسها , بمعنى أن أي </a:t>
            </a:r>
            <a:endParaRPr lang="en-US" dirty="0" smtClean="0"/>
          </a:p>
          <a:p>
            <a:pPr algn="r"/>
            <a:r>
              <a:rPr lang="ar-SA" dirty="0" smtClean="0"/>
              <a:t>ملف </a:t>
            </a:r>
            <a:r>
              <a:rPr lang="ar-SA" dirty="0"/>
              <a:t>أو جهاز متصل بالشبكة تصل إليه الدودة </a:t>
            </a:r>
            <a:r>
              <a:rPr lang="ar-SA" dirty="0" smtClean="0"/>
              <a:t>يتلوث</a:t>
            </a:r>
            <a:r>
              <a:rPr lang="en-US" dirty="0" smtClean="0"/>
              <a:t> </a:t>
            </a:r>
          </a:p>
          <a:p>
            <a:pPr algn="r"/>
            <a:r>
              <a:rPr lang="en-US" b="1" dirty="0"/>
              <a:t>Trojan Spies</a:t>
            </a:r>
            <a:endParaRPr lang="en-US" dirty="0" smtClean="0"/>
          </a:p>
          <a:p>
            <a:pPr algn="r"/>
            <a:r>
              <a:rPr lang="ar-KW" dirty="0" smtClean="0"/>
              <a:t>هذا </a:t>
            </a:r>
            <a:r>
              <a:rPr lang="ar-KW" dirty="0"/>
              <a:t>النوع يستخدم للتجسس على نشاطات الضحية مثل </a:t>
            </a:r>
            <a:r>
              <a:rPr lang="ar-KW" dirty="0" smtClean="0"/>
              <a:t>تصوير </a:t>
            </a:r>
            <a:r>
              <a:rPr lang="ar-KW" dirty="0"/>
              <a:t>سطح المكتب أو أى نشاطات يقوم بها </a:t>
            </a:r>
            <a:endParaRPr lang="en-US" dirty="0"/>
          </a:p>
          <a:p>
            <a:pPr algn="r"/>
            <a:endParaRPr lang="en-US" dirty="0"/>
          </a:p>
        </p:txBody>
      </p:sp>
      <p:sp>
        <p:nvSpPr>
          <p:cNvPr id="7" name="Date Placeholder 6"/>
          <p:cNvSpPr>
            <a:spLocks noGrp="1"/>
          </p:cNvSpPr>
          <p:nvPr>
            <p:ph type="dt" sz="half" idx="10"/>
          </p:nvPr>
        </p:nvSpPr>
        <p:spPr/>
        <p:txBody>
          <a:bodyPr/>
          <a:lstStyle/>
          <a:p>
            <a:fld id="{0EAB4948-1E5D-4521-887A-00BBE0DC78B3}" type="datetime1">
              <a:rPr lang="en-US" smtClean="0"/>
              <a:t>29-May-15</a:t>
            </a:fld>
            <a:endParaRPr lang="en-US" dirty="0"/>
          </a:p>
        </p:txBody>
      </p:sp>
      <p:sp>
        <p:nvSpPr>
          <p:cNvPr id="8" name="Footer Placeholder 7"/>
          <p:cNvSpPr>
            <a:spLocks noGrp="1"/>
          </p:cNvSpPr>
          <p:nvPr>
            <p:ph type="ftr" sz="quarter" idx="11"/>
          </p:nvPr>
        </p:nvSpPr>
        <p:spPr/>
        <p:txBody>
          <a:bodyPr/>
          <a:lstStyle/>
          <a:p>
            <a:r>
              <a:rPr lang="ar-SA" smtClean="0"/>
              <a:t>عمر محمد المهدي</a:t>
            </a:r>
            <a:endParaRPr lang="en-US" dirty="0"/>
          </a:p>
        </p:txBody>
      </p:sp>
      <p:sp>
        <p:nvSpPr>
          <p:cNvPr id="9" name="Slide Number Placeholder 8"/>
          <p:cNvSpPr>
            <a:spLocks noGrp="1"/>
          </p:cNvSpPr>
          <p:nvPr>
            <p:ph type="sldNum" sz="quarter" idx="12"/>
          </p:nvPr>
        </p:nvSpPr>
        <p:spPr/>
        <p:txBody>
          <a:bodyPr/>
          <a:lstStyle/>
          <a:p>
            <a:fld id="{A394E780-D0E7-4B35-B41A-FB396EF328AC}" type="slidenum">
              <a:rPr lang="en-US" smtClean="0"/>
              <a:t>26</a:t>
            </a:fld>
            <a:endParaRPr lang="en-US" dirty="0"/>
          </a:p>
        </p:txBody>
      </p:sp>
    </p:spTree>
    <p:extLst>
      <p:ext uri="{BB962C8B-B14F-4D97-AF65-F5344CB8AC3E}">
        <p14:creationId xmlns:p14="http://schemas.microsoft.com/office/powerpoint/2010/main" val="2152554338"/>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circle(in)">
                                      <p:cBhvr>
                                        <p:cTn id="13" dur="20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circle(in)">
                                      <p:cBhvr>
                                        <p:cTn id="18" dur="2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6" presetClass="entr" presetSubtype="16"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circle(in)">
                                      <p:cBhvr>
                                        <p:cTn id="23" dur="2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6" presetClass="entr" presetSubtype="16"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circle(in)">
                                      <p:cBhvr>
                                        <p:cTn id="28"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ar-SA" b="1" dirty="0" smtClean="0">
                <a:solidFill>
                  <a:srgbClr val="0070C0"/>
                </a:solidFill>
              </a:rPr>
              <a:t>البريد الإلكتروني</a:t>
            </a:r>
            <a:r>
              <a:rPr lang="en-US" b="1" dirty="0" smtClean="0">
                <a:solidFill>
                  <a:srgbClr val="0070C0"/>
                </a:solidFill>
              </a:rPr>
              <a:t/>
            </a:r>
            <a:br>
              <a:rPr lang="en-US" b="1" dirty="0" smtClean="0">
                <a:solidFill>
                  <a:srgbClr val="0070C0"/>
                </a:solidFill>
              </a:rPr>
            </a:br>
            <a:endParaRPr lang="en-US" dirty="0">
              <a:solidFill>
                <a:srgbClr val="0070C0"/>
              </a:solidFill>
            </a:endParaRPr>
          </a:p>
        </p:txBody>
      </p:sp>
      <p:sp>
        <p:nvSpPr>
          <p:cNvPr id="5" name="Content Placeholder 4"/>
          <p:cNvSpPr>
            <a:spLocks noGrp="1"/>
          </p:cNvSpPr>
          <p:nvPr>
            <p:ph idx="1"/>
          </p:nvPr>
        </p:nvSpPr>
        <p:spPr/>
        <p:txBody>
          <a:bodyPr>
            <a:normAutofit/>
          </a:bodyPr>
          <a:lstStyle/>
          <a:p>
            <a:pPr algn="r" rtl="1"/>
            <a:r>
              <a:rPr lang="ar-KW" dirty="0" smtClean="0"/>
              <a:t>عند إرسال رساله بواسطة البريد الإلكترونى</a:t>
            </a:r>
            <a:r>
              <a:rPr lang="ar-KW" dirty="0"/>
              <a:t> </a:t>
            </a:r>
            <a:r>
              <a:rPr lang="ar-SA" dirty="0" smtClean="0"/>
              <a:t>تن</a:t>
            </a:r>
            <a:r>
              <a:rPr lang="ar-KW" dirty="0" smtClean="0"/>
              <a:t>ت</a:t>
            </a:r>
            <a:r>
              <a:rPr lang="ar-SA" dirty="0" smtClean="0"/>
              <a:t>قل </a:t>
            </a:r>
            <a:r>
              <a:rPr lang="ar-KW" dirty="0" smtClean="0"/>
              <a:t>الرسالة</a:t>
            </a:r>
            <a:r>
              <a:rPr lang="ar-SA" dirty="0" smtClean="0"/>
              <a:t> في طريقه</a:t>
            </a:r>
            <a:r>
              <a:rPr lang="ar-KW" dirty="0" smtClean="0"/>
              <a:t>ا</a:t>
            </a:r>
            <a:r>
              <a:rPr lang="ar-SA" dirty="0" smtClean="0"/>
              <a:t> </a:t>
            </a:r>
            <a:r>
              <a:rPr lang="ar-SA" dirty="0"/>
              <a:t>إلى المستلم عبر العديد من الخوادم حيث يمكن الوصول </a:t>
            </a:r>
            <a:r>
              <a:rPr lang="ar-SA" dirty="0" smtClean="0"/>
              <a:t>إليه</a:t>
            </a:r>
            <a:r>
              <a:rPr lang="ar-KW" dirty="0" smtClean="0"/>
              <a:t>ا</a:t>
            </a:r>
            <a:r>
              <a:rPr lang="ar-SA" dirty="0" smtClean="0"/>
              <a:t> </a:t>
            </a:r>
            <a:r>
              <a:rPr lang="ar-SA" dirty="0"/>
              <a:t>من قبل الأشخاص الذين يديرون النظام ومن الأشخاص الذين يتسللون إليه بشكل غير نظامي</a:t>
            </a:r>
            <a:r>
              <a:rPr lang="ar-SA"/>
              <a:t>. </a:t>
            </a:r>
            <a:endParaRPr lang="en-US" dirty="0"/>
          </a:p>
        </p:txBody>
      </p:sp>
      <p:sp>
        <p:nvSpPr>
          <p:cNvPr id="7" name="Date Placeholder 6"/>
          <p:cNvSpPr>
            <a:spLocks noGrp="1"/>
          </p:cNvSpPr>
          <p:nvPr>
            <p:ph type="dt" sz="half" idx="10"/>
          </p:nvPr>
        </p:nvSpPr>
        <p:spPr/>
        <p:txBody>
          <a:bodyPr/>
          <a:lstStyle/>
          <a:p>
            <a:fld id="{D828773A-562C-45E8-9FB1-DDDF5FE47BD2}" type="datetime1">
              <a:rPr lang="en-US" smtClean="0"/>
              <a:t>29-May-15</a:t>
            </a:fld>
            <a:endParaRPr lang="en-US" dirty="0"/>
          </a:p>
        </p:txBody>
      </p:sp>
      <p:sp>
        <p:nvSpPr>
          <p:cNvPr id="8" name="Footer Placeholder 7"/>
          <p:cNvSpPr>
            <a:spLocks noGrp="1"/>
          </p:cNvSpPr>
          <p:nvPr>
            <p:ph type="ftr" sz="quarter" idx="11"/>
          </p:nvPr>
        </p:nvSpPr>
        <p:spPr/>
        <p:txBody>
          <a:bodyPr/>
          <a:lstStyle/>
          <a:p>
            <a:r>
              <a:rPr lang="ar-SA" smtClean="0"/>
              <a:t>عمر محمد المهدي</a:t>
            </a:r>
            <a:endParaRPr lang="en-US" dirty="0"/>
          </a:p>
        </p:txBody>
      </p:sp>
      <p:sp>
        <p:nvSpPr>
          <p:cNvPr id="9" name="Slide Number Placeholder 8"/>
          <p:cNvSpPr>
            <a:spLocks noGrp="1"/>
          </p:cNvSpPr>
          <p:nvPr>
            <p:ph type="sldNum" sz="quarter" idx="12"/>
          </p:nvPr>
        </p:nvSpPr>
        <p:spPr/>
        <p:txBody>
          <a:bodyPr/>
          <a:lstStyle/>
          <a:p>
            <a:fld id="{A394E780-D0E7-4B35-B41A-FB396EF328AC}" type="slidenum">
              <a:rPr lang="en-US" smtClean="0"/>
              <a:t>27</a:t>
            </a:fld>
            <a:endParaRPr lang="en-US" dirty="0"/>
          </a:p>
        </p:txBody>
      </p:sp>
    </p:spTree>
    <p:extLst>
      <p:ext uri="{BB962C8B-B14F-4D97-AF65-F5344CB8AC3E}">
        <p14:creationId xmlns:p14="http://schemas.microsoft.com/office/powerpoint/2010/main" val="2672385539"/>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Effect transition="in" filter="circle(in)">
                                      <p:cBhvr>
                                        <p:cTn id="13" dur="20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KW" dirty="0" smtClean="0">
                <a:solidFill>
                  <a:srgbClr val="0070C0"/>
                </a:solidFill>
              </a:rPr>
              <a:t>برامج الإعلانات</a:t>
            </a:r>
            <a:endParaRPr lang="en-US" dirty="0">
              <a:solidFill>
                <a:srgbClr val="0070C0"/>
              </a:solidFill>
            </a:endParaRPr>
          </a:p>
        </p:txBody>
      </p:sp>
      <p:sp>
        <p:nvSpPr>
          <p:cNvPr id="3" name="Content Placeholder 2"/>
          <p:cNvSpPr>
            <a:spLocks noGrp="1"/>
          </p:cNvSpPr>
          <p:nvPr>
            <p:ph idx="1"/>
          </p:nvPr>
        </p:nvSpPr>
        <p:spPr/>
        <p:txBody>
          <a:bodyPr/>
          <a:lstStyle/>
          <a:p>
            <a:pPr algn="ctr"/>
            <a:r>
              <a:rPr lang="ar-KW" dirty="0" smtClean="0"/>
              <a:t>ا</a:t>
            </a:r>
            <a:r>
              <a:rPr lang="ar-SA" dirty="0" smtClean="0"/>
              <a:t>لبرامج </a:t>
            </a:r>
            <a:r>
              <a:rPr lang="ar-SA" dirty="0"/>
              <a:t>الدعاية وبرامج التجسس فهي مزعجة في الغالب وتؤدي إلى ظهور نوافذ دعائية منبثقة على الشاشة. كما أن برامج التجسس تجمع معلوماتك الشخصية وتقدمها إلى جهات أخرى تطلب الحصول عليها لأغراض تجارية</a:t>
            </a:r>
            <a:r>
              <a:rPr lang="en-US" dirty="0"/>
              <a:t>.</a:t>
            </a:r>
            <a:br>
              <a:rPr lang="en-US" dirty="0"/>
            </a:br>
            <a:r>
              <a:rPr lang="ar-SA" dirty="0"/>
              <a:t>يمكنك حماية كمبيوترك وحماية نفسك باستخدام برامج مناسبة لمكافحة البرامج الخبيثة غير المرغوب فيها والتي قد تكون نتائجها مدمرة. </a:t>
            </a:r>
            <a:endParaRPr lang="en-US" dirty="0"/>
          </a:p>
        </p:txBody>
      </p:sp>
      <p:sp>
        <p:nvSpPr>
          <p:cNvPr id="7" name="Date Placeholder 6"/>
          <p:cNvSpPr>
            <a:spLocks noGrp="1"/>
          </p:cNvSpPr>
          <p:nvPr>
            <p:ph type="dt" sz="half" idx="10"/>
          </p:nvPr>
        </p:nvSpPr>
        <p:spPr/>
        <p:txBody>
          <a:bodyPr/>
          <a:lstStyle/>
          <a:p>
            <a:fld id="{4434F3C2-8D0A-4803-B45F-ECBD85F73256}" type="datetime1">
              <a:rPr lang="en-US" smtClean="0"/>
              <a:t>29-May-15</a:t>
            </a:fld>
            <a:endParaRPr lang="en-US" dirty="0"/>
          </a:p>
        </p:txBody>
      </p:sp>
      <p:sp>
        <p:nvSpPr>
          <p:cNvPr id="8" name="Footer Placeholder 7"/>
          <p:cNvSpPr>
            <a:spLocks noGrp="1"/>
          </p:cNvSpPr>
          <p:nvPr>
            <p:ph type="ftr" sz="quarter" idx="11"/>
          </p:nvPr>
        </p:nvSpPr>
        <p:spPr/>
        <p:txBody>
          <a:bodyPr/>
          <a:lstStyle/>
          <a:p>
            <a:r>
              <a:rPr lang="ar-SA" smtClean="0"/>
              <a:t>عمر محمد المهدي</a:t>
            </a:r>
            <a:endParaRPr lang="en-US" dirty="0"/>
          </a:p>
        </p:txBody>
      </p:sp>
      <p:sp>
        <p:nvSpPr>
          <p:cNvPr id="9" name="Slide Number Placeholder 8"/>
          <p:cNvSpPr>
            <a:spLocks noGrp="1"/>
          </p:cNvSpPr>
          <p:nvPr>
            <p:ph type="sldNum" sz="quarter" idx="12"/>
          </p:nvPr>
        </p:nvSpPr>
        <p:spPr/>
        <p:txBody>
          <a:bodyPr/>
          <a:lstStyle/>
          <a:p>
            <a:fld id="{A394E780-D0E7-4B35-B41A-FB396EF328AC}" type="slidenum">
              <a:rPr lang="en-US" smtClean="0"/>
              <a:t>28</a:t>
            </a:fld>
            <a:endParaRPr lang="en-US" dirty="0"/>
          </a:p>
        </p:txBody>
      </p:sp>
    </p:spTree>
    <p:extLst>
      <p:ext uri="{BB962C8B-B14F-4D97-AF65-F5344CB8AC3E}">
        <p14:creationId xmlns:p14="http://schemas.microsoft.com/office/powerpoint/2010/main" val="3915304668"/>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wheel(1)">
                                      <p:cBhvr>
                                        <p:cTn id="13"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KW" dirty="0" smtClean="0">
                <a:solidFill>
                  <a:srgbClr val="0070C0"/>
                </a:solidFill>
              </a:rPr>
              <a:t>مواضع الفيروسات</a:t>
            </a:r>
            <a:endParaRPr lang="en-US" dirty="0">
              <a:solidFill>
                <a:srgbClr val="0070C0"/>
              </a:solidFill>
            </a:endParaRPr>
          </a:p>
        </p:txBody>
      </p:sp>
      <p:sp>
        <p:nvSpPr>
          <p:cNvPr id="3" name="Content Placeholder 2"/>
          <p:cNvSpPr>
            <a:spLocks noGrp="1"/>
          </p:cNvSpPr>
          <p:nvPr>
            <p:ph idx="1"/>
          </p:nvPr>
        </p:nvSpPr>
        <p:spPr/>
        <p:txBody>
          <a:bodyPr>
            <a:normAutofit/>
          </a:bodyPr>
          <a:lstStyle/>
          <a:p>
            <a:pPr algn="r"/>
            <a:r>
              <a:rPr lang="ar-SA" dirty="0" smtClean="0"/>
              <a:t>غرف </a:t>
            </a:r>
            <a:r>
              <a:rPr lang="ar-SA" dirty="0"/>
              <a:t>الدردشة</a:t>
            </a:r>
            <a:r>
              <a:rPr lang="en-US" dirty="0"/>
              <a:t> chat </a:t>
            </a:r>
            <a:r>
              <a:rPr lang="ar-KW" dirty="0" smtClean="0"/>
              <a:t>1/</a:t>
            </a:r>
            <a:r>
              <a:rPr lang="ar-SA" dirty="0" smtClean="0"/>
              <a:t>أكثر </a:t>
            </a:r>
            <a:r>
              <a:rPr lang="ar-SA" dirty="0"/>
              <a:t>الأماكن لتبادل الفيروسات </a:t>
            </a:r>
            <a:endParaRPr lang="en-US" dirty="0" smtClean="0"/>
          </a:p>
          <a:p>
            <a:pPr algn="r"/>
            <a:r>
              <a:rPr lang="ar-SA" dirty="0" smtClean="0"/>
              <a:t>ا </a:t>
            </a:r>
            <a:r>
              <a:rPr lang="ar-SA" dirty="0"/>
              <a:t>تستقبل أو تفتح ملف مشبوه وخاصة التنفيذية </a:t>
            </a:r>
            <a:r>
              <a:rPr lang="ar-SA" dirty="0" smtClean="0"/>
              <a:t>منها</a:t>
            </a:r>
            <a:r>
              <a:rPr lang="en-US" dirty="0" smtClean="0"/>
              <a:t>..</a:t>
            </a:r>
            <a:r>
              <a:rPr lang="ar-KW" dirty="0" smtClean="0"/>
              <a:t>2/</a:t>
            </a:r>
            <a:endParaRPr lang="en-US" dirty="0"/>
          </a:p>
          <a:p>
            <a:pPr algn="r"/>
            <a:r>
              <a:rPr lang="ar-KW" dirty="0" smtClean="0"/>
              <a:t>3/</a:t>
            </a:r>
            <a:r>
              <a:rPr lang="ar-SA" dirty="0" smtClean="0"/>
              <a:t>الشراء الالكتروني </a:t>
            </a:r>
            <a:r>
              <a:rPr lang="ar-SA" dirty="0"/>
              <a:t>على الانترنت باستخدام البطاقات </a:t>
            </a:r>
            <a:endParaRPr lang="en-US" dirty="0" smtClean="0"/>
          </a:p>
          <a:p>
            <a:pPr algn="r"/>
            <a:r>
              <a:rPr lang="ar-KW" dirty="0"/>
              <a:t>4/</a:t>
            </a:r>
            <a:r>
              <a:rPr lang="ar-SA" dirty="0"/>
              <a:t>تنزيل ملفات من الإنترنت</a:t>
            </a:r>
            <a:endParaRPr lang="ar-KW" dirty="0"/>
          </a:p>
          <a:p>
            <a:pPr algn="r"/>
            <a:r>
              <a:rPr lang="ar-KW" dirty="0"/>
              <a:t>5/ر</a:t>
            </a:r>
            <a:r>
              <a:rPr lang="ar-SA" dirty="0"/>
              <a:t>سائل البريد الإلكتروني المشكوك </a:t>
            </a:r>
            <a:r>
              <a:rPr lang="ar-SA" dirty="0" smtClean="0"/>
              <a:t>فيها</a:t>
            </a:r>
            <a:endParaRPr lang="en-US" dirty="0"/>
          </a:p>
        </p:txBody>
      </p:sp>
      <p:sp>
        <p:nvSpPr>
          <p:cNvPr id="7" name="Date Placeholder 6"/>
          <p:cNvSpPr>
            <a:spLocks noGrp="1"/>
          </p:cNvSpPr>
          <p:nvPr>
            <p:ph type="dt" sz="half" idx="10"/>
          </p:nvPr>
        </p:nvSpPr>
        <p:spPr/>
        <p:txBody>
          <a:bodyPr/>
          <a:lstStyle/>
          <a:p>
            <a:fld id="{3529252F-C613-4F93-AA8F-6AB24E1AA5E5}" type="datetime1">
              <a:rPr lang="en-US" smtClean="0"/>
              <a:t>29-May-15</a:t>
            </a:fld>
            <a:endParaRPr lang="en-US" dirty="0"/>
          </a:p>
        </p:txBody>
      </p:sp>
      <p:sp>
        <p:nvSpPr>
          <p:cNvPr id="8" name="Footer Placeholder 7"/>
          <p:cNvSpPr>
            <a:spLocks noGrp="1"/>
          </p:cNvSpPr>
          <p:nvPr>
            <p:ph type="ftr" sz="quarter" idx="11"/>
          </p:nvPr>
        </p:nvSpPr>
        <p:spPr/>
        <p:txBody>
          <a:bodyPr/>
          <a:lstStyle/>
          <a:p>
            <a:r>
              <a:rPr lang="ar-SA" smtClean="0"/>
              <a:t>عمر محمد المهدي</a:t>
            </a:r>
            <a:endParaRPr lang="en-US" dirty="0"/>
          </a:p>
        </p:txBody>
      </p:sp>
      <p:sp>
        <p:nvSpPr>
          <p:cNvPr id="9" name="Slide Number Placeholder 8"/>
          <p:cNvSpPr>
            <a:spLocks noGrp="1"/>
          </p:cNvSpPr>
          <p:nvPr>
            <p:ph type="sldNum" sz="quarter" idx="12"/>
          </p:nvPr>
        </p:nvSpPr>
        <p:spPr/>
        <p:txBody>
          <a:bodyPr/>
          <a:lstStyle/>
          <a:p>
            <a:fld id="{A394E780-D0E7-4B35-B41A-FB396EF328AC}" type="slidenum">
              <a:rPr lang="en-US" smtClean="0"/>
              <a:t>29</a:t>
            </a:fld>
            <a:endParaRPr lang="en-US" dirty="0"/>
          </a:p>
        </p:txBody>
      </p:sp>
    </p:spTree>
    <p:extLst>
      <p:ext uri="{BB962C8B-B14F-4D97-AF65-F5344CB8AC3E}">
        <p14:creationId xmlns:p14="http://schemas.microsoft.com/office/powerpoint/2010/main" val="1334391701"/>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circle(in)">
                                      <p:cBhvr>
                                        <p:cTn id="13" dur="20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circle(in)">
                                      <p:cBhvr>
                                        <p:cTn id="18" dur="2000"/>
                                        <p:tgtEl>
                                          <p:spTgt spid="3">
                                            <p:txEl>
                                              <p:pRg st="1" end="1"/>
                                            </p:txEl>
                                          </p:spTgt>
                                        </p:tgtEl>
                                      </p:cBhvr>
                                    </p:animEffect>
                                  </p:childTnLst>
                                </p:cTn>
                              </p:par>
                              <p:par>
                                <p:cTn id="19" presetID="6" presetClass="entr" presetSubtype="16" fill="hold"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circle(in)">
                                      <p:cBhvr>
                                        <p:cTn id="21" dur="2000"/>
                                        <p:tgtEl>
                                          <p:spTgt spid="3">
                                            <p:txEl>
                                              <p:pRg st="2" end="2"/>
                                            </p:txEl>
                                          </p:spTgt>
                                        </p:tgtEl>
                                      </p:cBhvr>
                                    </p:animEffect>
                                  </p:childTnLst>
                                </p:cTn>
                              </p:par>
                              <p:par>
                                <p:cTn id="22" presetID="6" presetClass="entr" presetSubtype="16" fill="hold"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circle(in)">
                                      <p:cBhvr>
                                        <p:cTn id="24" dur="2000"/>
                                        <p:tgtEl>
                                          <p:spTgt spid="3">
                                            <p:txEl>
                                              <p:pRg st="3" end="3"/>
                                            </p:txEl>
                                          </p:spTgt>
                                        </p:tgtEl>
                                      </p:cBhvr>
                                    </p:animEffect>
                                  </p:childTnLst>
                                </p:cTn>
                              </p:par>
                              <p:par>
                                <p:cTn id="25" presetID="6" presetClass="entr" presetSubtype="16"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ircle(in)">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rtl="1"/>
            <a:r>
              <a:rPr lang="ar-SA" b="1" dirty="0"/>
              <a:t>مقدمة</a:t>
            </a:r>
            <a:r>
              <a:rPr lang="en-US" dirty="0"/>
              <a:t/>
            </a:r>
            <a:br>
              <a:rPr lang="en-US" dirty="0"/>
            </a:br>
            <a:r>
              <a:rPr lang="en-US" b="1" dirty="0"/>
              <a:t>Web security</a:t>
            </a:r>
            <a:br>
              <a:rPr lang="en-US" b="1" dirty="0"/>
            </a:br>
            <a:r>
              <a:rPr lang="en-US" b="1" dirty="0" err="1" smtClean="0"/>
              <a:t>الشبكات</a:t>
            </a:r>
            <a:r>
              <a:rPr lang="en-US" b="1" dirty="0" smtClean="0"/>
              <a:t> </a:t>
            </a:r>
            <a:r>
              <a:rPr lang="en-US" b="1" dirty="0"/>
              <a:t>NETWORKS</a:t>
            </a:r>
            <a:endParaRPr lang="en-US" dirty="0"/>
          </a:p>
        </p:txBody>
      </p:sp>
      <p:sp>
        <p:nvSpPr>
          <p:cNvPr id="4" name="Subtitle 3"/>
          <p:cNvSpPr>
            <a:spLocks noGrp="1"/>
          </p:cNvSpPr>
          <p:nvPr>
            <p:ph type="subTitle" idx="1"/>
          </p:nvPr>
        </p:nvSpPr>
        <p:spPr/>
        <p:txBody>
          <a:bodyPr/>
          <a:lstStyle/>
          <a:p>
            <a:r>
              <a:rPr lang="ar-KW" dirty="0">
                <a:solidFill>
                  <a:schemeClr val="tx1"/>
                </a:solidFill>
              </a:rPr>
              <a:t>عوض كمال عوض</a:t>
            </a:r>
            <a:endParaRPr lang="en-US" dirty="0">
              <a:solidFill>
                <a:schemeClr val="tx1"/>
              </a:solidFill>
            </a:endParaRPr>
          </a:p>
          <a:p>
            <a:endParaRPr lang="en-US" dirty="0"/>
          </a:p>
        </p:txBody>
      </p:sp>
    </p:spTree>
    <p:extLst>
      <p:ext uri="{BB962C8B-B14F-4D97-AF65-F5344CB8AC3E}">
        <p14:creationId xmlns:p14="http://schemas.microsoft.com/office/powerpoint/2010/main" val="2485701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0" y="3105835"/>
            <a:ext cx="4572000" cy="1200329"/>
          </a:xfrm>
          <a:prstGeom prst="rect">
            <a:avLst/>
          </a:prstGeom>
        </p:spPr>
        <p:txBody>
          <a:bodyPr>
            <a:spAutoFit/>
          </a:bodyPr>
          <a:lstStyle/>
          <a:p>
            <a:pPr algn="ctr"/>
            <a:r>
              <a:rPr lang="ar-KW" sz="3600" dirty="0">
                <a:solidFill>
                  <a:schemeClr val="hlink"/>
                </a:solidFill>
              </a:rPr>
              <a:t> سبل الحماية من الفيروسات</a:t>
            </a:r>
            <a:r>
              <a:rPr lang="en-US" sz="3600" dirty="0">
                <a:solidFill>
                  <a:schemeClr val="hlink"/>
                </a:solidFill>
              </a:rPr>
              <a:t/>
            </a:r>
            <a:br>
              <a:rPr lang="en-US" sz="3600" dirty="0">
                <a:solidFill>
                  <a:schemeClr val="hlink"/>
                </a:solidFill>
              </a:rPr>
            </a:br>
            <a:r>
              <a:rPr lang="ar-SA" sz="3600" dirty="0">
                <a:solidFill>
                  <a:schemeClr val="hlink"/>
                </a:solidFill>
              </a:rPr>
              <a:t>الصادق الأمين</a:t>
            </a:r>
            <a:endParaRPr lang="en-US" sz="3600" dirty="0"/>
          </a:p>
        </p:txBody>
      </p:sp>
    </p:spTree>
    <p:extLst>
      <p:ext uri="{BB962C8B-B14F-4D97-AF65-F5344CB8AC3E}">
        <p14:creationId xmlns:p14="http://schemas.microsoft.com/office/powerpoint/2010/main" val="94801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1"/>
            <a:ext cx="7772400" cy="1371600"/>
          </a:xfrm>
        </p:spPr>
        <p:txBody>
          <a:bodyPr>
            <a:normAutofit fontScale="90000"/>
          </a:bodyPr>
          <a:lstStyle/>
          <a:p>
            <a:r>
              <a:rPr lang="ar-KW" dirty="0">
                <a:solidFill>
                  <a:schemeClr val="hlink"/>
                </a:solidFill>
              </a:rPr>
              <a:t> سبل الحماية من الفيروسات</a:t>
            </a:r>
            <a:r>
              <a:rPr lang="en-US" dirty="0">
                <a:solidFill>
                  <a:schemeClr val="hlink"/>
                </a:solidFill>
              </a:rPr>
              <a:t/>
            </a:r>
            <a:br>
              <a:rPr lang="en-US" dirty="0">
                <a:solidFill>
                  <a:schemeClr val="hlink"/>
                </a:solidFill>
              </a:rPr>
            </a:br>
            <a:endParaRPr lang="en-US" dirty="0">
              <a:solidFill>
                <a:schemeClr val="hlink"/>
              </a:solidFill>
            </a:endParaRPr>
          </a:p>
        </p:txBody>
      </p:sp>
      <p:sp>
        <p:nvSpPr>
          <p:cNvPr id="2051" name="Rectangle 3"/>
          <p:cNvSpPr>
            <a:spLocks noGrp="1" noChangeArrowheads="1"/>
          </p:cNvSpPr>
          <p:nvPr>
            <p:ph type="subTitle" idx="1"/>
          </p:nvPr>
        </p:nvSpPr>
        <p:spPr>
          <a:xfrm>
            <a:off x="1371600" y="1371600"/>
            <a:ext cx="6934200" cy="4724400"/>
          </a:xfrm>
        </p:spPr>
        <p:txBody>
          <a:bodyPr>
            <a:normAutofit/>
          </a:bodyPr>
          <a:lstStyle/>
          <a:p>
            <a:pPr algn="r">
              <a:lnSpc>
                <a:spcPct val="80000"/>
              </a:lnSpc>
            </a:pPr>
            <a:r>
              <a:rPr lang="ar-SA" sz="3600" dirty="0">
                <a:solidFill>
                  <a:srgbClr val="0070C0"/>
                </a:solidFill>
              </a:rPr>
              <a:t>1-الحصول على جدار حماية ناري</a:t>
            </a:r>
            <a:r>
              <a:rPr lang="en-US" sz="3600" dirty="0">
                <a:solidFill>
                  <a:srgbClr val="0070C0"/>
                </a:solidFill>
              </a:rPr>
              <a:t> </a:t>
            </a:r>
            <a:r>
              <a:rPr lang="en-US" sz="3600" b="1" i="1" u="sng" dirty="0" smtClean="0">
                <a:solidFill>
                  <a:srgbClr val="0070C0"/>
                </a:solidFill>
              </a:rPr>
              <a:t>(</a:t>
            </a:r>
            <a:r>
              <a:rPr lang="en-US" sz="3600" dirty="0" smtClean="0">
                <a:solidFill>
                  <a:srgbClr val="0070C0"/>
                </a:solidFill>
              </a:rPr>
              <a:t>Firewall</a:t>
            </a:r>
            <a:r>
              <a:rPr lang="en-US" sz="3600" b="1" i="1" u="sng" dirty="0" smtClean="0">
                <a:solidFill>
                  <a:srgbClr val="0070C0"/>
                </a:solidFill>
              </a:rPr>
              <a:t>)</a:t>
            </a:r>
            <a:r>
              <a:rPr lang="en-US" sz="3600" b="1" dirty="0" smtClean="0">
                <a:solidFill>
                  <a:srgbClr val="0070C0"/>
                </a:solidFill>
              </a:rPr>
              <a:t> </a:t>
            </a:r>
            <a:endParaRPr lang="ar-SA" sz="3600" i="1" dirty="0">
              <a:solidFill>
                <a:srgbClr val="0070C0"/>
              </a:solidFill>
            </a:endParaRPr>
          </a:p>
          <a:p>
            <a:pPr algn="r">
              <a:lnSpc>
                <a:spcPct val="80000"/>
              </a:lnSpc>
            </a:pPr>
            <a:r>
              <a:rPr lang="ar-SA" sz="2800" i="1" dirty="0">
                <a:solidFill>
                  <a:schemeClr val="tx1"/>
                </a:solidFill>
              </a:rPr>
              <a:t>هو برنامج أو جهاز يقوم بفرز وتصفية الفيروسات والمتسللين </a:t>
            </a:r>
            <a:r>
              <a:rPr lang="ar-SA" sz="2800" i="1" dirty="0" smtClean="0">
                <a:solidFill>
                  <a:schemeClr val="tx1"/>
                </a:solidFill>
              </a:rPr>
              <a:t>والمعتدين </a:t>
            </a:r>
            <a:r>
              <a:rPr lang="ar-SA" sz="2800" i="1" dirty="0">
                <a:solidFill>
                  <a:schemeClr val="tx1"/>
                </a:solidFill>
              </a:rPr>
              <a:t>الذين يحاولون الوصول إلى جهازك عبر الإنترنت</a:t>
            </a:r>
            <a:r>
              <a:rPr lang="en-US" sz="2800" i="1" dirty="0">
                <a:solidFill>
                  <a:schemeClr val="tx1"/>
                </a:solidFill>
              </a:rPr>
              <a:t>.</a:t>
            </a:r>
            <a:endParaRPr lang="ar-SA" sz="2800" i="1" dirty="0">
              <a:solidFill>
                <a:schemeClr val="tx1"/>
              </a:solidFill>
            </a:endParaRPr>
          </a:p>
          <a:p>
            <a:pPr algn="r">
              <a:lnSpc>
                <a:spcPct val="80000"/>
              </a:lnSpc>
            </a:pPr>
            <a:r>
              <a:rPr lang="ar-SA" sz="2800" i="1" dirty="0">
                <a:solidFill>
                  <a:schemeClr val="tx1"/>
                </a:solidFill>
              </a:rPr>
              <a:t>يعتبر </a:t>
            </a:r>
            <a:r>
              <a:rPr lang="ar-SA" sz="2800" dirty="0">
                <a:solidFill>
                  <a:schemeClr val="tx1"/>
                </a:solidFill>
              </a:rPr>
              <a:t>تركيب</a:t>
            </a:r>
            <a:r>
              <a:rPr lang="ar-SA" sz="2800" i="1" dirty="0">
                <a:solidFill>
                  <a:schemeClr val="tx1"/>
                </a:solidFill>
              </a:rPr>
              <a:t> جدار حماية ناري أكثر الطرق فاعلية</a:t>
            </a:r>
            <a:r>
              <a:rPr lang="en-US" sz="2800" i="1" dirty="0">
                <a:solidFill>
                  <a:schemeClr val="tx1"/>
                </a:solidFill>
              </a:rPr>
              <a:t>.</a:t>
            </a:r>
            <a:endParaRPr lang="ar-SA" sz="2800" i="1" dirty="0">
              <a:solidFill>
                <a:schemeClr val="tx1"/>
              </a:solidFill>
            </a:endParaRPr>
          </a:p>
          <a:p>
            <a:pPr algn="r">
              <a:lnSpc>
                <a:spcPct val="80000"/>
              </a:lnSpc>
            </a:pPr>
            <a:r>
              <a:rPr lang="ar-SA" sz="2800" i="1" dirty="0">
                <a:solidFill>
                  <a:schemeClr val="tx1"/>
                </a:solidFill>
              </a:rPr>
              <a:t>يمكنك الحصول على جدار حماية ناري لجهازك من خلال الإنترنت. علما أن بعض أنظمة التشغيل مثل ويندوز إكس بي مع الحزمة الخدمية/الإصدار-2</a:t>
            </a:r>
            <a:r>
              <a:rPr lang="en-US" sz="2800" i="1" dirty="0">
                <a:solidFill>
                  <a:schemeClr val="tx1"/>
                </a:solidFill>
                <a:latin typeface="Arial"/>
              </a:rPr>
              <a:t> </a:t>
            </a:r>
            <a:r>
              <a:rPr lang="en-US" sz="2800" i="1" dirty="0">
                <a:solidFill>
                  <a:schemeClr val="tx1"/>
                </a:solidFill>
              </a:rPr>
              <a:t> (Service Pack2) </a:t>
            </a:r>
            <a:r>
              <a:rPr lang="ar-SA" sz="2800" i="1" dirty="0">
                <a:solidFill>
                  <a:schemeClr val="tx1"/>
                </a:solidFill>
              </a:rPr>
              <a:t>ونظام التشغيل ماكنتوش</a:t>
            </a:r>
            <a:r>
              <a:rPr lang="en-US" sz="2800" i="1" dirty="0">
                <a:solidFill>
                  <a:schemeClr val="tx1"/>
                </a:solidFill>
              </a:rPr>
              <a:t> (</a:t>
            </a:r>
            <a:r>
              <a:rPr lang="en-US" sz="2800" i="1" dirty="0" err="1">
                <a:solidFill>
                  <a:schemeClr val="tx1"/>
                </a:solidFill>
              </a:rPr>
              <a:t>MacOS</a:t>
            </a:r>
            <a:r>
              <a:rPr lang="en-US" sz="2800" i="1" dirty="0">
                <a:solidFill>
                  <a:schemeClr val="tx1"/>
                </a:solidFill>
              </a:rPr>
              <a:t> X) </a:t>
            </a:r>
            <a:r>
              <a:rPr lang="ar-SA" sz="2800" i="1" dirty="0">
                <a:solidFill>
                  <a:schemeClr val="tx1"/>
                </a:solidFill>
              </a:rPr>
              <a:t>يوجد من ضمنها جدار حماية نا</a:t>
            </a:r>
            <a:r>
              <a:rPr lang="ar-SA" sz="2800" i="1" dirty="0"/>
              <a:t>ر</a:t>
            </a:r>
            <a:r>
              <a:rPr lang="ar-SA" sz="2800" b="1" i="1" dirty="0"/>
              <a:t>ي</a:t>
            </a:r>
            <a:r>
              <a:rPr lang="en-US" sz="2800" b="1" i="1" dirty="0"/>
              <a:t>.</a:t>
            </a:r>
          </a:p>
        </p:txBody>
      </p:sp>
    </p:spTree>
    <p:extLst>
      <p:ext uri="{BB962C8B-B14F-4D97-AF65-F5344CB8AC3E}">
        <p14:creationId xmlns:p14="http://schemas.microsoft.com/office/powerpoint/2010/main" val="3375415291"/>
      </p:ext>
    </p:extLst>
  </p:cSld>
  <p:clrMapOvr>
    <a:masterClrMapping/>
  </p:clrMapOvr>
  <p:transition spd="slow">
    <p:cover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additive="base">
                                        <p:cTn id="7" dur="500" fill="hold"/>
                                        <p:tgtEl>
                                          <p:spTgt spid="2050"/>
                                        </p:tgtEl>
                                        <p:attrNameLst>
                                          <p:attrName>ppt_x</p:attrName>
                                        </p:attrNameLst>
                                      </p:cBhvr>
                                      <p:tavLst>
                                        <p:tav tm="0">
                                          <p:val>
                                            <p:strVal val="#ppt_x"/>
                                          </p:val>
                                        </p:tav>
                                        <p:tav tm="100000">
                                          <p:val>
                                            <p:strVal val="#ppt_x"/>
                                          </p:val>
                                        </p:tav>
                                      </p:tavLst>
                                    </p:anim>
                                    <p:anim calcmode="lin" valueType="num">
                                      <p:cBhvr additive="base">
                                        <p:cTn id="8" dur="500" fill="hold"/>
                                        <p:tgtEl>
                                          <p:spTgt spid="2050"/>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4" presetClass="entr" presetSubtype="0" fill="hold" nodeType="clickEffect">
                                  <p:stCondLst>
                                    <p:cond delay="0"/>
                                  </p:stCondLst>
                                  <p:childTnLst>
                                    <p:set>
                                      <p:cBhvr>
                                        <p:cTn id="12" dur="1" fill="hold">
                                          <p:stCondLst>
                                            <p:cond delay="0"/>
                                          </p:stCondLst>
                                        </p:cTn>
                                        <p:tgtEl>
                                          <p:spTgt spid="2051">
                                            <p:txEl>
                                              <p:pRg st="0" end="0"/>
                                            </p:txEl>
                                          </p:spTgt>
                                        </p:tgtEl>
                                        <p:attrNameLst>
                                          <p:attrName>style.visibility</p:attrName>
                                        </p:attrNameLst>
                                      </p:cBhvr>
                                      <p:to>
                                        <p:strVal val="visible"/>
                                      </p:to>
                                    </p:set>
                                    <p:anim to="" calcmode="lin" valueType="num">
                                      <p:cBhvr>
                                        <p:cTn id="13" dur="1" fill="hold"/>
                                        <p:tgtEl>
                                          <p:spTgt spid="2051">
                                            <p:txEl>
                                              <p:pRg st="0" end="0"/>
                                            </p:txEl>
                                          </p:spTgt>
                                        </p:tgtEl>
                                        <p:attrNameLst>
                                          <p:attrName/>
                                        </p:attrNameLst>
                                      </p:cBhvr>
                                    </p:anim>
                                  </p:childTnLst>
                                </p:cTn>
                              </p:par>
                              <p:par>
                                <p:cTn id="14" presetID="24" presetClass="entr" presetSubtype="0" fill="hold" nodeType="withEffect">
                                  <p:stCondLst>
                                    <p:cond delay="0"/>
                                  </p:stCondLst>
                                  <p:childTnLst>
                                    <p:set>
                                      <p:cBhvr>
                                        <p:cTn id="15" dur="1" fill="hold">
                                          <p:stCondLst>
                                            <p:cond delay="0"/>
                                          </p:stCondLst>
                                        </p:cTn>
                                        <p:tgtEl>
                                          <p:spTgt spid="2051">
                                            <p:txEl>
                                              <p:pRg st="1" end="1"/>
                                            </p:txEl>
                                          </p:spTgt>
                                        </p:tgtEl>
                                        <p:attrNameLst>
                                          <p:attrName>style.visibility</p:attrName>
                                        </p:attrNameLst>
                                      </p:cBhvr>
                                      <p:to>
                                        <p:strVal val="visible"/>
                                      </p:to>
                                    </p:set>
                                    <p:anim to="" calcmode="lin" valueType="num">
                                      <p:cBhvr>
                                        <p:cTn id="16" dur="1" fill="hold"/>
                                        <p:tgtEl>
                                          <p:spTgt spid="2051">
                                            <p:txEl>
                                              <p:pRg st="1" end="1"/>
                                            </p:txEl>
                                          </p:spTgt>
                                        </p:tgtEl>
                                        <p:attrNameLst>
                                          <p:attrName/>
                                        </p:attrNameLst>
                                      </p:cBhvr>
                                    </p:anim>
                                  </p:childTnLst>
                                </p:cTn>
                              </p:par>
                              <p:par>
                                <p:cTn id="17" presetID="24" presetClass="entr" presetSubtype="0" fill="hold" nodeType="withEffect">
                                  <p:stCondLst>
                                    <p:cond delay="0"/>
                                  </p:stCondLst>
                                  <p:childTnLst>
                                    <p:set>
                                      <p:cBhvr>
                                        <p:cTn id="18" dur="1" fill="hold">
                                          <p:stCondLst>
                                            <p:cond delay="0"/>
                                          </p:stCondLst>
                                        </p:cTn>
                                        <p:tgtEl>
                                          <p:spTgt spid="2051">
                                            <p:txEl>
                                              <p:pRg st="2" end="2"/>
                                            </p:txEl>
                                          </p:spTgt>
                                        </p:tgtEl>
                                        <p:attrNameLst>
                                          <p:attrName>style.visibility</p:attrName>
                                        </p:attrNameLst>
                                      </p:cBhvr>
                                      <p:to>
                                        <p:strVal val="visible"/>
                                      </p:to>
                                    </p:set>
                                    <p:anim to="" calcmode="lin" valueType="num">
                                      <p:cBhvr>
                                        <p:cTn id="19" dur="1" fill="hold"/>
                                        <p:tgtEl>
                                          <p:spTgt spid="2051">
                                            <p:txEl>
                                              <p:pRg st="2" end="2"/>
                                            </p:txEl>
                                          </p:spTgt>
                                        </p:tgtEl>
                                        <p:attrNameLst>
                                          <p:attrName/>
                                        </p:attrNameLst>
                                      </p:cBhvr>
                                    </p:anim>
                                  </p:childTnLst>
                                </p:cTn>
                              </p:par>
                              <p:par>
                                <p:cTn id="20" presetID="24" presetClass="entr" presetSubtype="0" fill="hold" nodeType="withEffect">
                                  <p:stCondLst>
                                    <p:cond delay="0"/>
                                  </p:stCondLst>
                                  <p:childTnLst>
                                    <p:set>
                                      <p:cBhvr>
                                        <p:cTn id="21" dur="1" fill="hold">
                                          <p:stCondLst>
                                            <p:cond delay="0"/>
                                          </p:stCondLst>
                                        </p:cTn>
                                        <p:tgtEl>
                                          <p:spTgt spid="2051">
                                            <p:txEl>
                                              <p:pRg st="3" end="3"/>
                                            </p:txEl>
                                          </p:spTgt>
                                        </p:tgtEl>
                                        <p:attrNameLst>
                                          <p:attrName>style.visibility</p:attrName>
                                        </p:attrNameLst>
                                      </p:cBhvr>
                                      <p:to>
                                        <p:strVal val="visible"/>
                                      </p:to>
                                    </p:set>
                                    <p:anim to="" calcmode="lin" valueType="num">
                                      <p:cBhvr>
                                        <p:cTn id="22" dur="1" fill="hold"/>
                                        <p:tgtEl>
                                          <p:spTgt spid="2051">
                                            <p:txEl>
                                              <p:pRg st="3" end="3"/>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Rot="1" noChangeArrowheads="1"/>
          </p:cNvSpPr>
          <p:nvPr>
            <p:ph type="title"/>
          </p:nvPr>
        </p:nvSpPr>
        <p:spPr/>
        <p:txBody>
          <a:bodyPr/>
          <a:lstStyle/>
          <a:p>
            <a:r>
              <a:rPr lang="ar-SA" b="0" dirty="0">
                <a:solidFill>
                  <a:srgbClr val="0070C0"/>
                </a:solidFill>
              </a:rPr>
              <a:t>2-الحصول على برنامج مكافحة </a:t>
            </a:r>
            <a:r>
              <a:rPr lang="ar-SA" b="0" dirty="0" smtClean="0">
                <a:solidFill>
                  <a:srgbClr val="0070C0"/>
                </a:solidFill>
              </a:rPr>
              <a:t>فيروسات</a:t>
            </a:r>
            <a:endParaRPr lang="en-US" b="0" dirty="0">
              <a:solidFill>
                <a:srgbClr val="0070C0"/>
              </a:solidFill>
            </a:endParaRPr>
          </a:p>
        </p:txBody>
      </p:sp>
      <p:sp>
        <p:nvSpPr>
          <p:cNvPr id="3075" name="Rectangle 3"/>
          <p:cNvSpPr>
            <a:spLocks noGrp="1" noChangeArrowheads="1"/>
          </p:cNvSpPr>
          <p:nvPr>
            <p:ph type="body" idx="1"/>
          </p:nvPr>
        </p:nvSpPr>
        <p:spPr/>
        <p:txBody>
          <a:bodyPr>
            <a:noAutofit/>
          </a:bodyPr>
          <a:lstStyle/>
          <a:p>
            <a:pPr algn="r">
              <a:lnSpc>
                <a:spcPct val="80000"/>
              </a:lnSpc>
            </a:pPr>
            <a:endParaRPr lang="ar-SA" sz="2800" dirty="0"/>
          </a:p>
          <a:p>
            <a:pPr algn="r">
              <a:lnSpc>
                <a:spcPct val="80000"/>
              </a:lnSpc>
            </a:pPr>
            <a:r>
              <a:rPr lang="ar-SA" sz="2800" dirty="0" smtClean="0"/>
              <a:t>يقوم </a:t>
            </a:r>
            <a:r>
              <a:rPr lang="ar-SA" sz="2800" dirty="0"/>
              <a:t>برنامج مكافحة الفيروسات بالكشف عن الفيروسات في الأقراص المدخلة في جهازك والبريد الإلكتروني الذي تستلمه والبرامج التي تقوم بتحميلها في جهازك من الإنترنت</a:t>
            </a:r>
            <a:r>
              <a:rPr lang="en-US" sz="2800" dirty="0"/>
              <a:t>.</a:t>
            </a:r>
            <a:br>
              <a:rPr lang="en-US" sz="2800" dirty="0"/>
            </a:br>
            <a:r>
              <a:rPr lang="ar-SA" sz="2800" dirty="0"/>
              <a:t>في حالة دخول فيروس إلى جهازك، فإن برنامج مكافحة الفيروسات سينبهك بذلك ومن ثم سيقوم بمحاولة إصلاح الملف المصاب</a:t>
            </a:r>
          </a:p>
          <a:p>
            <a:pPr algn="r">
              <a:lnSpc>
                <a:spcPct val="80000"/>
              </a:lnSpc>
            </a:pPr>
            <a:r>
              <a:rPr lang="ar-SA" sz="2800" dirty="0"/>
              <a:t> كما يقوم هذا البرنامج بعزل الفيروسات التي لا يستطيع إصلاحها مع محاولة إنقاذ وإصلاح أية ملفات مصابة يستطيع إصلاحها. هذا علماً بأن بعض برامج مكافحة الفيروسات تطلب منك إرسال الفيروس إلى شركة مكافحة الفيروسات، كي يتسنى لها إدخاله ضمن قاعدة بياناتها إذا كان من الفيروسات الجديدة</a:t>
            </a:r>
            <a:r>
              <a:rPr lang="en-US" sz="2800" dirty="0"/>
              <a:t>.</a:t>
            </a:r>
            <a:endParaRPr lang="ar-SA" sz="2800" dirty="0"/>
          </a:p>
          <a:p>
            <a:pPr algn="r">
              <a:lnSpc>
                <a:spcPct val="80000"/>
              </a:lnSpc>
            </a:pPr>
            <a:r>
              <a:rPr lang="ar-SA" sz="2800" dirty="0"/>
              <a:t>يمكنك شراء برامج مكافحة الفيروسات عبر الإنترنت أو من محلات بيع البرمجيات</a:t>
            </a:r>
            <a:r>
              <a:rPr lang="en-US" sz="2800" dirty="0"/>
              <a:t>.</a:t>
            </a:r>
          </a:p>
        </p:txBody>
      </p:sp>
    </p:spTree>
    <p:extLst>
      <p:ext uri="{BB962C8B-B14F-4D97-AF65-F5344CB8AC3E}">
        <p14:creationId xmlns:p14="http://schemas.microsoft.com/office/powerpoint/2010/main" val="3767558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74"/>
                                        </p:tgtEl>
                                        <p:attrNameLst>
                                          <p:attrName>style.visibility</p:attrName>
                                        </p:attrNameLst>
                                      </p:cBhvr>
                                      <p:to>
                                        <p:strVal val="visible"/>
                                      </p:to>
                                    </p:set>
                                    <p:anim calcmode="lin" valueType="num">
                                      <p:cBhvr additive="base">
                                        <p:cTn id="7" dur="500" fill="hold"/>
                                        <p:tgtEl>
                                          <p:spTgt spid="3074"/>
                                        </p:tgtEl>
                                        <p:attrNameLst>
                                          <p:attrName>ppt_x</p:attrName>
                                        </p:attrNameLst>
                                      </p:cBhvr>
                                      <p:tavLst>
                                        <p:tav tm="0">
                                          <p:val>
                                            <p:strVal val="#ppt_x"/>
                                          </p:val>
                                        </p:tav>
                                        <p:tav tm="100000">
                                          <p:val>
                                            <p:strVal val="#ppt_x"/>
                                          </p:val>
                                        </p:tav>
                                      </p:tavLst>
                                    </p:anim>
                                    <p:anim calcmode="lin" valueType="num">
                                      <p:cBhvr additive="base">
                                        <p:cTn id="8" dur="500" fill="hold"/>
                                        <p:tgtEl>
                                          <p:spTgt spid="307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nodeType="clickEffect">
                                  <p:stCondLst>
                                    <p:cond delay="0"/>
                                  </p:stCondLst>
                                  <p:childTnLst>
                                    <p:set>
                                      <p:cBhvr>
                                        <p:cTn id="12" dur="1" fill="hold">
                                          <p:stCondLst>
                                            <p:cond delay="0"/>
                                          </p:stCondLst>
                                        </p:cTn>
                                        <p:tgtEl>
                                          <p:spTgt spid="3075">
                                            <p:txEl>
                                              <p:pRg st="1" end="1"/>
                                            </p:txEl>
                                          </p:spTgt>
                                        </p:tgtEl>
                                        <p:attrNameLst>
                                          <p:attrName>style.visibility</p:attrName>
                                        </p:attrNameLst>
                                      </p:cBhvr>
                                      <p:to>
                                        <p:strVal val="visible"/>
                                      </p:to>
                                    </p:set>
                                    <p:animEffect transition="in" filter="circle(in)">
                                      <p:cBhvr>
                                        <p:cTn id="13" dur="2000"/>
                                        <p:tgtEl>
                                          <p:spTgt spid="3075">
                                            <p:txEl>
                                              <p:pRg st="1" end="1"/>
                                            </p:txEl>
                                          </p:spTgt>
                                        </p:tgtEl>
                                      </p:cBhvr>
                                    </p:animEffect>
                                  </p:childTnLst>
                                </p:cTn>
                              </p:par>
                              <p:par>
                                <p:cTn id="14" presetID="6" presetClass="entr" presetSubtype="16" fill="hold" nodeType="withEffect">
                                  <p:stCondLst>
                                    <p:cond delay="0"/>
                                  </p:stCondLst>
                                  <p:childTnLst>
                                    <p:set>
                                      <p:cBhvr>
                                        <p:cTn id="15" dur="1" fill="hold">
                                          <p:stCondLst>
                                            <p:cond delay="0"/>
                                          </p:stCondLst>
                                        </p:cTn>
                                        <p:tgtEl>
                                          <p:spTgt spid="3075">
                                            <p:txEl>
                                              <p:pRg st="2" end="2"/>
                                            </p:txEl>
                                          </p:spTgt>
                                        </p:tgtEl>
                                        <p:attrNameLst>
                                          <p:attrName>style.visibility</p:attrName>
                                        </p:attrNameLst>
                                      </p:cBhvr>
                                      <p:to>
                                        <p:strVal val="visible"/>
                                      </p:to>
                                    </p:set>
                                    <p:animEffect transition="in" filter="circle(in)">
                                      <p:cBhvr>
                                        <p:cTn id="16" dur="2000"/>
                                        <p:tgtEl>
                                          <p:spTgt spid="3075">
                                            <p:txEl>
                                              <p:pRg st="2" end="2"/>
                                            </p:txEl>
                                          </p:spTgt>
                                        </p:tgtEl>
                                      </p:cBhvr>
                                    </p:animEffect>
                                  </p:childTnLst>
                                </p:cTn>
                              </p:par>
                              <p:par>
                                <p:cTn id="17" presetID="6" presetClass="entr" presetSubtype="16" fill="hold" nodeType="withEffect">
                                  <p:stCondLst>
                                    <p:cond delay="0"/>
                                  </p:stCondLst>
                                  <p:childTnLst>
                                    <p:set>
                                      <p:cBhvr>
                                        <p:cTn id="18" dur="1" fill="hold">
                                          <p:stCondLst>
                                            <p:cond delay="0"/>
                                          </p:stCondLst>
                                        </p:cTn>
                                        <p:tgtEl>
                                          <p:spTgt spid="3075">
                                            <p:txEl>
                                              <p:pRg st="3" end="3"/>
                                            </p:txEl>
                                          </p:spTgt>
                                        </p:tgtEl>
                                        <p:attrNameLst>
                                          <p:attrName>style.visibility</p:attrName>
                                        </p:attrNameLst>
                                      </p:cBhvr>
                                      <p:to>
                                        <p:strVal val="visible"/>
                                      </p:to>
                                    </p:set>
                                    <p:animEffect transition="in" filter="circle(in)">
                                      <p:cBhvr>
                                        <p:cTn id="19" dur="2000"/>
                                        <p:tgtEl>
                                          <p:spTgt spid="307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Rot="1" noChangeArrowheads="1"/>
          </p:cNvSpPr>
          <p:nvPr>
            <p:ph type="title"/>
          </p:nvPr>
        </p:nvSpPr>
        <p:spPr/>
        <p:txBody>
          <a:bodyPr/>
          <a:lstStyle/>
          <a:p>
            <a:pPr algn="r"/>
            <a:r>
              <a:rPr lang="ar-SA" b="0" dirty="0">
                <a:solidFill>
                  <a:srgbClr val="0070C0"/>
                </a:solidFill>
              </a:rPr>
              <a:t>3-حافظ على تحديث برامج وجهازك</a:t>
            </a:r>
            <a:r>
              <a:rPr lang="en-US" b="0" dirty="0">
                <a:solidFill>
                  <a:srgbClr val="0070C0"/>
                </a:solidFill>
              </a:rPr>
              <a:t>:</a:t>
            </a:r>
          </a:p>
        </p:txBody>
      </p:sp>
      <p:sp>
        <p:nvSpPr>
          <p:cNvPr id="4099" name="Rectangle 3"/>
          <p:cNvSpPr>
            <a:spLocks noGrp="1" noChangeArrowheads="1"/>
          </p:cNvSpPr>
          <p:nvPr>
            <p:ph type="body" idx="1"/>
          </p:nvPr>
        </p:nvSpPr>
        <p:spPr/>
        <p:txBody>
          <a:bodyPr/>
          <a:lstStyle/>
          <a:p>
            <a:pPr algn="r"/>
            <a:endParaRPr lang="ar-SA" i="1" dirty="0"/>
          </a:p>
          <a:p>
            <a:pPr algn="r"/>
            <a:r>
              <a:rPr lang="ar-SA" i="1" dirty="0"/>
              <a:t>التحديث المستمر لنظام التشغيل الموجود في جهازك وبرنامج جدار الحماية الناري وبرنامج مكافحة الفيروسات </a:t>
            </a:r>
          </a:p>
          <a:p>
            <a:pPr algn="r"/>
            <a:r>
              <a:rPr lang="ar-SA" i="1" dirty="0"/>
              <a:t>سيقوم برنامج مكافحة الفيروسات بسؤالك تلقائياً بتحديث البرنامج وعليك التأكد من قيامك بالتحديث. علماً بأن الكثير من برامج مسح الفيروسات يمكن الحصول عليها مرة كل سنة</a:t>
            </a:r>
            <a:r>
              <a:rPr lang="en-US" i="1" dirty="0"/>
              <a:t>.</a:t>
            </a:r>
          </a:p>
        </p:txBody>
      </p:sp>
    </p:spTree>
    <p:extLst>
      <p:ext uri="{BB962C8B-B14F-4D97-AF65-F5344CB8AC3E}">
        <p14:creationId xmlns:p14="http://schemas.microsoft.com/office/powerpoint/2010/main" val="114594901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4098"/>
                                        </p:tgtEl>
                                        <p:attrNameLst>
                                          <p:attrName>style.visibility</p:attrName>
                                        </p:attrNameLst>
                                      </p:cBhvr>
                                      <p:to>
                                        <p:strVal val="visible"/>
                                      </p:to>
                                    </p:set>
                                    <p:anim calcmode="lin" valueType="num">
                                      <p:cBhvr>
                                        <p:cTn id="7" dur="500" fill="hold"/>
                                        <p:tgtEl>
                                          <p:spTgt spid="4098"/>
                                        </p:tgtEl>
                                        <p:attrNameLst>
                                          <p:attrName>ppt_w</p:attrName>
                                        </p:attrNameLst>
                                      </p:cBhvr>
                                      <p:tavLst>
                                        <p:tav tm="0">
                                          <p:val>
                                            <p:fltVal val="0"/>
                                          </p:val>
                                        </p:tav>
                                        <p:tav tm="100000">
                                          <p:val>
                                            <p:strVal val="#ppt_w"/>
                                          </p:val>
                                        </p:tav>
                                      </p:tavLst>
                                    </p:anim>
                                    <p:anim calcmode="lin" valueType="num">
                                      <p:cBhvr>
                                        <p:cTn id="8" dur="500" fill="hold"/>
                                        <p:tgtEl>
                                          <p:spTgt spid="4098"/>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37" presetClass="entr" presetSubtype="0" fill="hold" grpId="0" nodeType="clickEffect">
                                  <p:stCondLst>
                                    <p:cond delay="0"/>
                                  </p:stCondLst>
                                  <p:childTnLst>
                                    <p:set>
                                      <p:cBhvr>
                                        <p:cTn id="12" dur="1" fill="hold">
                                          <p:stCondLst>
                                            <p:cond delay="0"/>
                                          </p:stCondLst>
                                        </p:cTn>
                                        <p:tgtEl>
                                          <p:spTgt spid="4099">
                                            <p:txEl>
                                              <p:pRg st="1" end="1"/>
                                            </p:txEl>
                                          </p:spTgt>
                                        </p:tgtEl>
                                        <p:attrNameLst>
                                          <p:attrName>style.visibility</p:attrName>
                                        </p:attrNameLst>
                                      </p:cBhvr>
                                      <p:to>
                                        <p:strVal val="visible"/>
                                      </p:to>
                                    </p:set>
                                    <p:animEffect transition="in" filter="fade">
                                      <p:cBhvr>
                                        <p:cTn id="13" dur="1000"/>
                                        <p:tgtEl>
                                          <p:spTgt spid="4099">
                                            <p:txEl>
                                              <p:pRg st="1" end="1"/>
                                            </p:txEl>
                                          </p:spTgt>
                                        </p:tgtEl>
                                      </p:cBhvr>
                                    </p:animEffect>
                                    <p:anim calcmode="lin" valueType="num">
                                      <p:cBhvr>
                                        <p:cTn id="14" dur="1000" fill="hold"/>
                                        <p:tgtEl>
                                          <p:spTgt spid="4099">
                                            <p:txEl>
                                              <p:pRg st="1" end="1"/>
                                            </p:txEl>
                                          </p:spTgt>
                                        </p:tgtEl>
                                        <p:attrNameLst>
                                          <p:attrName>ppt_x</p:attrName>
                                        </p:attrNameLst>
                                      </p:cBhvr>
                                      <p:tavLst>
                                        <p:tav tm="0">
                                          <p:val>
                                            <p:strVal val="#ppt_x"/>
                                          </p:val>
                                        </p:tav>
                                        <p:tav tm="100000">
                                          <p:val>
                                            <p:strVal val="#ppt_x"/>
                                          </p:val>
                                        </p:tav>
                                      </p:tavLst>
                                    </p:anim>
                                    <p:anim calcmode="lin" valueType="num">
                                      <p:cBhvr>
                                        <p:cTn id="15" dur="900" decel="100000" fill="hold"/>
                                        <p:tgtEl>
                                          <p:spTgt spid="4099">
                                            <p:txEl>
                                              <p:pRg st="1" end="1"/>
                                            </p:txEl>
                                          </p:spTgt>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4099">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37" presetClass="entr" presetSubtype="0" fill="hold" grpId="0" nodeType="clickEffect">
                                  <p:stCondLst>
                                    <p:cond delay="0"/>
                                  </p:stCondLst>
                                  <p:childTnLst>
                                    <p:set>
                                      <p:cBhvr>
                                        <p:cTn id="20" dur="1" fill="hold">
                                          <p:stCondLst>
                                            <p:cond delay="0"/>
                                          </p:stCondLst>
                                        </p:cTn>
                                        <p:tgtEl>
                                          <p:spTgt spid="4099">
                                            <p:txEl>
                                              <p:pRg st="2" end="2"/>
                                            </p:txEl>
                                          </p:spTgt>
                                        </p:tgtEl>
                                        <p:attrNameLst>
                                          <p:attrName>style.visibility</p:attrName>
                                        </p:attrNameLst>
                                      </p:cBhvr>
                                      <p:to>
                                        <p:strVal val="visible"/>
                                      </p:to>
                                    </p:set>
                                    <p:animEffect transition="in" filter="fade">
                                      <p:cBhvr>
                                        <p:cTn id="21" dur="1000"/>
                                        <p:tgtEl>
                                          <p:spTgt spid="4099">
                                            <p:txEl>
                                              <p:pRg st="2" end="2"/>
                                            </p:txEl>
                                          </p:spTgt>
                                        </p:tgtEl>
                                      </p:cBhvr>
                                    </p:animEffect>
                                    <p:anim calcmode="lin" valueType="num">
                                      <p:cBhvr>
                                        <p:cTn id="22" dur="1000" fill="hold"/>
                                        <p:tgtEl>
                                          <p:spTgt spid="4099">
                                            <p:txEl>
                                              <p:pRg st="2" end="2"/>
                                            </p:txEl>
                                          </p:spTgt>
                                        </p:tgtEl>
                                        <p:attrNameLst>
                                          <p:attrName>ppt_x</p:attrName>
                                        </p:attrNameLst>
                                      </p:cBhvr>
                                      <p:tavLst>
                                        <p:tav tm="0">
                                          <p:val>
                                            <p:strVal val="#ppt_x"/>
                                          </p:val>
                                        </p:tav>
                                        <p:tav tm="100000">
                                          <p:val>
                                            <p:strVal val="#ppt_x"/>
                                          </p:val>
                                        </p:tav>
                                      </p:tavLst>
                                    </p:anim>
                                    <p:anim calcmode="lin" valueType="num">
                                      <p:cBhvr>
                                        <p:cTn id="23" dur="900" decel="100000" fill="hold"/>
                                        <p:tgtEl>
                                          <p:spTgt spid="4099">
                                            <p:txEl>
                                              <p:pRg st="2" end="2"/>
                                            </p:txEl>
                                          </p:spTgt>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4099">
                                            <p:txEl>
                                              <p:pRg st="2" end="2"/>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099"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Rot="1" noChangeArrowheads="1"/>
          </p:cNvSpPr>
          <p:nvPr>
            <p:ph type="title"/>
          </p:nvPr>
        </p:nvSpPr>
        <p:spPr/>
        <p:txBody>
          <a:bodyPr/>
          <a:lstStyle/>
          <a:p>
            <a:pPr algn="r"/>
            <a:r>
              <a:rPr lang="ar-SA" sz="4000" b="0" dirty="0">
                <a:solidFill>
                  <a:srgbClr val="0070C0"/>
                </a:solidFill>
              </a:rPr>
              <a:t>4-لا تفتح رسائل البريد الإلكتروني المشكوك </a:t>
            </a:r>
            <a:r>
              <a:rPr lang="ar-SA" sz="4000" b="0" dirty="0" smtClean="0">
                <a:solidFill>
                  <a:srgbClr val="0070C0"/>
                </a:solidFill>
              </a:rPr>
              <a:t>فيها</a:t>
            </a:r>
            <a:endParaRPr lang="en-US" sz="4000" b="0" dirty="0">
              <a:solidFill>
                <a:srgbClr val="0070C0"/>
              </a:solidFill>
            </a:endParaRPr>
          </a:p>
        </p:txBody>
      </p:sp>
      <p:sp>
        <p:nvSpPr>
          <p:cNvPr id="5123" name="Rectangle 3"/>
          <p:cNvSpPr>
            <a:spLocks noGrp="1" noChangeArrowheads="1"/>
          </p:cNvSpPr>
          <p:nvPr>
            <p:ph type="body" idx="1"/>
          </p:nvPr>
        </p:nvSpPr>
        <p:spPr/>
        <p:txBody>
          <a:bodyPr/>
          <a:lstStyle/>
          <a:p>
            <a:pPr algn="r"/>
            <a:endParaRPr lang="ar-SA" i="1" dirty="0"/>
          </a:p>
          <a:p>
            <a:pPr algn="r"/>
            <a:r>
              <a:rPr lang="ar-SA" i="1" dirty="0"/>
              <a:t>معظم الفيروسات تصل إلى أجهزة الكمبيوتر عبر البريد الإلكتروني، لذا لا تفتح أي مرفقات بريد إلكتروني لا تعرف مصدره</a:t>
            </a:r>
            <a:r>
              <a:rPr lang="ar-SA" dirty="0"/>
              <a:t> </a:t>
            </a:r>
          </a:p>
        </p:txBody>
      </p:sp>
    </p:spTree>
    <p:extLst>
      <p:ext uri="{BB962C8B-B14F-4D97-AF65-F5344CB8AC3E}">
        <p14:creationId xmlns:p14="http://schemas.microsoft.com/office/powerpoint/2010/main" val="42120156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5122"/>
                                        </p:tgtEl>
                                        <p:attrNameLst>
                                          <p:attrName>style.visibility</p:attrName>
                                        </p:attrNameLst>
                                      </p:cBhvr>
                                      <p:to>
                                        <p:strVal val="visible"/>
                                      </p:to>
                                    </p:set>
                                    <p:anim calcmode="lin" valueType="num">
                                      <p:cBhvr>
                                        <p:cTn id="7" dur="500" fill="hold"/>
                                        <p:tgtEl>
                                          <p:spTgt spid="5122"/>
                                        </p:tgtEl>
                                        <p:attrNameLst>
                                          <p:attrName>ppt_w</p:attrName>
                                        </p:attrNameLst>
                                      </p:cBhvr>
                                      <p:tavLst>
                                        <p:tav tm="0">
                                          <p:val>
                                            <p:fltVal val="0"/>
                                          </p:val>
                                        </p:tav>
                                        <p:tav tm="100000">
                                          <p:val>
                                            <p:strVal val="#ppt_w"/>
                                          </p:val>
                                        </p:tav>
                                      </p:tavLst>
                                    </p:anim>
                                    <p:anim calcmode="lin" valueType="num">
                                      <p:cBhvr>
                                        <p:cTn id="8" dur="500" fill="hold"/>
                                        <p:tgtEl>
                                          <p:spTgt spid="5122"/>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52" presetClass="entr" presetSubtype="0" fill="hold" grpId="0" nodeType="clickEffect">
                                  <p:stCondLst>
                                    <p:cond delay="0"/>
                                  </p:stCondLst>
                                  <p:childTnLst>
                                    <p:set>
                                      <p:cBhvr>
                                        <p:cTn id="12" dur="1" fill="hold">
                                          <p:stCondLst>
                                            <p:cond delay="0"/>
                                          </p:stCondLst>
                                        </p:cTn>
                                        <p:tgtEl>
                                          <p:spTgt spid="5123">
                                            <p:txEl>
                                              <p:pRg st="1" end="1"/>
                                            </p:txEl>
                                          </p:spTgt>
                                        </p:tgtEl>
                                        <p:attrNameLst>
                                          <p:attrName>style.visibility</p:attrName>
                                        </p:attrNameLst>
                                      </p:cBhvr>
                                      <p:to>
                                        <p:strVal val="visible"/>
                                      </p:to>
                                    </p:set>
                                    <p:animScale>
                                      <p:cBhvr>
                                        <p:cTn id="13" dur="1000" decel="50000" fill="hold">
                                          <p:stCondLst>
                                            <p:cond delay="0"/>
                                          </p:stCondLst>
                                        </p:cTn>
                                        <p:tgtEl>
                                          <p:spTgt spid="5123">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4" dur="1000" decel="50000" fill="hold">
                                          <p:stCondLst>
                                            <p:cond delay="0"/>
                                          </p:stCondLst>
                                        </p:cTn>
                                        <p:tgtEl>
                                          <p:spTgt spid="5123">
                                            <p:txEl>
                                              <p:pRg st="1" end="1"/>
                                            </p:txEl>
                                          </p:spTgt>
                                        </p:tgtEl>
                                        <p:attrNameLst>
                                          <p:attrName>ppt_x</p:attrName>
                                          <p:attrName>ppt_y</p:attrName>
                                        </p:attrNameLst>
                                      </p:cBhvr>
                                    </p:animMotion>
                                    <p:animEffect transition="in" filter="fade">
                                      <p:cBhvr>
                                        <p:cTn id="15" dur="1000"/>
                                        <p:tgtEl>
                                          <p:spTgt spid="512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p:bldP spid="512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Rot="1" noChangeArrowheads="1"/>
          </p:cNvSpPr>
          <p:nvPr>
            <p:ph type="title"/>
          </p:nvPr>
        </p:nvSpPr>
        <p:spPr/>
        <p:txBody>
          <a:bodyPr/>
          <a:lstStyle/>
          <a:p>
            <a:r>
              <a:rPr lang="ar-SA" b="0" dirty="0">
                <a:solidFill>
                  <a:srgbClr val="0070C0"/>
                </a:solidFill>
              </a:rPr>
              <a:t>5-الحذر عند إقفال النوافذ </a:t>
            </a:r>
            <a:r>
              <a:rPr lang="ar-SA" b="0" dirty="0" smtClean="0">
                <a:solidFill>
                  <a:srgbClr val="0070C0"/>
                </a:solidFill>
              </a:rPr>
              <a:t>المنبثقة</a:t>
            </a:r>
            <a:endParaRPr lang="en-US" b="0" dirty="0">
              <a:solidFill>
                <a:srgbClr val="0070C0"/>
              </a:solidFill>
            </a:endParaRPr>
          </a:p>
        </p:txBody>
      </p:sp>
      <p:sp>
        <p:nvSpPr>
          <p:cNvPr id="6147" name="Rectangle 3"/>
          <p:cNvSpPr>
            <a:spLocks noGrp="1" noChangeArrowheads="1"/>
          </p:cNvSpPr>
          <p:nvPr>
            <p:ph type="body" idx="1"/>
          </p:nvPr>
        </p:nvSpPr>
        <p:spPr/>
        <p:txBody>
          <a:bodyPr/>
          <a:lstStyle/>
          <a:p>
            <a:pPr algn="r"/>
            <a:endParaRPr lang="ar-SA" dirty="0"/>
          </a:p>
          <a:p>
            <a:pPr algn="r"/>
            <a:r>
              <a:rPr lang="ar-SA" dirty="0"/>
              <a:t>النوافذ المنبثقة هي النوافذ التي تقفز على شاشة الكمبيوتر لديك عند ذهابك إلى مواقع إلكترونية محددة. وعليك إتباع وسيلة آمنة لإقفال هذه النوافذ آلا وهي الإقفال من مربع العنوان</a:t>
            </a:r>
            <a:r>
              <a:rPr lang="en-US" dirty="0"/>
              <a:t> (X) </a:t>
            </a:r>
            <a:r>
              <a:rPr lang="ar-SA" dirty="0"/>
              <a:t>الموجود في أعلى النافذة</a:t>
            </a:r>
            <a:r>
              <a:rPr lang="en-US" dirty="0"/>
              <a:t>..</a:t>
            </a:r>
          </a:p>
          <a:p>
            <a:pPr algn="r"/>
            <a:endParaRPr lang="en-US" dirty="0"/>
          </a:p>
        </p:txBody>
      </p:sp>
    </p:spTree>
    <p:extLst>
      <p:ext uri="{BB962C8B-B14F-4D97-AF65-F5344CB8AC3E}">
        <p14:creationId xmlns:p14="http://schemas.microsoft.com/office/powerpoint/2010/main" val="227664532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6146"/>
                                        </p:tgtEl>
                                        <p:attrNameLst>
                                          <p:attrName>style.visibility</p:attrName>
                                        </p:attrNameLst>
                                      </p:cBhvr>
                                      <p:to>
                                        <p:strVal val="visible"/>
                                      </p:to>
                                    </p:set>
                                    <p:anim calcmode="lin" valueType="num">
                                      <p:cBhvr>
                                        <p:cTn id="7" dur="500" fill="hold"/>
                                        <p:tgtEl>
                                          <p:spTgt spid="6146"/>
                                        </p:tgtEl>
                                        <p:attrNameLst>
                                          <p:attrName>ppt_w</p:attrName>
                                        </p:attrNameLst>
                                      </p:cBhvr>
                                      <p:tavLst>
                                        <p:tav tm="0">
                                          <p:val>
                                            <p:fltVal val="0"/>
                                          </p:val>
                                        </p:tav>
                                        <p:tav tm="100000">
                                          <p:val>
                                            <p:strVal val="#ppt_w"/>
                                          </p:val>
                                        </p:tav>
                                      </p:tavLst>
                                    </p:anim>
                                    <p:anim calcmode="lin" valueType="num">
                                      <p:cBhvr>
                                        <p:cTn id="8" dur="500" fill="hold"/>
                                        <p:tgtEl>
                                          <p:spTgt spid="6146"/>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30" presetClass="entr" presetSubtype="0" fill="hold" grpId="0" nodeType="clickEffect">
                                  <p:stCondLst>
                                    <p:cond delay="0"/>
                                  </p:stCondLst>
                                  <p:childTnLst>
                                    <p:set>
                                      <p:cBhvr>
                                        <p:cTn id="12" dur="1" fill="hold">
                                          <p:stCondLst>
                                            <p:cond delay="0"/>
                                          </p:stCondLst>
                                        </p:cTn>
                                        <p:tgtEl>
                                          <p:spTgt spid="6147">
                                            <p:txEl>
                                              <p:pRg st="1" end="1"/>
                                            </p:txEl>
                                          </p:spTgt>
                                        </p:tgtEl>
                                        <p:attrNameLst>
                                          <p:attrName>style.visibility</p:attrName>
                                        </p:attrNameLst>
                                      </p:cBhvr>
                                      <p:to>
                                        <p:strVal val="visible"/>
                                      </p:to>
                                    </p:set>
                                    <p:animEffect transition="in" filter="fade">
                                      <p:cBhvr>
                                        <p:cTn id="13" dur="800" decel="100000"/>
                                        <p:tgtEl>
                                          <p:spTgt spid="6147">
                                            <p:txEl>
                                              <p:pRg st="1" end="1"/>
                                            </p:txEl>
                                          </p:spTgt>
                                        </p:tgtEl>
                                      </p:cBhvr>
                                    </p:animEffect>
                                    <p:anim calcmode="lin" valueType="num">
                                      <p:cBhvr>
                                        <p:cTn id="14" dur="800" decel="100000" fill="hold"/>
                                        <p:tgtEl>
                                          <p:spTgt spid="6147">
                                            <p:txEl>
                                              <p:pRg st="1" end="1"/>
                                            </p:txEl>
                                          </p:spTgt>
                                        </p:tgtEl>
                                        <p:attrNameLst>
                                          <p:attrName>style.rotation</p:attrName>
                                        </p:attrNameLst>
                                      </p:cBhvr>
                                      <p:tavLst>
                                        <p:tav tm="0">
                                          <p:val>
                                            <p:fltVal val="-90"/>
                                          </p:val>
                                        </p:tav>
                                        <p:tav tm="100000">
                                          <p:val>
                                            <p:fltVal val="0"/>
                                          </p:val>
                                        </p:tav>
                                      </p:tavLst>
                                    </p:anim>
                                    <p:anim calcmode="lin" valueType="num">
                                      <p:cBhvr>
                                        <p:cTn id="15" dur="800" decel="100000" fill="hold"/>
                                        <p:tgtEl>
                                          <p:spTgt spid="6147">
                                            <p:txEl>
                                              <p:pRg st="1" end="1"/>
                                            </p:txEl>
                                          </p:spTgt>
                                        </p:tgtEl>
                                        <p:attrNameLst>
                                          <p:attrName>ppt_x</p:attrName>
                                        </p:attrNameLst>
                                      </p:cBhvr>
                                      <p:tavLst>
                                        <p:tav tm="0">
                                          <p:val>
                                            <p:strVal val="#ppt_x+0.4"/>
                                          </p:val>
                                        </p:tav>
                                        <p:tav tm="100000">
                                          <p:val>
                                            <p:strVal val="#ppt_x-0.05"/>
                                          </p:val>
                                        </p:tav>
                                      </p:tavLst>
                                    </p:anim>
                                    <p:anim calcmode="lin" valueType="num">
                                      <p:cBhvr>
                                        <p:cTn id="16" dur="800" decel="100000" fill="hold"/>
                                        <p:tgtEl>
                                          <p:spTgt spid="6147">
                                            <p:txEl>
                                              <p:pRg st="1" end="1"/>
                                            </p:txEl>
                                          </p:spTgt>
                                        </p:tgtEl>
                                        <p:attrNameLst>
                                          <p:attrName>ppt_y</p:attrName>
                                        </p:attrNameLst>
                                      </p:cBhvr>
                                      <p:tavLst>
                                        <p:tav tm="0">
                                          <p:val>
                                            <p:strVal val="#ppt_y-0.4"/>
                                          </p:val>
                                        </p:tav>
                                        <p:tav tm="100000">
                                          <p:val>
                                            <p:strVal val="#ppt_y+0.1"/>
                                          </p:val>
                                        </p:tav>
                                      </p:tavLst>
                                    </p:anim>
                                    <p:anim calcmode="lin" valueType="num">
                                      <p:cBhvr>
                                        <p:cTn id="17" dur="200" accel="100000" fill="hold">
                                          <p:stCondLst>
                                            <p:cond delay="800"/>
                                          </p:stCondLst>
                                        </p:cTn>
                                        <p:tgtEl>
                                          <p:spTgt spid="6147">
                                            <p:txEl>
                                              <p:pRg st="1" end="1"/>
                                            </p:txEl>
                                          </p:spTgt>
                                        </p:tgtEl>
                                        <p:attrNameLst>
                                          <p:attrName>ppt_x</p:attrName>
                                        </p:attrNameLst>
                                      </p:cBhvr>
                                      <p:tavLst>
                                        <p:tav tm="0">
                                          <p:val>
                                            <p:strVal val="#ppt_x-0.05"/>
                                          </p:val>
                                        </p:tav>
                                        <p:tav tm="100000">
                                          <p:val>
                                            <p:strVal val="#ppt_x"/>
                                          </p:val>
                                        </p:tav>
                                      </p:tavLst>
                                    </p:anim>
                                    <p:anim calcmode="lin" valueType="num">
                                      <p:cBhvr>
                                        <p:cTn id="18" dur="200" accel="100000" fill="hold">
                                          <p:stCondLst>
                                            <p:cond delay="800"/>
                                          </p:stCondLst>
                                        </p:cTn>
                                        <p:tgtEl>
                                          <p:spTgt spid="6147">
                                            <p:txEl>
                                              <p:pRg st="1" end="1"/>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P spid="6147"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Rot="1" noChangeArrowheads="1"/>
          </p:cNvSpPr>
          <p:nvPr>
            <p:ph type="title"/>
          </p:nvPr>
        </p:nvSpPr>
        <p:spPr/>
        <p:txBody>
          <a:bodyPr/>
          <a:lstStyle/>
          <a:p>
            <a:r>
              <a:rPr lang="ar-SA" b="0" dirty="0">
                <a:solidFill>
                  <a:srgbClr val="0070C0"/>
                </a:solidFill>
              </a:rPr>
              <a:t>6-عمل نسخ احتياطية من </a:t>
            </a:r>
            <a:r>
              <a:rPr lang="ar-SA" b="0" dirty="0" smtClean="0">
                <a:solidFill>
                  <a:srgbClr val="0070C0"/>
                </a:solidFill>
              </a:rPr>
              <a:t>ملفاتك</a:t>
            </a:r>
            <a:endParaRPr lang="en-US" b="0" dirty="0">
              <a:solidFill>
                <a:srgbClr val="0070C0"/>
              </a:solidFill>
            </a:endParaRPr>
          </a:p>
        </p:txBody>
      </p:sp>
      <p:sp>
        <p:nvSpPr>
          <p:cNvPr id="7171" name="Rectangle 3"/>
          <p:cNvSpPr>
            <a:spLocks noGrp="1" noChangeArrowheads="1"/>
          </p:cNvSpPr>
          <p:nvPr>
            <p:ph type="body" idx="1"/>
          </p:nvPr>
        </p:nvSpPr>
        <p:spPr/>
        <p:txBody>
          <a:bodyPr/>
          <a:lstStyle/>
          <a:p>
            <a:pPr algn="r">
              <a:lnSpc>
                <a:spcPct val="90000"/>
              </a:lnSpc>
            </a:pPr>
            <a:endParaRPr lang="ar-SA" dirty="0"/>
          </a:p>
          <a:p>
            <a:pPr algn="r">
              <a:lnSpc>
                <a:spcPct val="90000"/>
              </a:lnSpc>
            </a:pPr>
            <a:r>
              <a:rPr lang="ar-SA" dirty="0"/>
              <a:t>عليك التأكد من عمل نسخ احتياطية لملفاتك المهمة. </a:t>
            </a:r>
          </a:p>
          <a:p>
            <a:pPr algn="r">
              <a:lnSpc>
                <a:spcPct val="90000"/>
              </a:lnSpc>
            </a:pPr>
            <a:r>
              <a:rPr lang="ar-SA" dirty="0"/>
              <a:t>لا تضع أقراص النسخ الاحتياطية المساندة في جهاز الكمبيوتر لديك إذا كنت تعتقد أن لديك فيروساً، لأنه يمكن للفيروس الانتشار إلى تلك الأقراص</a:t>
            </a:r>
            <a:r>
              <a:rPr lang="en-US" dirty="0"/>
              <a:t>.</a:t>
            </a:r>
            <a:r>
              <a:rPr lang="ar-SA" dirty="0"/>
              <a:t>عليك التأكد من عمل نسخ احتياطية لملفاتك المهمة. </a:t>
            </a:r>
          </a:p>
          <a:p>
            <a:pPr algn="r">
              <a:lnSpc>
                <a:spcPct val="90000"/>
              </a:lnSpc>
            </a:pPr>
            <a:r>
              <a:rPr lang="ar-SA" dirty="0"/>
              <a:t>لا تضع أقراص النسخ الاحتياطية المساندة في جهاز الكمبيوتر لديك إذا كنت تعتقد أن لديك فيروساً، لأنه يمكن للفيروس الانتشار إلى تلك الأقراص</a:t>
            </a:r>
            <a:r>
              <a:rPr lang="en-US" dirty="0"/>
              <a:t>.</a:t>
            </a:r>
          </a:p>
        </p:txBody>
      </p:sp>
    </p:spTree>
    <p:extLst>
      <p:ext uri="{BB962C8B-B14F-4D97-AF65-F5344CB8AC3E}">
        <p14:creationId xmlns:p14="http://schemas.microsoft.com/office/powerpoint/2010/main" val="390747921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7170"/>
                                        </p:tgtEl>
                                        <p:attrNameLst>
                                          <p:attrName>style.visibility</p:attrName>
                                        </p:attrNameLst>
                                      </p:cBhvr>
                                      <p:to>
                                        <p:strVal val="visible"/>
                                      </p:to>
                                    </p:set>
                                    <p:anim calcmode="lin" valueType="num">
                                      <p:cBhvr>
                                        <p:cTn id="7" dur="500" fill="hold"/>
                                        <p:tgtEl>
                                          <p:spTgt spid="7170"/>
                                        </p:tgtEl>
                                        <p:attrNameLst>
                                          <p:attrName>ppt_w</p:attrName>
                                        </p:attrNameLst>
                                      </p:cBhvr>
                                      <p:tavLst>
                                        <p:tav tm="0">
                                          <p:val>
                                            <p:fltVal val="0"/>
                                          </p:val>
                                        </p:tav>
                                        <p:tav tm="100000">
                                          <p:val>
                                            <p:strVal val="#ppt_w"/>
                                          </p:val>
                                        </p:tav>
                                      </p:tavLst>
                                    </p:anim>
                                    <p:anim calcmode="lin" valueType="num">
                                      <p:cBhvr>
                                        <p:cTn id="8" dur="500" fill="hold"/>
                                        <p:tgtEl>
                                          <p:spTgt spid="7170"/>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52" presetClass="entr" presetSubtype="0" fill="hold" grpId="0" nodeType="clickEffect">
                                  <p:stCondLst>
                                    <p:cond delay="0"/>
                                  </p:stCondLst>
                                  <p:childTnLst>
                                    <p:set>
                                      <p:cBhvr>
                                        <p:cTn id="12" dur="1" fill="hold">
                                          <p:stCondLst>
                                            <p:cond delay="0"/>
                                          </p:stCondLst>
                                        </p:cTn>
                                        <p:tgtEl>
                                          <p:spTgt spid="7171">
                                            <p:txEl>
                                              <p:pRg st="1" end="1"/>
                                            </p:txEl>
                                          </p:spTgt>
                                        </p:tgtEl>
                                        <p:attrNameLst>
                                          <p:attrName>style.visibility</p:attrName>
                                        </p:attrNameLst>
                                      </p:cBhvr>
                                      <p:to>
                                        <p:strVal val="visible"/>
                                      </p:to>
                                    </p:set>
                                    <p:animScale>
                                      <p:cBhvr>
                                        <p:cTn id="13" dur="1000" decel="50000" fill="hold">
                                          <p:stCondLst>
                                            <p:cond delay="0"/>
                                          </p:stCondLst>
                                        </p:cTn>
                                        <p:tgtEl>
                                          <p:spTgt spid="7171">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4" dur="1000" decel="50000" fill="hold">
                                          <p:stCondLst>
                                            <p:cond delay="0"/>
                                          </p:stCondLst>
                                        </p:cTn>
                                        <p:tgtEl>
                                          <p:spTgt spid="7171">
                                            <p:txEl>
                                              <p:pRg st="1" end="1"/>
                                            </p:txEl>
                                          </p:spTgt>
                                        </p:tgtEl>
                                        <p:attrNameLst>
                                          <p:attrName>ppt_x</p:attrName>
                                          <p:attrName>ppt_y</p:attrName>
                                        </p:attrNameLst>
                                      </p:cBhvr>
                                    </p:animMotion>
                                    <p:animEffect transition="in" filter="fade">
                                      <p:cBhvr>
                                        <p:cTn id="15" dur="1000"/>
                                        <p:tgtEl>
                                          <p:spTgt spid="7171">
                                            <p:txEl>
                                              <p:pRg st="1" end="1"/>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52" presetClass="entr" presetSubtype="0" fill="hold" grpId="0" nodeType="clickEffect">
                                  <p:stCondLst>
                                    <p:cond delay="0"/>
                                  </p:stCondLst>
                                  <p:childTnLst>
                                    <p:set>
                                      <p:cBhvr>
                                        <p:cTn id="19" dur="1" fill="hold">
                                          <p:stCondLst>
                                            <p:cond delay="0"/>
                                          </p:stCondLst>
                                        </p:cTn>
                                        <p:tgtEl>
                                          <p:spTgt spid="7171">
                                            <p:txEl>
                                              <p:pRg st="2" end="2"/>
                                            </p:txEl>
                                          </p:spTgt>
                                        </p:tgtEl>
                                        <p:attrNameLst>
                                          <p:attrName>style.visibility</p:attrName>
                                        </p:attrNameLst>
                                      </p:cBhvr>
                                      <p:to>
                                        <p:strVal val="visible"/>
                                      </p:to>
                                    </p:set>
                                    <p:animScale>
                                      <p:cBhvr>
                                        <p:cTn id="20" dur="1000" decel="50000" fill="hold">
                                          <p:stCondLst>
                                            <p:cond delay="0"/>
                                          </p:stCondLst>
                                        </p:cTn>
                                        <p:tgtEl>
                                          <p:spTgt spid="7171">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1" dur="1000" decel="50000" fill="hold">
                                          <p:stCondLst>
                                            <p:cond delay="0"/>
                                          </p:stCondLst>
                                        </p:cTn>
                                        <p:tgtEl>
                                          <p:spTgt spid="7171">
                                            <p:txEl>
                                              <p:pRg st="2" end="2"/>
                                            </p:txEl>
                                          </p:spTgt>
                                        </p:tgtEl>
                                        <p:attrNameLst>
                                          <p:attrName>ppt_x</p:attrName>
                                          <p:attrName>ppt_y</p:attrName>
                                        </p:attrNameLst>
                                      </p:cBhvr>
                                    </p:animMotion>
                                    <p:animEffect transition="in" filter="fade">
                                      <p:cBhvr>
                                        <p:cTn id="22" dur="1000"/>
                                        <p:tgtEl>
                                          <p:spTgt spid="7171">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2" presetClass="entr" presetSubtype="0" fill="hold" grpId="0" nodeType="clickEffect">
                                  <p:stCondLst>
                                    <p:cond delay="0"/>
                                  </p:stCondLst>
                                  <p:childTnLst>
                                    <p:set>
                                      <p:cBhvr>
                                        <p:cTn id="26" dur="1" fill="hold">
                                          <p:stCondLst>
                                            <p:cond delay="0"/>
                                          </p:stCondLst>
                                        </p:cTn>
                                        <p:tgtEl>
                                          <p:spTgt spid="7171">
                                            <p:txEl>
                                              <p:pRg st="3" end="3"/>
                                            </p:txEl>
                                          </p:spTgt>
                                        </p:tgtEl>
                                        <p:attrNameLst>
                                          <p:attrName>style.visibility</p:attrName>
                                        </p:attrNameLst>
                                      </p:cBhvr>
                                      <p:to>
                                        <p:strVal val="visible"/>
                                      </p:to>
                                    </p:set>
                                    <p:animScale>
                                      <p:cBhvr>
                                        <p:cTn id="27" dur="1000" decel="50000" fill="hold">
                                          <p:stCondLst>
                                            <p:cond delay="0"/>
                                          </p:stCondLst>
                                        </p:cTn>
                                        <p:tgtEl>
                                          <p:spTgt spid="7171">
                                            <p:txEl>
                                              <p:pRg st="3" end="3"/>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8" dur="1000" decel="50000" fill="hold">
                                          <p:stCondLst>
                                            <p:cond delay="0"/>
                                          </p:stCondLst>
                                        </p:cTn>
                                        <p:tgtEl>
                                          <p:spTgt spid="7171">
                                            <p:txEl>
                                              <p:pRg st="3" end="3"/>
                                            </p:txEl>
                                          </p:spTgt>
                                        </p:tgtEl>
                                        <p:attrNameLst>
                                          <p:attrName>ppt_x</p:attrName>
                                          <p:attrName>ppt_y</p:attrName>
                                        </p:attrNameLst>
                                      </p:cBhvr>
                                    </p:animMotion>
                                    <p:animEffect transition="in" filter="fade">
                                      <p:cBhvr>
                                        <p:cTn id="29" dur="1000"/>
                                        <p:tgtEl>
                                          <p:spTgt spid="717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p:bldP spid="7171"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rrowheads="1"/>
          </p:cNvSpPr>
          <p:nvPr>
            <p:ph type="title"/>
          </p:nvPr>
        </p:nvSpPr>
        <p:spPr/>
        <p:txBody>
          <a:bodyPr>
            <a:normAutofit fontScale="90000"/>
          </a:bodyPr>
          <a:lstStyle/>
          <a:p>
            <a:pPr algn="r"/>
            <a:r>
              <a:rPr lang="ar-SA" sz="4000" b="0" dirty="0">
                <a:solidFill>
                  <a:srgbClr val="0070C0"/>
                </a:solidFill>
              </a:rPr>
              <a:t>7-التشفير</a:t>
            </a:r>
            <a:r>
              <a:rPr lang="en-US" sz="4000" b="0" i="1" u="sng" dirty="0"/>
              <a:t>:</a:t>
            </a:r>
            <a:r>
              <a:rPr lang="en-US" sz="4000" dirty="0"/>
              <a:t/>
            </a:r>
            <a:br>
              <a:rPr lang="en-US" sz="4000" dirty="0"/>
            </a:br>
            <a:endParaRPr lang="en-US" sz="4000" dirty="0"/>
          </a:p>
        </p:txBody>
      </p:sp>
      <p:sp>
        <p:nvSpPr>
          <p:cNvPr id="8195" name="Rectangle 3"/>
          <p:cNvSpPr>
            <a:spLocks noGrp="1" noChangeArrowheads="1"/>
          </p:cNvSpPr>
          <p:nvPr>
            <p:ph type="body" idx="1"/>
          </p:nvPr>
        </p:nvSpPr>
        <p:spPr/>
        <p:txBody>
          <a:bodyPr/>
          <a:lstStyle/>
          <a:p>
            <a:pPr algn="r"/>
            <a:r>
              <a:rPr lang="ar-SA" b="1" i="1" dirty="0"/>
              <a:t>التشفير هو ترميز البيانات كي يتعذر قراءتها من أي شخص ليس لديه كلمة مرور لفك شفرة تلك البيانات. </a:t>
            </a:r>
            <a:endParaRPr lang="en-US" dirty="0"/>
          </a:p>
          <a:p>
            <a:pPr algn="r"/>
            <a:r>
              <a:rPr lang="ar-SA" b="1" i="1" dirty="0"/>
              <a:t>ويقوم التشفير بمعالجة البيانات باستخدام عمليات رياضية غير قابلة للعكس. ويجعل التشفير المعلومات في جهازك غير قابلة للقراءة من قبل أي شخص يستطيع أن يتسلل خلسة إلى جهازك دون إذن. ومن أشهر برامج التشفير.</a:t>
            </a:r>
          </a:p>
          <a:p>
            <a:pPr algn="r">
              <a:buFont typeface="Wingdings" pitchFamily="2" charset="2"/>
              <a:buNone/>
            </a:pPr>
            <a:r>
              <a:rPr lang="ar-SA" dirty="0"/>
              <a:t>                                          </a:t>
            </a:r>
          </a:p>
          <a:p>
            <a:pPr algn="r">
              <a:buFont typeface="Wingdings" pitchFamily="2" charset="2"/>
              <a:buNone/>
            </a:pPr>
            <a:r>
              <a:rPr lang="ar-SA" dirty="0"/>
              <a:t>                                              </a:t>
            </a:r>
            <a:r>
              <a:rPr lang="ar-SA" i="1" u="sng" dirty="0">
                <a:solidFill>
                  <a:schemeClr val="folHlink"/>
                </a:solidFill>
              </a:rPr>
              <a:t>فى امان الله</a:t>
            </a:r>
            <a:endParaRPr lang="en-US" i="1" u="sng" dirty="0">
              <a:solidFill>
                <a:schemeClr val="folHlink"/>
              </a:solidFill>
            </a:endParaRPr>
          </a:p>
        </p:txBody>
      </p:sp>
    </p:spTree>
    <p:extLst>
      <p:ext uri="{BB962C8B-B14F-4D97-AF65-F5344CB8AC3E}">
        <p14:creationId xmlns:p14="http://schemas.microsoft.com/office/powerpoint/2010/main" val="7501894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8194"/>
                                        </p:tgtEl>
                                        <p:attrNameLst>
                                          <p:attrName>style.visibility</p:attrName>
                                        </p:attrNameLst>
                                      </p:cBhvr>
                                      <p:to>
                                        <p:strVal val="visible"/>
                                      </p:to>
                                    </p:set>
                                    <p:anim calcmode="lin" valueType="num">
                                      <p:cBhvr>
                                        <p:cTn id="7" dur="500" fill="hold"/>
                                        <p:tgtEl>
                                          <p:spTgt spid="8194"/>
                                        </p:tgtEl>
                                        <p:attrNameLst>
                                          <p:attrName>ppt_w</p:attrName>
                                        </p:attrNameLst>
                                      </p:cBhvr>
                                      <p:tavLst>
                                        <p:tav tm="0">
                                          <p:val>
                                            <p:fltVal val="0"/>
                                          </p:val>
                                        </p:tav>
                                        <p:tav tm="100000">
                                          <p:val>
                                            <p:strVal val="#ppt_w"/>
                                          </p:val>
                                        </p:tav>
                                      </p:tavLst>
                                    </p:anim>
                                    <p:anim calcmode="lin" valueType="num">
                                      <p:cBhvr>
                                        <p:cTn id="8" dur="500" fill="hold"/>
                                        <p:tgtEl>
                                          <p:spTgt spid="8194"/>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37" presetClass="entr" presetSubtype="0" fill="hold" grpId="0" nodeType="clickEffect">
                                  <p:stCondLst>
                                    <p:cond delay="0"/>
                                  </p:stCondLst>
                                  <p:childTnLst>
                                    <p:set>
                                      <p:cBhvr>
                                        <p:cTn id="12" dur="1" fill="hold">
                                          <p:stCondLst>
                                            <p:cond delay="0"/>
                                          </p:stCondLst>
                                        </p:cTn>
                                        <p:tgtEl>
                                          <p:spTgt spid="8195">
                                            <p:txEl>
                                              <p:pRg st="0" end="0"/>
                                            </p:txEl>
                                          </p:spTgt>
                                        </p:tgtEl>
                                        <p:attrNameLst>
                                          <p:attrName>style.visibility</p:attrName>
                                        </p:attrNameLst>
                                      </p:cBhvr>
                                      <p:to>
                                        <p:strVal val="visible"/>
                                      </p:to>
                                    </p:set>
                                    <p:animEffect transition="in" filter="fade">
                                      <p:cBhvr>
                                        <p:cTn id="13" dur="1000"/>
                                        <p:tgtEl>
                                          <p:spTgt spid="8195">
                                            <p:txEl>
                                              <p:pRg st="0" end="0"/>
                                            </p:txEl>
                                          </p:spTgt>
                                        </p:tgtEl>
                                      </p:cBhvr>
                                    </p:animEffect>
                                    <p:anim calcmode="lin" valueType="num">
                                      <p:cBhvr>
                                        <p:cTn id="14" dur="1000" fill="hold"/>
                                        <p:tgtEl>
                                          <p:spTgt spid="8195">
                                            <p:txEl>
                                              <p:pRg st="0" end="0"/>
                                            </p:txEl>
                                          </p:spTgt>
                                        </p:tgtEl>
                                        <p:attrNameLst>
                                          <p:attrName>ppt_x</p:attrName>
                                        </p:attrNameLst>
                                      </p:cBhvr>
                                      <p:tavLst>
                                        <p:tav tm="0">
                                          <p:val>
                                            <p:strVal val="#ppt_x"/>
                                          </p:val>
                                        </p:tav>
                                        <p:tav tm="100000">
                                          <p:val>
                                            <p:strVal val="#ppt_x"/>
                                          </p:val>
                                        </p:tav>
                                      </p:tavLst>
                                    </p:anim>
                                    <p:anim calcmode="lin" valueType="num">
                                      <p:cBhvr>
                                        <p:cTn id="15" dur="900" decel="100000" fill="hold"/>
                                        <p:tgtEl>
                                          <p:spTgt spid="8195">
                                            <p:txEl>
                                              <p:pRg st="0" end="0"/>
                                            </p:txEl>
                                          </p:spTgt>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8195">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37" presetClass="entr" presetSubtype="0" fill="hold" grpId="0" nodeType="clickEffect">
                                  <p:stCondLst>
                                    <p:cond delay="0"/>
                                  </p:stCondLst>
                                  <p:childTnLst>
                                    <p:set>
                                      <p:cBhvr>
                                        <p:cTn id="20" dur="1" fill="hold">
                                          <p:stCondLst>
                                            <p:cond delay="0"/>
                                          </p:stCondLst>
                                        </p:cTn>
                                        <p:tgtEl>
                                          <p:spTgt spid="8195">
                                            <p:txEl>
                                              <p:pRg st="1" end="1"/>
                                            </p:txEl>
                                          </p:spTgt>
                                        </p:tgtEl>
                                        <p:attrNameLst>
                                          <p:attrName>style.visibility</p:attrName>
                                        </p:attrNameLst>
                                      </p:cBhvr>
                                      <p:to>
                                        <p:strVal val="visible"/>
                                      </p:to>
                                    </p:set>
                                    <p:animEffect transition="in" filter="fade">
                                      <p:cBhvr>
                                        <p:cTn id="21" dur="1000"/>
                                        <p:tgtEl>
                                          <p:spTgt spid="8195">
                                            <p:txEl>
                                              <p:pRg st="1" end="1"/>
                                            </p:txEl>
                                          </p:spTgt>
                                        </p:tgtEl>
                                      </p:cBhvr>
                                    </p:animEffect>
                                    <p:anim calcmode="lin" valueType="num">
                                      <p:cBhvr>
                                        <p:cTn id="22" dur="1000" fill="hold"/>
                                        <p:tgtEl>
                                          <p:spTgt spid="8195">
                                            <p:txEl>
                                              <p:pRg st="1" end="1"/>
                                            </p:txEl>
                                          </p:spTgt>
                                        </p:tgtEl>
                                        <p:attrNameLst>
                                          <p:attrName>ppt_x</p:attrName>
                                        </p:attrNameLst>
                                      </p:cBhvr>
                                      <p:tavLst>
                                        <p:tav tm="0">
                                          <p:val>
                                            <p:strVal val="#ppt_x"/>
                                          </p:val>
                                        </p:tav>
                                        <p:tav tm="100000">
                                          <p:val>
                                            <p:strVal val="#ppt_x"/>
                                          </p:val>
                                        </p:tav>
                                      </p:tavLst>
                                    </p:anim>
                                    <p:anim calcmode="lin" valueType="num">
                                      <p:cBhvr>
                                        <p:cTn id="23" dur="900" decel="100000" fill="hold"/>
                                        <p:tgtEl>
                                          <p:spTgt spid="8195">
                                            <p:txEl>
                                              <p:pRg st="1" end="1"/>
                                            </p:txEl>
                                          </p:spTgt>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8195">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37" presetClass="entr" presetSubtype="0" fill="hold" grpId="0" nodeType="clickEffect">
                                  <p:stCondLst>
                                    <p:cond delay="0"/>
                                  </p:stCondLst>
                                  <p:childTnLst>
                                    <p:set>
                                      <p:cBhvr>
                                        <p:cTn id="28" dur="1" fill="hold">
                                          <p:stCondLst>
                                            <p:cond delay="0"/>
                                          </p:stCondLst>
                                        </p:cTn>
                                        <p:tgtEl>
                                          <p:spTgt spid="8195">
                                            <p:txEl>
                                              <p:pRg st="2" end="2"/>
                                            </p:txEl>
                                          </p:spTgt>
                                        </p:tgtEl>
                                        <p:attrNameLst>
                                          <p:attrName>style.visibility</p:attrName>
                                        </p:attrNameLst>
                                      </p:cBhvr>
                                      <p:to>
                                        <p:strVal val="visible"/>
                                      </p:to>
                                    </p:set>
                                    <p:animEffect transition="in" filter="fade">
                                      <p:cBhvr>
                                        <p:cTn id="29" dur="1000"/>
                                        <p:tgtEl>
                                          <p:spTgt spid="8195">
                                            <p:txEl>
                                              <p:pRg st="2" end="2"/>
                                            </p:txEl>
                                          </p:spTgt>
                                        </p:tgtEl>
                                      </p:cBhvr>
                                    </p:animEffect>
                                    <p:anim calcmode="lin" valueType="num">
                                      <p:cBhvr>
                                        <p:cTn id="30" dur="1000" fill="hold"/>
                                        <p:tgtEl>
                                          <p:spTgt spid="8195">
                                            <p:txEl>
                                              <p:pRg st="2" end="2"/>
                                            </p:txEl>
                                          </p:spTgt>
                                        </p:tgtEl>
                                        <p:attrNameLst>
                                          <p:attrName>ppt_x</p:attrName>
                                        </p:attrNameLst>
                                      </p:cBhvr>
                                      <p:tavLst>
                                        <p:tav tm="0">
                                          <p:val>
                                            <p:strVal val="#ppt_x"/>
                                          </p:val>
                                        </p:tav>
                                        <p:tav tm="100000">
                                          <p:val>
                                            <p:strVal val="#ppt_x"/>
                                          </p:val>
                                        </p:tav>
                                      </p:tavLst>
                                    </p:anim>
                                    <p:anim calcmode="lin" valueType="num">
                                      <p:cBhvr>
                                        <p:cTn id="31" dur="900" decel="100000" fill="hold"/>
                                        <p:tgtEl>
                                          <p:spTgt spid="8195">
                                            <p:txEl>
                                              <p:pRg st="2" end="2"/>
                                            </p:txEl>
                                          </p:spTgt>
                                        </p:tgtEl>
                                        <p:attrNameLst>
                                          <p:attrName>ppt_y</p:attrName>
                                        </p:attrNameLst>
                                      </p:cBhvr>
                                      <p:tavLst>
                                        <p:tav tm="0">
                                          <p:val>
                                            <p:strVal val="#ppt_y+1"/>
                                          </p:val>
                                        </p:tav>
                                        <p:tav tm="100000">
                                          <p:val>
                                            <p:strVal val="#ppt_y-.03"/>
                                          </p:val>
                                        </p:tav>
                                      </p:tavLst>
                                    </p:anim>
                                    <p:anim calcmode="lin" valueType="num">
                                      <p:cBhvr>
                                        <p:cTn id="32" dur="100" accel="100000" fill="hold">
                                          <p:stCondLst>
                                            <p:cond delay="900"/>
                                          </p:stCondLst>
                                        </p:cTn>
                                        <p:tgtEl>
                                          <p:spTgt spid="8195">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37" presetClass="entr" presetSubtype="0" fill="hold" grpId="0" nodeType="clickEffect">
                                  <p:stCondLst>
                                    <p:cond delay="0"/>
                                  </p:stCondLst>
                                  <p:childTnLst>
                                    <p:set>
                                      <p:cBhvr>
                                        <p:cTn id="36" dur="1" fill="hold">
                                          <p:stCondLst>
                                            <p:cond delay="0"/>
                                          </p:stCondLst>
                                        </p:cTn>
                                        <p:tgtEl>
                                          <p:spTgt spid="8195">
                                            <p:txEl>
                                              <p:pRg st="3" end="3"/>
                                            </p:txEl>
                                          </p:spTgt>
                                        </p:tgtEl>
                                        <p:attrNameLst>
                                          <p:attrName>style.visibility</p:attrName>
                                        </p:attrNameLst>
                                      </p:cBhvr>
                                      <p:to>
                                        <p:strVal val="visible"/>
                                      </p:to>
                                    </p:set>
                                    <p:animEffect transition="in" filter="fade">
                                      <p:cBhvr>
                                        <p:cTn id="37" dur="1000"/>
                                        <p:tgtEl>
                                          <p:spTgt spid="8195">
                                            <p:txEl>
                                              <p:pRg st="3" end="3"/>
                                            </p:txEl>
                                          </p:spTgt>
                                        </p:tgtEl>
                                      </p:cBhvr>
                                    </p:animEffect>
                                    <p:anim calcmode="lin" valueType="num">
                                      <p:cBhvr>
                                        <p:cTn id="38" dur="1000" fill="hold"/>
                                        <p:tgtEl>
                                          <p:spTgt spid="8195">
                                            <p:txEl>
                                              <p:pRg st="3" end="3"/>
                                            </p:txEl>
                                          </p:spTgt>
                                        </p:tgtEl>
                                        <p:attrNameLst>
                                          <p:attrName>ppt_x</p:attrName>
                                        </p:attrNameLst>
                                      </p:cBhvr>
                                      <p:tavLst>
                                        <p:tav tm="0">
                                          <p:val>
                                            <p:strVal val="#ppt_x"/>
                                          </p:val>
                                        </p:tav>
                                        <p:tav tm="100000">
                                          <p:val>
                                            <p:strVal val="#ppt_x"/>
                                          </p:val>
                                        </p:tav>
                                      </p:tavLst>
                                    </p:anim>
                                    <p:anim calcmode="lin" valueType="num">
                                      <p:cBhvr>
                                        <p:cTn id="39" dur="900" decel="100000" fill="hold"/>
                                        <p:tgtEl>
                                          <p:spTgt spid="8195">
                                            <p:txEl>
                                              <p:pRg st="3" end="3"/>
                                            </p:txEl>
                                          </p:spTgt>
                                        </p:tgtEl>
                                        <p:attrNameLst>
                                          <p:attrName>ppt_y</p:attrName>
                                        </p:attrNameLst>
                                      </p:cBhvr>
                                      <p:tavLst>
                                        <p:tav tm="0">
                                          <p:val>
                                            <p:strVal val="#ppt_y+1"/>
                                          </p:val>
                                        </p:tav>
                                        <p:tav tm="100000">
                                          <p:val>
                                            <p:strVal val="#ppt_y-.03"/>
                                          </p:val>
                                        </p:tav>
                                      </p:tavLst>
                                    </p:anim>
                                    <p:anim calcmode="lin" valueType="num">
                                      <p:cBhvr>
                                        <p:cTn id="40" dur="100" accel="100000" fill="hold">
                                          <p:stCondLst>
                                            <p:cond delay="900"/>
                                          </p:stCondLst>
                                        </p:cTn>
                                        <p:tgtEl>
                                          <p:spTgt spid="8195">
                                            <p:txEl>
                                              <p:pRg st="3" end="3"/>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p:bldP spid="8195"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a:xfrm>
            <a:off x="920751" y="3967163"/>
            <a:ext cx="2681288" cy="1941512"/>
          </a:xfrm>
          <a:prstGeom prst="rect">
            <a:avLst/>
          </a:prstGeom>
        </p:spPr>
        <p:txBody>
          <a:bodyPr/>
          <a:lstStyle/>
          <a:p>
            <a:pPr algn="r" defTabSz="457200" eaLnBrk="1" fontAlgn="auto" hangingPunct="1">
              <a:spcBef>
                <a:spcPts val="0"/>
              </a:spcBef>
              <a:spcAft>
                <a:spcPts val="1000"/>
              </a:spcAft>
              <a:buClr>
                <a:schemeClr val="tx1"/>
              </a:buClr>
              <a:buSzPct val="100000"/>
              <a:buFont typeface="Arial"/>
              <a:buNone/>
              <a:defRPr/>
            </a:pPr>
            <a:endParaRPr lang="en-US" sz="2000" cap="all" dirty="0">
              <a:latin typeface="Arial" charset="0"/>
              <a:cs typeface="Arial" charset="0"/>
            </a:endParaRPr>
          </a:p>
        </p:txBody>
      </p:sp>
      <p:sp>
        <p:nvSpPr>
          <p:cNvPr id="9" name="Content Placeholder 2"/>
          <p:cNvSpPr txBox="1">
            <a:spLocks/>
          </p:cNvSpPr>
          <p:nvPr/>
        </p:nvSpPr>
        <p:spPr>
          <a:xfrm>
            <a:off x="3602039" y="3808413"/>
            <a:ext cx="4137025" cy="2170112"/>
          </a:xfrm>
          <a:prstGeom prst="rect">
            <a:avLst/>
          </a:prstGeom>
        </p:spPr>
        <p:txBody>
          <a:bodyPr anchor="ctr">
            <a:normAutofit/>
          </a:bodyPr>
          <a:lstStyle/>
          <a:p>
            <a:pPr marL="285750" indent="-285750" algn="l" defTabSz="457200" eaLnBrk="1" fontAlgn="auto" hangingPunct="1">
              <a:spcBef>
                <a:spcPts val="0"/>
              </a:spcBef>
              <a:spcAft>
                <a:spcPts val="1000"/>
              </a:spcAft>
              <a:buClr>
                <a:schemeClr val="tx1"/>
              </a:buClr>
              <a:buSzPct val="100000"/>
              <a:defRPr/>
            </a:pPr>
            <a:r>
              <a:rPr lang="en-US" b="1" dirty="0">
                <a:solidFill>
                  <a:srgbClr val="CCFF33"/>
                </a:solidFill>
                <a:latin typeface="ae_Nice" pitchFamily="34" charset="-78"/>
                <a:cs typeface="ae_Nice" pitchFamily="34" charset="-78"/>
              </a:rPr>
              <a:t>Presented by :</a:t>
            </a:r>
          </a:p>
          <a:p>
            <a:pPr marL="285750" indent="-285750" algn="l" defTabSz="457200" eaLnBrk="1" fontAlgn="auto" hangingPunct="1">
              <a:spcBef>
                <a:spcPts val="0"/>
              </a:spcBef>
              <a:spcAft>
                <a:spcPts val="1000"/>
              </a:spcAft>
              <a:buClr>
                <a:schemeClr val="tx1"/>
              </a:buClr>
              <a:buSzPct val="100000"/>
              <a:defRPr/>
            </a:pPr>
            <a:r>
              <a:rPr lang="en-US" dirty="0">
                <a:latin typeface="ae_Nice" pitchFamily="34" charset="-78"/>
                <a:cs typeface="ae_Nice" pitchFamily="34" charset="-78"/>
              </a:rPr>
              <a:t>    Mahmoud Moh. Al-amin</a:t>
            </a:r>
          </a:p>
          <a:p>
            <a:pPr marL="285750" indent="-285750" algn="l" defTabSz="457200" eaLnBrk="1" fontAlgn="auto" hangingPunct="1">
              <a:spcBef>
                <a:spcPts val="0"/>
              </a:spcBef>
              <a:spcAft>
                <a:spcPts val="1000"/>
              </a:spcAft>
              <a:buClr>
                <a:schemeClr val="tx1"/>
              </a:buClr>
              <a:buSzPct val="100000"/>
              <a:defRPr/>
            </a:pPr>
            <a:r>
              <a:rPr lang="en-US" dirty="0">
                <a:latin typeface="ae_Nice" pitchFamily="34" charset="-78"/>
                <a:cs typeface="ae_Nice" pitchFamily="34" charset="-78"/>
              </a:rPr>
              <a:t>   </a:t>
            </a:r>
          </a:p>
        </p:txBody>
      </p:sp>
      <p:sp>
        <p:nvSpPr>
          <p:cNvPr id="7" name="Rectangle 6"/>
          <p:cNvSpPr/>
          <p:nvPr/>
        </p:nvSpPr>
        <p:spPr>
          <a:xfrm>
            <a:off x="2282635" y="1900536"/>
            <a:ext cx="4458273" cy="1323439"/>
          </a:xfrm>
          <a:prstGeom prst="rect">
            <a:avLst/>
          </a:prstGeom>
          <a:noFill/>
        </p:spPr>
        <p:txBody>
          <a:bodyPr wrap="none" lIns="91440" tIns="45720" rIns="91440" bIns="45720">
            <a:spAutoFit/>
          </a:bodyPr>
          <a:lstStyle/>
          <a:p>
            <a:pPr algn="ctr"/>
            <a:r>
              <a:rPr lang="en-US" sz="4000" b="1" dirty="0" smtClean="0"/>
              <a:t>    </a:t>
            </a:r>
            <a:r>
              <a:rPr lang="ar-SA" sz="4000" b="1" dirty="0" smtClean="0"/>
              <a:t>مخاطر الشبكة المختلفة</a:t>
            </a:r>
          </a:p>
          <a:p>
            <a:pPr algn="ctr"/>
            <a:r>
              <a:rPr lang="ar-SA" sz="40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rPr>
              <a:t>والهاكـرز </a:t>
            </a:r>
            <a:endParaRPr lang="en-US" sz="4000" b="1"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endParaRPr>
          </a:p>
        </p:txBody>
      </p:sp>
    </p:spTree>
    <p:extLst>
      <p:ext uri="{BB962C8B-B14F-4D97-AF65-F5344CB8AC3E}">
        <p14:creationId xmlns:p14="http://schemas.microsoft.com/office/powerpoint/2010/main" val="15789856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anim calcmode="lin" valueType="num">
                                      <p:cBhvr additive="base">
                                        <p:cTn id="11"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9">
                                            <p:txEl>
                                              <p:pRg st="0" end="0"/>
                                            </p:txEl>
                                          </p:spTgt>
                                        </p:tgtEl>
                                        <p:attrNameLst>
                                          <p:attrName>style.visibility</p:attrName>
                                        </p:attrNameLst>
                                      </p:cBhvr>
                                      <p:to>
                                        <p:strVal val="visible"/>
                                      </p:to>
                                    </p:set>
                                    <p:animEffect transition="in" filter="barn(inVertical)">
                                      <p:cBhvr>
                                        <p:cTn id="17" dur="500"/>
                                        <p:tgtEl>
                                          <p:spTgt spid="9">
                                            <p:txEl>
                                              <p:pRg st="0" end="0"/>
                                            </p:txEl>
                                          </p:spTgt>
                                        </p:tgtEl>
                                      </p:cBhvr>
                                    </p:animEffect>
                                  </p:childTnLst>
                                </p:cTn>
                              </p:par>
                              <p:par>
                                <p:cTn id="18" presetID="16" presetClass="entr" presetSubtype="21" fill="hold" nodeType="withEffect">
                                  <p:stCondLst>
                                    <p:cond delay="0"/>
                                  </p:stCondLst>
                                  <p:childTnLst>
                                    <p:set>
                                      <p:cBhvr>
                                        <p:cTn id="19" dur="1" fill="hold">
                                          <p:stCondLst>
                                            <p:cond delay="0"/>
                                          </p:stCondLst>
                                        </p:cTn>
                                        <p:tgtEl>
                                          <p:spTgt spid="9">
                                            <p:txEl>
                                              <p:pRg st="1" end="1"/>
                                            </p:txEl>
                                          </p:spTgt>
                                        </p:tgtEl>
                                        <p:attrNameLst>
                                          <p:attrName>style.visibility</p:attrName>
                                        </p:attrNameLst>
                                      </p:cBhvr>
                                      <p:to>
                                        <p:strVal val="visible"/>
                                      </p:to>
                                    </p:set>
                                    <p:animEffect transition="in" filter="barn(inVertical)">
                                      <p:cBhvr>
                                        <p:cTn id="20" dur="500"/>
                                        <p:tgtEl>
                                          <p:spTgt spid="9">
                                            <p:txEl>
                                              <p:pRg st="1" end="1"/>
                                            </p:txEl>
                                          </p:spTgt>
                                        </p:tgtEl>
                                      </p:cBhvr>
                                    </p:animEffect>
                                  </p:childTnLst>
                                </p:cTn>
                              </p:par>
                              <p:par>
                                <p:cTn id="21" presetID="16" presetClass="entr" presetSubtype="21" fill="hold" nodeType="withEffect">
                                  <p:stCondLst>
                                    <p:cond delay="0"/>
                                  </p:stCondLst>
                                  <p:childTnLst>
                                    <p:set>
                                      <p:cBhvr>
                                        <p:cTn id="22" dur="1" fill="hold">
                                          <p:stCondLst>
                                            <p:cond delay="0"/>
                                          </p:stCondLst>
                                        </p:cTn>
                                        <p:tgtEl>
                                          <p:spTgt spid="9">
                                            <p:txEl>
                                              <p:pRg st="2" end="2"/>
                                            </p:txEl>
                                          </p:spTgt>
                                        </p:tgtEl>
                                        <p:attrNameLst>
                                          <p:attrName>style.visibility</p:attrName>
                                        </p:attrNameLst>
                                      </p:cBhvr>
                                      <p:to>
                                        <p:strVal val="visible"/>
                                      </p:to>
                                    </p:set>
                                    <p:animEffect transition="in" filter="barn(inVertical)">
                                      <p:cBhvr>
                                        <p:cTn id="23" dur="500"/>
                                        <p:tgtEl>
                                          <p:spTgt spid="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b="1" dirty="0" smtClean="0">
                <a:solidFill>
                  <a:srgbClr val="0070C0"/>
                </a:solidFill>
              </a:rPr>
              <a:t>:- </a:t>
            </a:r>
            <a:r>
              <a:rPr lang="ar-SA" b="1" dirty="0" smtClean="0">
                <a:solidFill>
                  <a:srgbClr val="0070C0"/>
                </a:solidFill>
              </a:rPr>
              <a:t>مخاطر الشبكة المختلفة</a:t>
            </a:r>
            <a:endParaRPr lang="en-US" dirty="0">
              <a:solidFill>
                <a:srgbClr val="0070C0"/>
              </a:solidFill>
            </a:endParaRPr>
          </a:p>
        </p:txBody>
      </p:sp>
      <p:sp>
        <p:nvSpPr>
          <p:cNvPr id="3" name="Content Placeholder 2"/>
          <p:cNvSpPr>
            <a:spLocks noGrp="1"/>
          </p:cNvSpPr>
          <p:nvPr>
            <p:ph idx="1"/>
          </p:nvPr>
        </p:nvSpPr>
        <p:spPr>
          <a:xfrm>
            <a:off x="514351" y="1143000"/>
            <a:ext cx="7598569" cy="5486401"/>
          </a:xfrm>
        </p:spPr>
        <p:txBody>
          <a:bodyPr>
            <a:noAutofit/>
          </a:bodyPr>
          <a:lstStyle/>
          <a:p>
            <a:pPr algn="r" rtl="1"/>
            <a:r>
              <a:rPr lang="ar-SA" sz="2400" dirty="0" smtClean="0"/>
              <a:t>تحدث المشكلة الأمنية عندما يتم اختراق النظام لديك من خلال أحد المهاجمين أو المتسللين (الهاكر) أو الفيروسات أو نوع آخر من أنواع البرامج الخبيثة</a:t>
            </a:r>
            <a:r>
              <a:rPr lang="en-US" sz="2400" dirty="0" smtClean="0"/>
              <a:t>.</a:t>
            </a:r>
            <a:br>
              <a:rPr lang="en-US" sz="2400" dirty="0" smtClean="0"/>
            </a:br>
            <a:r>
              <a:rPr lang="ar-SA" sz="2400" dirty="0" smtClean="0"/>
              <a:t>وأكثر الناس المستهدفين في الاختراقات الأمنية هم الأشخاص الذي يقومون بتصفح الإنترنت، حيث يتسبب الاختراق في مشاكل مزعجة مثل تبطئ حركة التصفح وانقطاعه على فترات منتظمة. ويمكن أن يتعذر الدخول إلى البيانات وفي أسوأ الأحوال يمكن اختراق المعلومات الشخصية للمستخدم</a:t>
            </a:r>
            <a:r>
              <a:rPr lang="en-US" sz="2400" dirty="0" smtClean="0"/>
              <a:t>.</a:t>
            </a:r>
            <a:br>
              <a:rPr lang="en-US" sz="2400" dirty="0" smtClean="0"/>
            </a:br>
            <a:r>
              <a:rPr lang="ar-SA" sz="2400" dirty="0" smtClean="0"/>
              <a:t>وفي حالة وجود أخطاء برمجة أو إعدادات خاطئة في خادم الويب، فمن الجائز أن تسمح بدخول المستخدمين عن بعد غير المصرح لهم إلى الوثائق السرية المحتوية على معلومات شخصية أو الحصول على معلومات حول الجهاز المضيف للخادم مما يسمح بحدوث اختراق للنظام. كما يمكن لهؤلاء الأشخاص تنفيذ أوامر على جهاز الخادم المضيف مما يمكنهم تعديل النظام وإطلاق هجمات إغراقية مما يؤدي إلى تعطل الجهاز مؤقتاً، كما أن الهجمات الإغراقية</a:t>
            </a:r>
            <a:r>
              <a:rPr lang="en-US" sz="2400" dirty="0" smtClean="0"/>
              <a:t> (</a:t>
            </a:r>
            <a:r>
              <a:rPr lang="en-US" sz="2400" dirty="0" err="1" smtClean="0"/>
              <a:t>DoS</a:t>
            </a:r>
            <a:r>
              <a:rPr lang="en-US" sz="2400" dirty="0" smtClean="0"/>
              <a:t>) </a:t>
            </a:r>
            <a:r>
              <a:rPr lang="ar-SA" sz="2400" dirty="0" smtClean="0"/>
              <a:t>تستهدف إبطا او شل حركة مرور البيانات عبر الشبكة. </a:t>
            </a:r>
            <a:endParaRPr lang="en-US" sz="2400" dirty="0"/>
          </a:p>
        </p:txBody>
      </p:sp>
    </p:spTree>
    <p:extLst>
      <p:ext uri="{BB962C8B-B14F-4D97-AF65-F5344CB8AC3E}">
        <p14:creationId xmlns:p14="http://schemas.microsoft.com/office/powerpoint/2010/main" val="25748000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wipe(down)">
                                      <p:cBhvr>
                                        <p:cTn id="13"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a:solidFill>
                  <a:srgbClr val="0070C0"/>
                </a:solidFill>
              </a:rPr>
              <a:t>الشبكات</a:t>
            </a:r>
            <a:endParaRPr lang="en-US" dirty="0">
              <a:solidFill>
                <a:srgbClr val="0070C0"/>
              </a:solidFill>
            </a:endParaRPr>
          </a:p>
        </p:txBody>
      </p:sp>
      <p:sp>
        <p:nvSpPr>
          <p:cNvPr id="3" name="Content Placeholder 2"/>
          <p:cNvSpPr>
            <a:spLocks noGrp="1"/>
          </p:cNvSpPr>
          <p:nvPr>
            <p:ph idx="1"/>
          </p:nvPr>
        </p:nvSpPr>
        <p:spPr/>
        <p:txBody>
          <a:bodyPr/>
          <a:lstStyle/>
          <a:p>
            <a:pPr algn="r"/>
            <a:r>
              <a:rPr lang="en-US" dirty="0" err="1"/>
              <a:t>الشبكات</a:t>
            </a:r>
            <a:r>
              <a:rPr lang="en-US" dirty="0"/>
              <a:t> </a:t>
            </a:r>
            <a:r>
              <a:rPr lang="en-US" dirty="0" err="1"/>
              <a:t>بشكل</a:t>
            </a:r>
            <a:r>
              <a:rPr lang="en-US" dirty="0"/>
              <a:t> </a:t>
            </a:r>
            <a:r>
              <a:rPr lang="en-US" dirty="0" err="1"/>
              <a:t>عام</a:t>
            </a:r>
            <a:r>
              <a:rPr lang="en-US" dirty="0"/>
              <a:t> </a:t>
            </a:r>
            <a:r>
              <a:rPr lang="en-US" dirty="0" err="1"/>
              <a:t>هي</a:t>
            </a:r>
            <a:r>
              <a:rPr lang="en-US" dirty="0"/>
              <a:t> </a:t>
            </a:r>
            <a:r>
              <a:rPr lang="en-US" dirty="0" err="1"/>
              <a:t>وصل</a:t>
            </a:r>
            <a:r>
              <a:rPr lang="en-US" dirty="0"/>
              <a:t> </a:t>
            </a:r>
            <a:r>
              <a:rPr lang="en-US" dirty="0" err="1"/>
              <a:t>الحواسيب</a:t>
            </a:r>
            <a:r>
              <a:rPr lang="en-US" dirty="0"/>
              <a:t> </a:t>
            </a:r>
            <a:r>
              <a:rPr lang="en-US" dirty="0" err="1"/>
              <a:t>الموضوعة</a:t>
            </a:r>
            <a:r>
              <a:rPr lang="en-US" dirty="0"/>
              <a:t> </a:t>
            </a:r>
            <a:r>
              <a:rPr lang="en-US" dirty="0" err="1"/>
              <a:t>على</a:t>
            </a:r>
            <a:r>
              <a:rPr lang="en-US" dirty="0"/>
              <a:t> </a:t>
            </a:r>
            <a:r>
              <a:rPr lang="en-US" dirty="0" err="1"/>
              <a:t>مساحة</a:t>
            </a:r>
            <a:r>
              <a:rPr lang="en-US" dirty="0"/>
              <a:t> </a:t>
            </a:r>
            <a:r>
              <a:rPr lang="en-US" dirty="0" err="1"/>
              <a:t>محددة</a:t>
            </a:r>
            <a:r>
              <a:rPr lang="en-US" dirty="0"/>
              <a:t> </a:t>
            </a:r>
            <a:r>
              <a:rPr lang="en-US" dirty="0" err="1"/>
              <a:t>من</a:t>
            </a:r>
            <a:r>
              <a:rPr lang="en-US" dirty="0"/>
              <a:t> </a:t>
            </a:r>
            <a:r>
              <a:rPr lang="en-US" dirty="0" err="1"/>
              <a:t>أجل</a:t>
            </a:r>
            <a:r>
              <a:rPr lang="en-US" dirty="0"/>
              <a:t> </a:t>
            </a:r>
            <a:r>
              <a:rPr lang="en-US" dirty="0" err="1"/>
              <a:t>الاستخدام</a:t>
            </a:r>
            <a:r>
              <a:rPr lang="en-US" dirty="0"/>
              <a:t> </a:t>
            </a:r>
            <a:r>
              <a:rPr lang="en-US" dirty="0" err="1"/>
              <a:t>المشترك</a:t>
            </a:r>
            <a:r>
              <a:rPr lang="en-US" dirty="0"/>
              <a:t> </a:t>
            </a:r>
            <a:r>
              <a:rPr lang="en-US" dirty="0" err="1"/>
              <a:t>للمعلومات</a:t>
            </a:r>
            <a:r>
              <a:rPr lang="en-US" dirty="0"/>
              <a:t> .</a:t>
            </a:r>
            <a:r>
              <a:rPr lang="en-US" dirty="0" err="1"/>
              <a:t>الشبكات</a:t>
            </a:r>
            <a:r>
              <a:rPr lang="en-US" dirty="0"/>
              <a:t> </a:t>
            </a:r>
            <a:r>
              <a:rPr lang="en-US" dirty="0" err="1"/>
              <a:t>تقدم</a:t>
            </a:r>
            <a:r>
              <a:rPr lang="en-US" dirty="0"/>
              <a:t> </a:t>
            </a:r>
            <a:r>
              <a:rPr lang="en-US" dirty="0" err="1"/>
              <a:t>إمكانيات</a:t>
            </a:r>
            <a:r>
              <a:rPr lang="en-US" dirty="0"/>
              <a:t> </a:t>
            </a:r>
            <a:r>
              <a:rPr lang="en-US" dirty="0" err="1"/>
              <a:t>مذهلة</a:t>
            </a:r>
            <a:r>
              <a:rPr lang="en-US" dirty="0"/>
              <a:t> </a:t>
            </a:r>
            <a:r>
              <a:rPr lang="en-US" dirty="0" err="1"/>
              <a:t>في</a:t>
            </a:r>
            <a:r>
              <a:rPr lang="en-US" dirty="0"/>
              <a:t> </a:t>
            </a:r>
            <a:r>
              <a:rPr lang="en-US" dirty="0" err="1"/>
              <a:t>مجال</a:t>
            </a:r>
            <a:r>
              <a:rPr lang="en-US" dirty="0"/>
              <a:t> </a:t>
            </a:r>
            <a:r>
              <a:rPr lang="en-US" dirty="0" err="1"/>
              <a:t>تبادل</a:t>
            </a:r>
            <a:r>
              <a:rPr lang="en-US" dirty="0"/>
              <a:t> </a:t>
            </a:r>
            <a:r>
              <a:rPr lang="en-US" dirty="0" err="1"/>
              <a:t>المعطيات</a:t>
            </a:r>
            <a:r>
              <a:rPr lang="en-US" dirty="0"/>
              <a:t> </a:t>
            </a:r>
            <a:r>
              <a:rPr lang="en-US" dirty="0" err="1"/>
              <a:t>ومجال</a:t>
            </a:r>
            <a:r>
              <a:rPr lang="en-US" dirty="0"/>
              <a:t> </a:t>
            </a:r>
            <a:r>
              <a:rPr lang="en-US" dirty="0" err="1"/>
              <a:t>التعامل</a:t>
            </a:r>
            <a:r>
              <a:rPr lang="en-US" dirty="0"/>
              <a:t> </a:t>
            </a:r>
            <a:r>
              <a:rPr lang="en-US" dirty="0" err="1"/>
              <a:t>مع</a:t>
            </a:r>
            <a:r>
              <a:rPr lang="en-US" dirty="0"/>
              <a:t> </a:t>
            </a:r>
            <a:r>
              <a:rPr lang="en-US" dirty="0" err="1"/>
              <a:t>الملفات</a:t>
            </a:r>
            <a:r>
              <a:rPr lang="en-US" dirty="0"/>
              <a:t> </a:t>
            </a:r>
            <a:r>
              <a:rPr lang="en-US" dirty="0" err="1"/>
              <a:t>لعدد</a:t>
            </a:r>
            <a:r>
              <a:rPr lang="en-US" dirty="0"/>
              <a:t> </a:t>
            </a:r>
            <a:r>
              <a:rPr lang="en-US" dirty="0" err="1"/>
              <a:t>من</a:t>
            </a:r>
            <a:r>
              <a:rPr lang="en-US" dirty="0"/>
              <a:t> </a:t>
            </a:r>
            <a:r>
              <a:rPr lang="en-US" dirty="0" err="1"/>
              <a:t>المستثمرين</a:t>
            </a:r>
            <a:r>
              <a:rPr lang="en-US" dirty="0"/>
              <a:t> </a:t>
            </a:r>
            <a:r>
              <a:rPr lang="en-US" dirty="0" err="1"/>
              <a:t>بآن</a:t>
            </a:r>
            <a:r>
              <a:rPr lang="en-US" dirty="0"/>
              <a:t> </a:t>
            </a:r>
            <a:r>
              <a:rPr lang="en-US" dirty="0" err="1"/>
              <a:t>واحد</a:t>
            </a:r>
            <a:r>
              <a:rPr lang="en-US" dirty="0"/>
              <a:t> </a:t>
            </a:r>
            <a:r>
              <a:rPr lang="en-US" dirty="0" err="1"/>
              <a:t>معاً</a:t>
            </a:r>
            <a:r>
              <a:rPr lang="en-US" dirty="0"/>
              <a:t> ، </a:t>
            </a:r>
            <a:r>
              <a:rPr lang="en-US" dirty="0" err="1"/>
              <a:t>بالإضافة</a:t>
            </a:r>
            <a:r>
              <a:rPr lang="en-US" dirty="0"/>
              <a:t> </a:t>
            </a:r>
            <a:r>
              <a:rPr lang="en-US" dirty="0" err="1"/>
              <a:t>إلى</a:t>
            </a:r>
            <a:r>
              <a:rPr lang="en-US" dirty="0"/>
              <a:t> </a:t>
            </a:r>
            <a:r>
              <a:rPr lang="en-US" dirty="0" err="1"/>
              <a:t>بساطة</a:t>
            </a:r>
            <a:r>
              <a:rPr lang="en-US" dirty="0"/>
              <a:t> </a:t>
            </a:r>
            <a:r>
              <a:rPr lang="en-US" dirty="0" err="1"/>
              <a:t>المشاركة</a:t>
            </a:r>
            <a:r>
              <a:rPr lang="en-US" dirty="0"/>
              <a:t> </a:t>
            </a:r>
            <a:r>
              <a:rPr lang="en-US" dirty="0" err="1"/>
              <a:t>في</a:t>
            </a:r>
            <a:r>
              <a:rPr lang="en-US" dirty="0"/>
              <a:t> </a:t>
            </a:r>
            <a:r>
              <a:rPr lang="en-US" dirty="0" err="1"/>
              <a:t>الملفات</a:t>
            </a:r>
            <a:r>
              <a:rPr lang="en-US" dirty="0"/>
              <a:t> FILES </a:t>
            </a:r>
            <a:r>
              <a:rPr lang="en-US" dirty="0" err="1"/>
              <a:t>يمكن</a:t>
            </a:r>
            <a:r>
              <a:rPr lang="en-US" dirty="0"/>
              <a:t> </a:t>
            </a:r>
            <a:r>
              <a:rPr lang="en-US" dirty="0" err="1"/>
              <a:t>لمستثمري</a:t>
            </a:r>
            <a:r>
              <a:rPr lang="en-US" dirty="0"/>
              <a:t> </a:t>
            </a:r>
            <a:r>
              <a:rPr lang="en-US" dirty="0" err="1"/>
              <a:t>الشبكة</a:t>
            </a:r>
            <a:r>
              <a:rPr lang="en-US" dirty="0"/>
              <a:t> </a:t>
            </a:r>
            <a:r>
              <a:rPr lang="en-US" dirty="0" err="1"/>
              <a:t>أن</a:t>
            </a:r>
            <a:r>
              <a:rPr lang="en-US" dirty="0"/>
              <a:t> </a:t>
            </a:r>
            <a:r>
              <a:rPr lang="en-US" dirty="0" err="1"/>
              <a:t>يتشاركوا</a:t>
            </a:r>
            <a:r>
              <a:rPr lang="en-US" dirty="0"/>
              <a:t> </a:t>
            </a:r>
            <a:r>
              <a:rPr lang="en-US" dirty="0" err="1"/>
              <a:t>في</a:t>
            </a:r>
            <a:r>
              <a:rPr lang="en-US" dirty="0"/>
              <a:t> </a:t>
            </a:r>
            <a:r>
              <a:rPr lang="en-US" dirty="0" err="1"/>
              <a:t>الطابعات</a:t>
            </a:r>
            <a:r>
              <a:rPr lang="en-US" dirty="0"/>
              <a:t> PRINTERS </a:t>
            </a:r>
            <a:r>
              <a:rPr lang="en-US" dirty="0" err="1"/>
              <a:t>وسواقات</a:t>
            </a:r>
            <a:r>
              <a:rPr lang="en-US" dirty="0"/>
              <a:t> </a:t>
            </a:r>
            <a:r>
              <a:rPr lang="en-US" dirty="0" err="1"/>
              <a:t>الأقراص</a:t>
            </a:r>
            <a:r>
              <a:rPr lang="en-US" dirty="0"/>
              <a:t> </a:t>
            </a:r>
            <a:r>
              <a:rPr lang="en-US" dirty="0" err="1"/>
              <a:t>الليزرية</a:t>
            </a:r>
            <a:r>
              <a:rPr lang="en-US" dirty="0"/>
              <a:t> CD-ROM </a:t>
            </a:r>
            <a:r>
              <a:rPr lang="en-US" dirty="0" err="1"/>
              <a:t>والمودم</a:t>
            </a:r>
            <a:r>
              <a:rPr lang="en-US" dirty="0"/>
              <a:t> MODEM </a:t>
            </a:r>
            <a:r>
              <a:rPr lang="en-US" dirty="0" err="1"/>
              <a:t>وحتى</a:t>
            </a:r>
            <a:r>
              <a:rPr lang="en-US" dirty="0"/>
              <a:t> </a:t>
            </a:r>
            <a:r>
              <a:rPr lang="en-US" dirty="0" err="1"/>
              <a:t>جهاز</a:t>
            </a:r>
            <a:r>
              <a:rPr lang="en-US" dirty="0"/>
              <a:t> </a:t>
            </a:r>
            <a:r>
              <a:rPr lang="en-US" dirty="0" err="1"/>
              <a:t>الفاكس</a:t>
            </a:r>
            <a:r>
              <a:rPr lang="en-US" dirty="0"/>
              <a:t> FAX </a:t>
            </a:r>
          </a:p>
        </p:txBody>
      </p:sp>
    </p:spTree>
    <p:extLst>
      <p:ext uri="{BB962C8B-B14F-4D97-AF65-F5344CB8AC3E}">
        <p14:creationId xmlns:p14="http://schemas.microsoft.com/office/powerpoint/2010/main" val="608596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ntr" presetSubtype="1"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wheel(1)">
                                      <p:cBhvr>
                                        <p:cTn id="13"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r"/>
            <a:r>
              <a:rPr lang="ar-SA" sz="2400" dirty="0" smtClean="0"/>
              <a:t>كما أنه من خلال الهجمات الإغراقية الموزعة</a:t>
            </a:r>
            <a:r>
              <a:rPr lang="en-US" sz="2400" dirty="0" smtClean="0"/>
              <a:t> (</a:t>
            </a:r>
            <a:r>
              <a:rPr lang="en-US" sz="2400" dirty="0" err="1" smtClean="0"/>
              <a:t>DDoS</a:t>
            </a:r>
            <a:r>
              <a:rPr lang="en-US" sz="2400" dirty="0" smtClean="0"/>
              <a:t>)</a:t>
            </a:r>
            <a:r>
              <a:rPr lang="ar-SA" sz="2400" dirty="0" smtClean="0"/>
              <a:t>، فإن المعتدي يقوم باستخدام عدد من الكمبيوترات التي سيطر عليها للهجوم على كمبيوتر أو كمبيوترات أخرى. ويتم تركيب البرنامج الرئيسي للهجمات الإغراقية الموزعة</a:t>
            </a:r>
            <a:r>
              <a:rPr lang="en-US" sz="2400" dirty="0" smtClean="0"/>
              <a:t> (</a:t>
            </a:r>
            <a:r>
              <a:rPr lang="en-US" sz="2400" dirty="0" err="1" smtClean="0"/>
              <a:t>DDoS</a:t>
            </a:r>
            <a:r>
              <a:rPr lang="en-US" sz="2400" dirty="0" smtClean="0"/>
              <a:t>) </a:t>
            </a:r>
            <a:r>
              <a:rPr lang="ar-SA" sz="2400" dirty="0" smtClean="0"/>
              <a:t>في أحد أجهزة الكمبيوتر مستخدماً حساباً مسروقاً</a:t>
            </a:r>
            <a:r>
              <a:rPr lang="en-US" sz="2400" dirty="0" smtClean="0"/>
              <a:t>.</a:t>
            </a:r>
            <a:br>
              <a:rPr lang="en-US" sz="2400" dirty="0" smtClean="0"/>
            </a:br>
            <a:r>
              <a:rPr lang="ar-SA" sz="2400" dirty="0" smtClean="0"/>
              <a:t>إن التجسس على بيانات الشبكة واعتراض المعلومات التي تنتقل بين الخادم والمستعرض يمكن أن يصبح أمراً ممكناً إذا تركت الشبكة أو الخوادم مفتوحة ونقاط ضعفها مكشوفة</a:t>
            </a:r>
            <a:r>
              <a:rPr lang="en-US" sz="2400" dirty="0" smtClean="0"/>
              <a:t>.</a:t>
            </a:r>
            <a:endParaRPr lang="en-US" sz="2400" dirty="0"/>
          </a:p>
        </p:txBody>
      </p:sp>
    </p:spTree>
    <p:extLst>
      <p:ext uri="{BB962C8B-B14F-4D97-AF65-F5344CB8AC3E}">
        <p14:creationId xmlns:p14="http://schemas.microsoft.com/office/powerpoint/2010/main" val="3471952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dirty="0" smtClean="0">
                <a:solidFill>
                  <a:srgbClr val="0070C0"/>
                </a:solidFill>
              </a:rPr>
              <a:t>الهاكر</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pPr algn="r" rtl="1"/>
            <a:r>
              <a:rPr lang="ar-SA" sz="2400" dirty="0" smtClean="0"/>
              <a:t>الهاكر هو الشخص الذي يقوم بإنشاء وتعديل البرمجيات والعتاد الحاسوبي. وقد أصبح هذا المصطلح ذا مغزى سلبي حيث صار يطلق على الشخص الذي يقوم باستغلال النظام من خلال الحصول على دخول غير مصرح به للأنظمة والقيام بعمليات غير مرغوب فيها وغير مشروعة. غير أن هذا المصطلح (هاكر) يمكن أن يطلق على الشخص الذي يستخدم مهاراته لتطوير برمجيات الكمبيوتر وإدارة أنظمة الكمبيوتر وما يتعلق بأمن الكمبيوتر</a:t>
            </a:r>
            <a:r>
              <a:rPr lang="en-US" sz="2400" dirty="0" smtClean="0"/>
              <a:t>.</a:t>
            </a:r>
            <a:endParaRPr lang="en-US" sz="2400" dirty="0"/>
          </a:p>
        </p:txBody>
      </p:sp>
    </p:spTree>
    <p:extLst>
      <p:ext uri="{BB962C8B-B14F-4D97-AF65-F5344CB8AC3E}">
        <p14:creationId xmlns:p14="http://schemas.microsoft.com/office/powerpoint/2010/main" val="491985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b="1" dirty="0" smtClean="0">
                <a:solidFill>
                  <a:srgbClr val="0070C0"/>
                </a:solidFill>
              </a:rPr>
              <a:t>اللصوصية</a:t>
            </a:r>
            <a:r>
              <a:rPr lang="en-US" b="1" dirty="0" smtClean="0">
                <a:solidFill>
                  <a:srgbClr val="0070C0"/>
                </a:solidFill>
              </a:rPr>
              <a:t> (Phishing) :</a:t>
            </a:r>
            <a:r>
              <a:rPr lang="en-US" dirty="0" smtClean="0">
                <a:solidFill>
                  <a:srgbClr val="0070C0"/>
                </a:solidFill>
              </a:rPr>
              <a:t/>
            </a:r>
            <a:br>
              <a:rPr lang="en-US" dirty="0" smtClean="0">
                <a:solidFill>
                  <a:srgbClr val="0070C0"/>
                </a:solidFill>
              </a:rPr>
            </a:br>
            <a:endParaRPr lang="en-US" dirty="0">
              <a:solidFill>
                <a:srgbClr val="0070C0"/>
              </a:solidFill>
            </a:endParaRPr>
          </a:p>
        </p:txBody>
      </p:sp>
      <p:sp>
        <p:nvSpPr>
          <p:cNvPr id="3" name="Content Placeholder 2"/>
          <p:cNvSpPr>
            <a:spLocks noGrp="1"/>
          </p:cNvSpPr>
          <p:nvPr>
            <p:ph idx="1"/>
          </p:nvPr>
        </p:nvSpPr>
        <p:spPr/>
        <p:txBody>
          <a:bodyPr>
            <a:noAutofit/>
          </a:bodyPr>
          <a:lstStyle/>
          <a:p>
            <a:pPr algn="r" rtl="1">
              <a:buNone/>
            </a:pPr>
            <a:r>
              <a:rPr lang="en-US" sz="2400" b="1" dirty="0" smtClean="0"/>
              <a:t> </a:t>
            </a:r>
            <a:endParaRPr lang="en-US" sz="2400" dirty="0" smtClean="0"/>
          </a:p>
          <a:p>
            <a:pPr algn="r" rtl="1"/>
            <a:r>
              <a:rPr lang="ar-SA" sz="2400" dirty="0" smtClean="0"/>
              <a:t>يستخدم مصطلح</a:t>
            </a:r>
            <a:r>
              <a:rPr lang="en-US" sz="2400" dirty="0" smtClean="0"/>
              <a:t> (Phishing) </a:t>
            </a:r>
            <a:r>
              <a:rPr lang="ar-SA" sz="2400" dirty="0" smtClean="0"/>
              <a:t>للتعبير عن سرقة الهوية، وهو عمل إجرامي، حيث يقوم شخص أو شركة بالتحايل والغش من خلال إرسال رسالة بريد إلكتروني مدعياً أنه من شركة نظامية ويطلب الحصول من مستلم الرسالة على المعلومات الشخصية مثل تفاصيل الحسابات البنكية وكلمات المرور وتفاصيل البطاقة الائتمانية. وتستخدم المعلومات للدخول إلى الحسابات البنكية عبر الإنترنت والدخول إلى مواقع الشركات التي تطلب البيانات الشخصية للدخول الى الموقع</a:t>
            </a:r>
            <a:r>
              <a:rPr lang="en-US" sz="2400" dirty="0" smtClean="0"/>
              <a:t>.</a:t>
            </a:r>
            <a:br>
              <a:rPr lang="en-US" sz="2400" dirty="0" smtClean="0"/>
            </a:br>
            <a:r>
              <a:rPr lang="ar-SA" sz="2400" dirty="0" smtClean="0"/>
              <a:t>هناك برامج لمكافحة اللصوصية</a:t>
            </a:r>
            <a:r>
              <a:rPr lang="en-US" sz="2400" dirty="0" smtClean="0"/>
              <a:t> Phishing </a:t>
            </a:r>
            <a:r>
              <a:rPr lang="ar-SA" sz="2400" dirty="0" smtClean="0"/>
              <a:t>والكشف عن هوية المرسل الحقيقي، وأفضل وسيلة لحماية الشخص من نشر معلوماته الشخصية لمن يطلبها هو أن يكون الشخص متيقظاً وحذراً ولديه الوعي الكافي، فلا يوجد هناك أي بنك معروف أو مؤسسة فعلية يطلبون من عملائهم إرسال معلوماتهم الشخصية عبر البريد الإلكتروني</a:t>
            </a:r>
            <a:r>
              <a:rPr lang="en-US" sz="2400" dirty="0" smtClean="0"/>
              <a:t>.</a:t>
            </a:r>
          </a:p>
          <a:p>
            <a:pPr algn="r"/>
            <a:endParaRPr lang="en-US" sz="2400" dirty="0"/>
          </a:p>
        </p:txBody>
      </p:sp>
    </p:spTree>
    <p:extLst>
      <p:ext uri="{BB962C8B-B14F-4D97-AF65-F5344CB8AC3E}">
        <p14:creationId xmlns:p14="http://schemas.microsoft.com/office/powerpoint/2010/main" val="35317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wipe(down)">
                                      <p:cBhvr>
                                        <p:cTn id="13"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solidFill>
                  <a:srgbClr val="0070C0"/>
                </a:solidFill>
              </a:rPr>
              <a:t>الشبكات</a:t>
            </a:r>
            <a:endParaRPr lang="en-US" dirty="0">
              <a:solidFill>
                <a:srgbClr val="0070C0"/>
              </a:solidFill>
            </a:endParaRPr>
          </a:p>
        </p:txBody>
      </p:sp>
      <p:sp>
        <p:nvSpPr>
          <p:cNvPr id="3" name="Content Placeholder 2"/>
          <p:cNvSpPr>
            <a:spLocks noGrp="1"/>
          </p:cNvSpPr>
          <p:nvPr>
            <p:ph idx="1"/>
          </p:nvPr>
        </p:nvSpPr>
        <p:spPr>
          <a:xfrm>
            <a:off x="457200" y="1295400"/>
            <a:ext cx="8229600" cy="4830763"/>
          </a:xfrm>
        </p:spPr>
        <p:txBody>
          <a:bodyPr/>
          <a:lstStyle/>
          <a:p>
            <a:pPr algn="r"/>
            <a:r>
              <a:rPr lang="en-US" dirty="0" err="1"/>
              <a:t>وعموماً</a:t>
            </a:r>
            <a:r>
              <a:rPr lang="en-US" dirty="0"/>
              <a:t> </a:t>
            </a:r>
            <a:r>
              <a:rPr lang="en-US" dirty="0" err="1"/>
              <a:t>يقصد</a:t>
            </a:r>
            <a:r>
              <a:rPr lang="en-US" dirty="0"/>
              <a:t> </a:t>
            </a:r>
            <a:r>
              <a:rPr lang="en-US" dirty="0" err="1"/>
              <a:t>بالشبكة</a:t>
            </a:r>
            <a:r>
              <a:rPr lang="en-US" dirty="0"/>
              <a:t> </a:t>
            </a:r>
            <a:r>
              <a:rPr lang="en-US" dirty="0" err="1"/>
              <a:t>التفاعل</a:t>
            </a:r>
            <a:r>
              <a:rPr lang="en-US" dirty="0"/>
              <a:t> </a:t>
            </a:r>
            <a:r>
              <a:rPr lang="en-US" dirty="0" err="1"/>
              <a:t>المتداخل</a:t>
            </a:r>
            <a:r>
              <a:rPr lang="en-US" dirty="0"/>
              <a:t> </a:t>
            </a:r>
            <a:r>
              <a:rPr lang="en-US" dirty="0" err="1"/>
              <a:t>بين</a:t>
            </a:r>
            <a:r>
              <a:rPr lang="en-US" dirty="0"/>
              <a:t> </a:t>
            </a:r>
            <a:r>
              <a:rPr lang="en-US" dirty="0" err="1"/>
              <a:t>أجهزة</a:t>
            </a:r>
            <a:r>
              <a:rPr lang="en-US" dirty="0"/>
              <a:t> </a:t>
            </a:r>
            <a:r>
              <a:rPr lang="en-US" dirty="0" err="1"/>
              <a:t>الكمبيوتر</a:t>
            </a:r>
            <a:r>
              <a:rPr lang="en-US" dirty="0"/>
              <a:t> </a:t>
            </a:r>
            <a:r>
              <a:rPr lang="en-US" dirty="0" err="1"/>
              <a:t>أي</a:t>
            </a:r>
            <a:r>
              <a:rPr lang="en-US" dirty="0"/>
              <a:t> </a:t>
            </a:r>
            <a:r>
              <a:rPr lang="en-US" dirty="0" err="1"/>
              <a:t>كيف</a:t>
            </a:r>
            <a:r>
              <a:rPr lang="en-US" dirty="0"/>
              <a:t> </a:t>
            </a:r>
            <a:r>
              <a:rPr lang="en-US" dirty="0" err="1"/>
              <a:t>تعمل</a:t>
            </a:r>
            <a:r>
              <a:rPr lang="en-US" dirty="0"/>
              <a:t> </a:t>
            </a:r>
            <a:r>
              <a:rPr lang="en-US" dirty="0" err="1"/>
              <a:t>الأجهزة</a:t>
            </a:r>
            <a:r>
              <a:rPr lang="en-US" dirty="0"/>
              <a:t> </a:t>
            </a:r>
            <a:r>
              <a:rPr lang="en-US" dirty="0" err="1"/>
              <a:t>فيما</a:t>
            </a:r>
            <a:r>
              <a:rPr lang="en-US" dirty="0"/>
              <a:t> </a:t>
            </a:r>
            <a:r>
              <a:rPr lang="en-US" dirty="0" err="1"/>
              <a:t>بينها</a:t>
            </a:r>
            <a:r>
              <a:rPr lang="en-US" dirty="0"/>
              <a:t> </a:t>
            </a:r>
            <a:r>
              <a:rPr lang="en-US" dirty="0" err="1"/>
              <a:t>ضمن</a:t>
            </a:r>
            <a:r>
              <a:rPr lang="en-US" dirty="0"/>
              <a:t> </a:t>
            </a:r>
            <a:r>
              <a:rPr lang="en-US" dirty="0" err="1"/>
              <a:t>شبكة</a:t>
            </a:r>
            <a:r>
              <a:rPr lang="en-US" dirty="0"/>
              <a:t> </a:t>
            </a:r>
            <a:r>
              <a:rPr lang="en-US" dirty="0" err="1"/>
              <a:t>اتصال</a:t>
            </a:r>
            <a:r>
              <a:rPr lang="en-US" dirty="0"/>
              <a:t> </a:t>
            </a:r>
            <a:r>
              <a:rPr lang="en-US" dirty="0" err="1"/>
              <a:t>لتحسين</a:t>
            </a:r>
            <a:r>
              <a:rPr lang="en-US" dirty="0"/>
              <a:t> </a:t>
            </a:r>
            <a:r>
              <a:rPr lang="en-US" dirty="0" err="1"/>
              <a:t>قدراتك</a:t>
            </a:r>
            <a:r>
              <a:rPr lang="en-US" dirty="0"/>
              <a:t> </a:t>
            </a:r>
            <a:r>
              <a:rPr lang="en-US" dirty="0" err="1"/>
              <a:t>في</a:t>
            </a:r>
            <a:r>
              <a:rPr lang="en-US" dirty="0"/>
              <a:t> </a:t>
            </a:r>
            <a:r>
              <a:rPr lang="en-US" dirty="0" err="1"/>
              <a:t>إنجاز</a:t>
            </a:r>
            <a:r>
              <a:rPr lang="en-US" dirty="0"/>
              <a:t> </a:t>
            </a:r>
            <a:r>
              <a:rPr lang="en-US" dirty="0" err="1"/>
              <a:t>الأمور</a:t>
            </a:r>
            <a:r>
              <a:rPr lang="en-US" dirty="0"/>
              <a:t> . </a:t>
            </a:r>
            <a:r>
              <a:rPr lang="en-US" dirty="0" err="1"/>
              <a:t>وشبكات</a:t>
            </a:r>
            <a:r>
              <a:rPr lang="en-US" dirty="0"/>
              <a:t> </a:t>
            </a:r>
            <a:r>
              <a:rPr lang="en-US" dirty="0" err="1"/>
              <a:t>الاتصال</a:t>
            </a:r>
            <a:r>
              <a:rPr lang="en-US" dirty="0"/>
              <a:t> </a:t>
            </a:r>
            <a:r>
              <a:rPr lang="en-US" dirty="0" err="1"/>
              <a:t>وضعت</a:t>
            </a:r>
            <a:r>
              <a:rPr lang="en-US" dirty="0"/>
              <a:t> </a:t>
            </a:r>
            <a:r>
              <a:rPr lang="en-US" dirty="0" err="1"/>
              <a:t>عموماً</a:t>
            </a:r>
            <a:r>
              <a:rPr lang="en-US" dirty="0"/>
              <a:t> </a:t>
            </a:r>
            <a:r>
              <a:rPr lang="en-US" dirty="0" err="1"/>
              <a:t>للمشاركة</a:t>
            </a:r>
            <a:r>
              <a:rPr lang="en-US" dirty="0"/>
              <a:t> </a:t>
            </a:r>
            <a:r>
              <a:rPr lang="en-US" dirty="0" err="1"/>
              <a:t>في</a:t>
            </a:r>
            <a:r>
              <a:rPr lang="en-US" dirty="0"/>
              <a:t> </a:t>
            </a:r>
            <a:r>
              <a:rPr lang="en-US" dirty="0" err="1"/>
              <a:t>أمور</a:t>
            </a:r>
            <a:r>
              <a:rPr lang="en-US" dirty="0"/>
              <a:t> </a:t>
            </a:r>
            <a:r>
              <a:rPr lang="en-US" dirty="0" err="1"/>
              <a:t>مثل</a:t>
            </a:r>
            <a:r>
              <a:rPr lang="en-US" dirty="0"/>
              <a:t> </a:t>
            </a:r>
            <a:r>
              <a:rPr lang="en-US" dirty="0" err="1"/>
              <a:t>معالجة</a:t>
            </a:r>
            <a:r>
              <a:rPr lang="en-US" dirty="0"/>
              <a:t> </a:t>
            </a:r>
            <a:r>
              <a:rPr lang="en-US" dirty="0" err="1"/>
              <a:t>النصوص</a:t>
            </a:r>
            <a:r>
              <a:rPr lang="en-US" dirty="0"/>
              <a:t> </a:t>
            </a:r>
            <a:r>
              <a:rPr lang="en-US" dirty="0" err="1"/>
              <a:t>وبرامج</a:t>
            </a:r>
            <a:r>
              <a:rPr lang="en-US" dirty="0"/>
              <a:t> </a:t>
            </a:r>
            <a:r>
              <a:rPr lang="en-US" dirty="0" err="1"/>
              <a:t>أوراق</a:t>
            </a:r>
            <a:r>
              <a:rPr lang="en-US" dirty="0"/>
              <a:t> </a:t>
            </a:r>
            <a:r>
              <a:rPr lang="en-US" dirty="0" err="1"/>
              <a:t>العمل</a:t>
            </a:r>
            <a:r>
              <a:rPr lang="en-US" dirty="0"/>
              <a:t> </a:t>
            </a:r>
            <a:r>
              <a:rPr lang="en-US" dirty="0" err="1"/>
              <a:t>وفي</a:t>
            </a:r>
            <a:r>
              <a:rPr lang="en-US" dirty="0"/>
              <a:t> </a:t>
            </a:r>
            <a:r>
              <a:rPr lang="en-US" dirty="0" err="1"/>
              <a:t>الطابعات</a:t>
            </a:r>
            <a:r>
              <a:rPr lang="en-US" dirty="0"/>
              <a:t> </a:t>
            </a:r>
            <a:r>
              <a:rPr lang="en-US" dirty="0" err="1"/>
              <a:t>وفي</a:t>
            </a:r>
            <a:r>
              <a:rPr lang="en-US" dirty="0"/>
              <a:t> </a:t>
            </a:r>
            <a:r>
              <a:rPr lang="en-US" dirty="0" err="1"/>
              <a:t>الربط</a:t>
            </a:r>
            <a:r>
              <a:rPr lang="en-US" dirty="0"/>
              <a:t> </a:t>
            </a:r>
            <a:r>
              <a:rPr lang="en-US" dirty="0" err="1"/>
              <a:t>على</a:t>
            </a:r>
            <a:r>
              <a:rPr lang="en-US" dirty="0"/>
              <a:t> </a:t>
            </a:r>
            <a:r>
              <a:rPr lang="en-US" dirty="0" err="1"/>
              <a:t>أجهزة</a:t>
            </a:r>
            <a:r>
              <a:rPr lang="en-US" dirty="0"/>
              <a:t> </a:t>
            </a:r>
            <a:r>
              <a:rPr lang="en-US" dirty="0" err="1"/>
              <a:t>كمبيوتر</a:t>
            </a:r>
            <a:r>
              <a:rPr lang="en-US" dirty="0"/>
              <a:t> </a:t>
            </a:r>
            <a:r>
              <a:rPr lang="en-US" dirty="0" err="1"/>
              <a:t>وشبكات</a:t>
            </a:r>
            <a:r>
              <a:rPr lang="en-US" dirty="0"/>
              <a:t> </a:t>
            </a:r>
            <a:r>
              <a:rPr lang="en-US" dirty="0" err="1"/>
              <a:t>واسعة</a:t>
            </a:r>
            <a:r>
              <a:rPr lang="en-US" dirty="0"/>
              <a:t> </a:t>
            </a:r>
            <a:r>
              <a:rPr lang="en-US" dirty="0" err="1"/>
              <a:t>وأنظمة</a:t>
            </a:r>
            <a:r>
              <a:rPr lang="en-US" dirty="0"/>
              <a:t> </a:t>
            </a:r>
            <a:r>
              <a:rPr lang="en-US" dirty="0" err="1"/>
              <a:t>البريد</a:t>
            </a:r>
            <a:r>
              <a:rPr lang="en-US" dirty="0"/>
              <a:t> </a:t>
            </a:r>
            <a:r>
              <a:rPr lang="en-US" dirty="0" err="1"/>
              <a:t>هي</a:t>
            </a:r>
            <a:r>
              <a:rPr lang="en-US" dirty="0"/>
              <a:t> </a:t>
            </a:r>
            <a:r>
              <a:rPr lang="en-US" dirty="0" err="1"/>
              <a:t>وظيفة</a:t>
            </a:r>
            <a:r>
              <a:rPr lang="en-US" dirty="0"/>
              <a:t> </a:t>
            </a:r>
            <a:r>
              <a:rPr lang="en-US" dirty="0" err="1"/>
              <a:t>شبكة</a:t>
            </a:r>
            <a:r>
              <a:rPr lang="en-US" dirty="0"/>
              <a:t> </a:t>
            </a:r>
            <a:r>
              <a:rPr lang="en-US" dirty="0" err="1"/>
              <a:t>الاتصال</a:t>
            </a:r>
            <a:r>
              <a:rPr lang="en-US" dirty="0"/>
              <a:t> .</a:t>
            </a:r>
          </a:p>
          <a:p>
            <a:pPr algn="r"/>
            <a:endParaRPr lang="en-US" dirty="0"/>
          </a:p>
        </p:txBody>
      </p:sp>
    </p:spTree>
    <p:extLst>
      <p:ext uri="{BB962C8B-B14F-4D97-AF65-F5344CB8AC3E}">
        <p14:creationId xmlns:p14="http://schemas.microsoft.com/office/powerpoint/2010/main" val="2404494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solidFill>
                  <a:srgbClr val="0070C0"/>
                </a:solidFill>
              </a:rPr>
              <a:t>أنواع</a:t>
            </a:r>
            <a:r>
              <a:rPr lang="en-US" b="1" dirty="0" smtClean="0">
                <a:solidFill>
                  <a:srgbClr val="0070C0"/>
                </a:solidFill>
              </a:rPr>
              <a:t> </a:t>
            </a:r>
            <a:r>
              <a:rPr lang="en-US" b="1" dirty="0" err="1" smtClean="0">
                <a:solidFill>
                  <a:srgbClr val="0070C0"/>
                </a:solidFill>
              </a:rPr>
              <a:t>الشبكات</a:t>
            </a:r>
            <a:endParaRPr lang="en-US" dirty="0">
              <a:solidFill>
                <a:srgbClr val="0070C0"/>
              </a:solidFill>
            </a:endParaRPr>
          </a:p>
        </p:txBody>
      </p:sp>
      <p:sp>
        <p:nvSpPr>
          <p:cNvPr id="3" name="Content Placeholder 2"/>
          <p:cNvSpPr>
            <a:spLocks noGrp="1"/>
          </p:cNvSpPr>
          <p:nvPr>
            <p:ph idx="1"/>
          </p:nvPr>
        </p:nvSpPr>
        <p:spPr/>
        <p:txBody>
          <a:bodyPr/>
          <a:lstStyle/>
          <a:p>
            <a:pPr marL="0" indent="0" algn="ctr">
              <a:buNone/>
            </a:pPr>
            <a:r>
              <a:rPr lang="en-US" b="1" dirty="0"/>
              <a:t/>
            </a:r>
            <a:br>
              <a:rPr lang="en-US" b="1" dirty="0"/>
            </a:br>
            <a:r>
              <a:rPr lang="en-US" b="1" dirty="0" err="1"/>
              <a:t>هنالك</a:t>
            </a:r>
            <a:r>
              <a:rPr lang="en-US" b="1" dirty="0"/>
              <a:t> </a:t>
            </a:r>
            <a:r>
              <a:rPr lang="en-US" b="1" dirty="0" err="1"/>
              <a:t>ثلاثة</a:t>
            </a:r>
            <a:r>
              <a:rPr lang="en-US" b="1" dirty="0"/>
              <a:t> </a:t>
            </a:r>
            <a:r>
              <a:rPr lang="en-US" b="1" dirty="0" err="1"/>
              <a:t>أنواع</a:t>
            </a:r>
            <a:r>
              <a:rPr lang="en-US" b="1" dirty="0"/>
              <a:t> </a:t>
            </a:r>
            <a:r>
              <a:rPr lang="en-US" b="1" dirty="0" err="1"/>
              <a:t>رئيسية</a:t>
            </a:r>
            <a:r>
              <a:rPr lang="en-US" b="1" dirty="0"/>
              <a:t> </a:t>
            </a:r>
            <a:r>
              <a:rPr lang="en-US" b="1" dirty="0" err="1"/>
              <a:t>من</a:t>
            </a:r>
            <a:r>
              <a:rPr lang="en-US" b="1" dirty="0"/>
              <a:t> </a:t>
            </a:r>
            <a:r>
              <a:rPr lang="en-US" b="1" dirty="0" err="1"/>
              <a:t>الشبكات</a:t>
            </a:r>
            <a:r>
              <a:rPr lang="en-US" b="1" dirty="0"/>
              <a:t> :</a:t>
            </a:r>
            <a:br>
              <a:rPr lang="en-US" b="1" dirty="0"/>
            </a:br>
            <a:r>
              <a:rPr lang="en-US" b="1" dirty="0"/>
              <a:t>(أ‌) </a:t>
            </a:r>
            <a:r>
              <a:rPr lang="en-US" b="1" dirty="0" err="1" smtClean="0"/>
              <a:t>الشبكات</a:t>
            </a:r>
            <a:r>
              <a:rPr lang="en-US" b="1" dirty="0" smtClean="0"/>
              <a:t> </a:t>
            </a:r>
            <a:r>
              <a:rPr lang="en-US" b="1" dirty="0" err="1"/>
              <a:t>الواسعة</a:t>
            </a:r>
            <a:r>
              <a:rPr lang="en-US" b="1" dirty="0"/>
              <a:t>     (WAN) WIDE AREA NET WORKS </a:t>
            </a:r>
            <a:br>
              <a:rPr lang="en-US" b="1" dirty="0"/>
            </a:br>
            <a:r>
              <a:rPr lang="en-US" b="1" dirty="0"/>
              <a:t>(ب‌) </a:t>
            </a:r>
            <a:r>
              <a:rPr lang="en-US" b="1" dirty="0" err="1"/>
              <a:t>الشبكات</a:t>
            </a:r>
            <a:r>
              <a:rPr lang="en-US" b="1" dirty="0"/>
              <a:t> </a:t>
            </a:r>
            <a:r>
              <a:rPr lang="en-US" b="1" dirty="0" err="1"/>
              <a:t>المحلية</a:t>
            </a:r>
            <a:r>
              <a:rPr lang="en-US" b="1" dirty="0"/>
              <a:t>   (LAN) LOCAL AREA NET WORKS </a:t>
            </a:r>
            <a:br>
              <a:rPr lang="en-US" b="1" dirty="0"/>
            </a:br>
            <a:r>
              <a:rPr lang="en-US" b="1" dirty="0"/>
              <a:t>(ت‌) </a:t>
            </a:r>
            <a:r>
              <a:rPr lang="en-US" b="1" dirty="0" err="1"/>
              <a:t>الشبكات</a:t>
            </a:r>
            <a:r>
              <a:rPr lang="en-US" b="1" dirty="0"/>
              <a:t> </a:t>
            </a:r>
            <a:r>
              <a:rPr lang="en-US" b="1" dirty="0" err="1"/>
              <a:t>العنكبوتية</a:t>
            </a:r>
            <a:r>
              <a:rPr lang="en-US" b="1" dirty="0"/>
              <a:t> MEDIUM AREA NET WORKS(MAN)</a:t>
            </a:r>
            <a:endParaRPr lang="en-US" dirty="0"/>
          </a:p>
          <a:p>
            <a:pPr algn="ctr"/>
            <a:endParaRPr lang="en-US" dirty="0"/>
          </a:p>
        </p:txBody>
      </p:sp>
    </p:spTree>
    <p:extLst>
      <p:ext uri="{BB962C8B-B14F-4D97-AF65-F5344CB8AC3E}">
        <p14:creationId xmlns:p14="http://schemas.microsoft.com/office/powerpoint/2010/main" val="4119271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wipe(down)">
                                      <p:cBhvr>
                                        <p:cTn id="13"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smtClean="0">
                <a:solidFill>
                  <a:srgbClr val="0070C0"/>
                </a:solidFill>
              </a:rPr>
              <a:t>شبكة الحاسبات</a:t>
            </a:r>
            <a:endParaRPr lang="en-US" dirty="0">
              <a:solidFill>
                <a:srgbClr val="0070C0"/>
              </a:solidFill>
            </a:endParaRPr>
          </a:p>
        </p:txBody>
      </p:sp>
      <p:sp>
        <p:nvSpPr>
          <p:cNvPr id="3" name="Content Placeholder 2"/>
          <p:cNvSpPr>
            <a:spLocks noGrp="1"/>
          </p:cNvSpPr>
          <p:nvPr>
            <p:ph idx="1"/>
          </p:nvPr>
        </p:nvSpPr>
        <p:spPr/>
        <p:txBody>
          <a:bodyPr/>
          <a:lstStyle/>
          <a:p>
            <a:pPr algn="r"/>
            <a:r>
              <a:rPr lang="ar-SA" b="1" dirty="0"/>
              <a:t>شبكة </a:t>
            </a:r>
            <a:r>
              <a:rPr lang="ar-SA" b="1" dirty="0" smtClean="0"/>
              <a:t>الحاسبات</a:t>
            </a:r>
            <a:r>
              <a:rPr lang="en-US" b="1" dirty="0"/>
              <a:t/>
            </a:r>
            <a:br>
              <a:rPr lang="en-US" b="1" dirty="0"/>
            </a:br>
            <a:r>
              <a:rPr lang="ar-SA" b="1" dirty="0"/>
              <a:t>مجموعة من الحاسبات التي تتوزع على مواقع مختلفة و تربط بينها وسائل الاتصالات المختلفة و تقوم بجمع و تبادل البيانات الرقمية و الاشتراك في المصادر المرتبطة بها </a:t>
            </a:r>
            <a:r>
              <a:rPr lang="en-US" b="1" dirty="0"/>
              <a:t>.</a:t>
            </a:r>
            <a:br>
              <a:rPr lang="en-US" b="1" dirty="0"/>
            </a:br>
            <a:r>
              <a:rPr lang="ar-SA" b="1" dirty="0"/>
              <a:t>و من هنا يتضح لنا أن شبكة الحاسب تقوم بارسال البيانات الرقمية من اجهزة الحاسبات إلى وحداتها الطرفية و بين اجهزة الحاسبات بعضها البعض باستخدام وسائل الاتصال المختلفة كالاقمار الصناعية و الكيابل المحورية و الاسلاك الهاتفية</a:t>
            </a:r>
            <a:endParaRPr lang="en-US" dirty="0"/>
          </a:p>
          <a:p>
            <a:pPr algn="r"/>
            <a:endParaRPr lang="en-US" dirty="0"/>
          </a:p>
        </p:txBody>
      </p:sp>
    </p:spTree>
    <p:extLst>
      <p:ext uri="{BB962C8B-B14F-4D97-AF65-F5344CB8AC3E}">
        <p14:creationId xmlns:p14="http://schemas.microsoft.com/office/powerpoint/2010/main" val="2354207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circle(in)">
                                      <p:cBhvr>
                                        <p:cTn id="13"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0" y="3105835"/>
            <a:ext cx="4572000" cy="2862322"/>
          </a:xfrm>
          <a:prstGeom prst="rect">
            <a:avLst/>
          </a:prstGeom>
        </p:spPr>
        <p:txBody>
          <a:bodyPr>
            <a:spAutoFit/>
          </a:bodyPr>
          <a:lstStyle/>
          <a:p>
            <a:pPr algn="ctr"/>
            <a:r>
              <a:rPr lang="en-US" sz="6000" b="1" i="1" dirty="0">
                <a:solidFill>
                  <a:srgbClr val="0070C0"/>
                </a:solidFill>
              </a:rPr>
              <a:t>Security Strategies</a:t>
            </a:r>
            <a:br>
              <a:rPr lang="en-US" sz="6000" b="1" i="1" dirty="0">
                <a:solidFill>
                  <a:srgbClr val="0070C0"/>
                </a:solidFill>
              </a:rPr>
            </a:br>
            <a:r>
              <a:rPr lang="ar-KW" sz="6000" b="1" i="1" dirty="0">
                <a:solidFill>
                  <a:srgbClr val="0070C0"/>
                </a:solidFill>
              </a:rPr>
              <a:t>كرار الطيب</a:t>
            </a:r>
            <a:endParaRPr lang="en-US" sz="6000" dirty="0"/>
          </a:p>
        </p:txBody>
      </p:sp>
    </p:spTree>
    <p:extLst>
      <p:ext uri="{BB962C8B-B14F-4D97-AF65-F5344CB8AC3E}">
        <p14:creationId xmlns:p14="http://schemas.microsoft.com/office/powerpoint/2010/main" val="2652508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a:bodyPr>
          <a:lstStyle/>
          <a:p>
            <a:r>
              <a:rPr lang="en-US" b="1" i="1" dirty="0" smtClean="0">
                <a:solidFill>
                  <a:srgbClr val="0070C0"/>
                </a:solidFill>
              </a:rPr>
              <a:t>Security </a:t>
            </a:r>
            <a:r>
              <a:rPr lang="en-US" b="1" i="1" dirty="0" err="1" smtClean="0">
                <a:solidFill>
                  <a:srgbClr val="0070C0"/>
                </a:solidFill>
              </a:rPr>
              <a:t>Strategie</a:t>
            </a:r>
            <a:endParaRPr lang="en-US" dirty="0">
              <a:solidFill>
                <a:srgbClr val="0070C0"/>
              </a:solidFill>
            </a:endParaRPr>
          </a:p>
        </p:txBody>
      </p:sp>
      <p:sp>
        <p:nvSpPr>
          <p:cNvPr id="8" name="Content Placeholder 7"/>
          <p:cNvSpPr>
            <a:spLocks noGrp="1"/>
          </p:cNvSpPr>
          <p:nvPr>
            <p:ph idx="1"/>
          </p:nvPr>
        </p:nvSpPr>
        <p:spPr/>
        <p:txBody>
          <a:bodyPr/>
          <a:lstStyle/>
          <a:p>
            <a:r>
              <a:rPr lang="en-US" b="1" i="1" dirty="0" smtClean="0"/>
              <a:t>archived connect ,no warranty made as to </a:t>
            </a:r>
            <a:r>
              <a:rPr lang="en-US" b="1" i="1" dirty="0" err="1" smtClean="0"/>
              <a:t>techinical</a:t>
            </a:r>
            <a:r>
              <a:rPr lang="en-US" b="1" i="1" dirty="0" smtClean="0"/>
              <a:t> accuracy</a:t>
            </a:r>
            <a:br>
              <a:rPr lang="en-US" b="1" i="1" dirty="0" smtClean="0"/>
            </a:br>
            <a:r>
              <a:rPr lang="en-US" b="1" i="1" dirty="0" smtClean="0"/>
              <a:t>when originally published but no link to sites or pages that no longer exit</a:t>
            </a:r>
            <a:endParaRPr lang="en-US" dirty="0"/>
          </a:p>
        </p:txBody>
      </p:sp>
    </p:spTree>
    <p:extLst>
      <p:ext uri="{BB962C8B-B14F-4D97-AF65-F5344CB8AC3E}">
        <p14:creationId xmlns:p14="http://schemas.microsoft.com/office/powerpoint/2010/main" val="2407418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5" presetClass="entr" presetSubtype="0" fill="hold" nodeType="clickEffect">
                                  <p:stCondLst>
                                    <p:cond delay="0"/>
                                  </p:stCondLst>
                                  <p:childTnLst>
                                    <p:set>
                                      <p:cBhvr>
                                        <p:cTn id="12" dur="1" fill="hold">
                                          <p:stCondLst>
                                            <p:cond delay="0"/>
                                          </p:stCondLst>
                                        </p:cTn>
                                        <p:tgtEl>
                                          <p:spTgt spid="8">
                                            <p:txEl>
                                              <p:pRg st="0" end="0"/>
                                            </p:txEl>
                                          </p:spTgt>
                                        </p:tgtEl>
                                        <p:attrNameLst>
                                          <p:attrName>style.visibility</p:attrName>
                                        </p:attrNameLst>
                                      </p:cBhvr>
                                      <p:to>
                                        <p:strVal val="visible"/>
                                      </p:to>
                                    </p:set>
                                    <p:anim calcmode="lin" valueType="num">
                                      <p:cBhvr>
                                        <p:cTn id="13" dur="1000" fill="hold"/>
                                        <p:tgtEl>
                                          <p:spTgt spid="8">
                                            <p:txEl>
                                              <p:pRg st="0" end="0"/>
                                            </p:txEl>
                                          </p:spTgt>
                                        </p:tgtEl>
                                        <p:attrNameLst>
                                          <p:attrName>ppt_w</p:attrName>
                                        </p:attrNameLst>
                                      </p:cBhvr>
                                      <p:tavLst>
                                        <p:tav tm="0">
                                          <p:val>
                                            <p:strVal val="#ppt_w*0.70"/>
                                          </p:val>
                                        </p:tav>
                                        <p:tav tm="100000">
                                          <p:val>
                                            <p:strVal val="#ppt_w"/>
                                          </p:val>
                                        </p:tav>
                                      </p:tavLst>
                                    </p:anim>
                                    <p:anim calcmode="lin" valueType="num">
                                      <p:cBhvr>
                                        <p:cTn id="14" dur="1000" fill="hold"/>
                                        <p:tgtEl>
                                          <p:spTgt spid="8">
                                            <p:txEl>
                                              <p:pRg st="0" end="0"/>
                                            </p:txEl>
                                          </p:spTgt>
                                        </p:tgtEl>
                                        <p:attrNameLst>
                                          <p:attrName>ppt_h</p:attrName>
                                        </p:attrNameLst>
                                      </p:cBhvr>
                                      <p:tavLst>
                                        <p:tav tm="0">
                                          <p:val>
                                            <p:strVal val="#ppt_h"/>
                                          </p:val>
                                        </p:tav>
                                        <p:tav tm="100000">
                                          <p:val>
                                            <p:strVal val="#ppt_h"/>
                                          </p:val>
                                        </p:tav>
                                      </p:tavLst>
                                    </p:anim>
                                    <p:animEffect transition="in" filter="fade">
                                      <p:cBhvr>
                                        <p:cTn id="15" dur="10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TotalTime>
  <Words>1064</Words>
  <Application>Microsoft Office PowerPoint</Application>
  <PresentationFormat>On-screen Show (4:3)</PresentationFormat>
  <Paragraphs>141</Paragraphs>
  <Slides>42</Slides>
  <Notes>1</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Office Theme</vt:lpstr>
      <vt:lpstr>بسم الله الرحمن الرحيم </vt:lpstr>
      <vt:lpstr>مقدمة </vt:lpstr>
      <vt:lpstr>مقدمة Web security الشبكات NETWORKS</vt:lpstr>
      <vt:lpstr>الشبكات</vt:lpstr>
      <vt:lpstr>الشبكات</vt:lpstr>
      <vt:lpstr>أنواع الشبكات</vt:lpstr>
      <vt:lpstr>شبكة الحاسبات</vt:lpstr>
      <vt:lpstr>PowerPoint Presentation</vt:lpstr>
      <vt:lpstr>Security Strategie</vt:lpstr>
      <vt:lpstr>Security Strategies</vt:lpstr>
      <vt:lpstr>PowerPoint Presentation</vt:lpstr>
      <vt:lpstr>client-side threats </vt:lpstr>
      <vt:lpstr>PowerPoint Presentation</vt:lpstr>
      <vt:lpstr>PowerPoint Presentation</vt:lpstr>
      <vt:lpstr>client-side threats(cont)</vt:lpstr>
      <vt:lpstr>PowerPoint Presentation</vt:lpstr>
      <vt:lpstr>client-side threats(cont)</vt:lpstr>
      <vt:lpstr>PowerPoint Presentation</vt:lpstr>
      <vt:lpstr>client-side threats(cont)</vt:lpstr>
      <vt:lpstr>PowerPoint Presentation</vt:lpstr>
      <vt:lpstr>PowerPoint Presentation</vt:lpstr>
      <vt:lpstr>تعريف الفيروس</vt:lpstr>
      <vt:lpstr>كيفية عمل الفيروسات</vt:lpstr>
      <vt:lpstr>انواع الفيروسات </vt:lpstr>
      <vt:lpstr>انواع الفيروسات </vt:lpstr>
      <vt:lpstr>أنواع الفيروسات</vt:lpstr>
      <vt:lpstr>البريد الإلكتروني </vt:lpstr>
      <vt:lpstr>برامج الإعلانات</vt:lpstr>
      <vt:lpstr>مواضع الفيروسات</vt:lpstr>
      <vt:lpstr>PowerPoint Presentation</vt:lpstr>
      <vt:lpstr> سبل الحماية من الفيروسات </vt:lpstr>
      <vt:lpstr>2-الحصول على برنامج مكافحة فيروسات</vt:lpstr>
      <vt:lpstr>3-حافظ على تحديث برامج وجهازك:</vt:lpstr>
      <vt:lpstr>4-لا تفتح رسائل البريد الإلكتروني المشكوك فيها</vt:lpstr>
      <vt:lpstr>5-الحذر عند إقفال النوافذ المنبثقة</vt:lpstr>
      <vt:lpstr>6-عمل نسخ احتياطية من ملفاتك</vt:lpstr>
      <vt:lpstr>7-التشفير: </vt:lpstr>
      <vt:lpstr>PowerPoint Presentation</vt:lpstr>
      <vt:lpstr>:- مخاطر الشبكة المختلفة</vt:lpstr>
      <vt:lpstr>PowerPoint Presentation</vt:lpstr>
      <vt:lpstr>الهاكر </vt:lpstr>
      <vt:lpstr>اللصوصية (Phishing) :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OMER</dc:creator>
  <cp:lastModifiedBy>OMER</cp:lastModifiedBy>
  <cp:revision>22</cp:revision>
  <dcterms:created xsi:type="dcterms:W3CDTF">2015-05-07T11:45:16Z</dcterms:created>
  <dcterms:modified xsi:type="dcterms:W3CDTF">2015-05-29T08:57:19Z</dcterms:modified>
</cp:coreProperties>
</file>