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notesMasterIdLst>
    <p:notesMasterId r:id="rId37"/>
  </p:notesMasterIdLst>
  <p:sldIdLst>
    <p:sldId id="256" r:id="rId2"/>
    <p:sldId id="293" r:id="rId3"/>
    <p:sldId id="287" r:id="rId4"/>
    <p:sldId id="288"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3" r:id="rId21"/>
    <p:sldId id="272" r:id="rId22"/>
    <p:sldId id="274" r:id="rId23"/>
    <p:sldId id="283" r:id="rId24"/>
    <p:sldId id="275" r:id="rId25"/>
    <p:sldId id="278" r:id="rId26"/>
    <p:sldId id="280" r:id="rId27"/>
    <p:sldId id="281" r:id="rId28"/>
    <p:sldId id="279" r:id="rId29"/>
    <p:sldId id="282" r:id="rId30"/>
    <p:sldId id="285" r:id="rId31"/>
    <p:sldId id="290" r:id="rId32"/>
    <p:sldId id="286" r:id="rId33"/>
    <p:sldId id="294" r:id="rId34"/>
    <p:sldId id="295" r:id="rId35"/>
    <p:sldId id="292" r:id="rId3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75" d="100"/>
          <a:sy n="75" d="100"/>
        </p:scale>
        <p:origin x="-282" y="2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4A1789B-5DB4-43D5-A88E-C02AD0FF100F}" type="datetimeFigureOut">
              <a:rPr lang="ar-SA" smtClean="0"/>
              <a:t>9/2/1436</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F6386670-03D4-42E0-96BA-87A5306C4D36}" type="slidenum">
              <a:rPr lang="ar-SA" smtClean="0"/>
              <a:t>‹#›</a:t>
            </a:fld>
            <a:endParaRPr lang="ar-SA"/>
          </a:p>
        </p:txBody>
      </p:sp>
    </p:spTree>
    <p:extLst>
      <p:ext uri="{BB962C8B-B14F-4D97-AF65-F5344CB8AC3E}">
        <p14:creationId xmlns:p14="http://schemas.microsoft.com/office/powerpoint/2010/main" val="218749837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F6386670-03D4-42E0-96BA-87A5306C4D36}" type="slidenum">
              <a:rPr lang="ar-SA" smtClean="0"/>
              <a:t>14</a:t>
            </a:fld>
            <a:endParaRPr lang="ar-SA"/>
          </a:p>
        </p:txBody>
      </p:sp>
    </p:spTree>
    <p:extLst>
      <p:ext uri="{BB962C8B-B14F-4D97-AF65-F5344CB8AC3E}">
        <p14:creationId xmlns:p14="http://schemas.microsoft.com/office/powerpoint/2010/main" val="3167397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1">
        <a:schemeClr val="bg2"/>
      </p:bgRef>
    </p:bg>
    <p:spTree>
      <p:nvGrpSpPr>
        <p:cNvPr id="1" name=""/>
        <p:cNvGrpSpPr/>
        <p:nvPr/>
      </p:nvGrpSpPr>
      <p:grpSpPr>
        <a:xfrm>
          <a:off x="0" y="0"/>
          <a:ext cx="0" cy="0"/>
          <a:chOff x="0" y="0"/>
          <a:chExt cx="0" cy="0"/>
        </a:xfrm>
      </p:grpSpPr>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عنوان فرعي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p:txBody>
          <a:bodyPr/>
          <a:lstStyle/>
          <a:p>
            <a:fld id="{C7528D92-B285-4AE2-9034-02941D1CD1A5}" type="datetime1">
              <a:rPr lang="ar-SA" smtClean="0"/>
              <a:t>9/2/1436</a:t>
            </a:fld>
            <a:endParaRPr lang="ar-SA"/>
          </a:p>
        </p:txBody>
      </p:sp>
      <p:sp>
        <p:nvSpPr>
          <p:cNvPr id="17" name="عنصر نائب للتذييل 16"/>
          <p:cNvSpPr>
            <a:spLocks noGrp="1"/>
          </p:cNvSpPr>
          <p:nvPr>
            <p:ph type="ftr" sz="quarter" idx="11"/>
          </p:nvPr>
        </p:nvSpPr>
        <p:spPr/>
        <p:txBody>
          <a:bodyPr/>
          <a:lstStyle/>
          <a:p>
            <a:r>
              <a:rPr lang="ar-SA" smtClean="0"/>
              <a:t>إعداد المهندس خالد ياسين الشيخ</a:t>
            </a:r>
            <a:endParaRPr lang="ar-SA"/>
          </a:p>
        </p:txBody>
      </p:sp>
      <p:sp>
        <p:nvSpPr>
          <p:cNvPr id="7" name="رابط مستقيم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شكل بيضاوي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شكل بيضاوي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عنصر نائب لرقم الشريحة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6DF4BE-81F4-4C9D-B57D-8DC8E3F7AD91}" type="slidenum">
              <a:rPr lang="ar-SA" smtClean="0"/>
              <a:t>‹#›</a:t>
            </a:fld>
            <a:endParaRPr lang="ar-SA"/>
          </a:p>
        </p:txBody>
      </p:sp>
      <p:sp>
        <p:nvSpPr>
          <p:cNvPr id="8" name="عنوان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67DD8CCE-1993-4F17-A5C9-9C6C523F6B7F}" type="datetime1">
              <a:rPr lang="ar-SA" smtClean="0"/>
              <a:t>9/2/1436</a:t>
            </a:fld>
            <a:endParaRPr lang="ar-SA"/>
          </a:p>
        </p:txBody>
      </p:sp>
      <p:sp>
        <p:nvSpPr>
          <p:cNvPr id="5" name="عنصر نائب للتذييل 4"/>
          <p:cNvSpPr>
            <a:spLocks noGrp="1"/>
          </p:cNvSpPr>
          <p:nvPr>
            <p:ph type="ftr" sz="quarter" idx="11"/>
          </p:nvPr>
        </p:nvSpPr>
        <p:spPr/>
        <p:txBody>
          <a:bodyPr/>
          <a:lstStyle/>
          <a:p>
            <a:r>
              <a:rPr lang="ar-SA" smtClean="0"/>
              <a:t>إعداد المهندس خالد ياسين الشيخ</a:t>
            </a:r>
            <a:endParaRPr lang="ar-SA"/>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bg>
      <p:bgRef idx="1001">
        <a:schemeClr val="bg2"/>
      </p:bgRef>
    </p:bg>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رابط مستقيم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شكل بيضاوي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6915912" y="3009901"/>
            <a:ext cx="457200" cy="441325"/>
          </a:xfrm>
        </p:spPr>
        <p:txBody>
          <a:bodyPr/>
          <a:lstStyle/>
          <a:p>
            <a:fld id="{B16DF4BE-81F4-4C9D-B57D-8DC8E3F7AD91}" type="slidenum">
              <a:rPr lang="ar-SA" smtClean="0"/>
              <a:t>‹#›</a:t>
            </a:fld>
            <a:endParaRPr lang="ar-SA"/>
          </a:p>
        </p:txBody>
      </p:sp>
      <p:sp>
        <p:nvSpPr>
          <p:cNvPr id="3" name="عنصر نائب للعنوان العمودي 2"/>
          <p:cNvSpPr>
            <a:spLocks noGrp="1"/>
          </p:cNvSpPr>
          <p:nvPr>
            <p:ph type="body" orient="vert" idx="1"/>
          </p:nvPr>
        </p:nvSpPr>
        <p:spPr>
          <a:xfrm>
            <a:off x="304800" y="304800"/>
            <a:ext cx="6553200" cy="5821366"/>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82B9A11B-26EE-4E12-AE89-543501A0AF11}" type="datetime1">
              <a:rPr lang="ar-SA" smtClean="0"/>
              <a:t>9/2/1436</a:t>
            </a:fld>
            <a:endParaRPr lang="ar-SA"/>
          </a:p>
        </p:txBody>
      </p:sp>
      <p:sp>
        <p:nvSpPr>
          <p:cNvPr id="5" name="عنصر نائب للتذييل 4"/>
          <p:cNvSpPr>
            <a:spLocks noGrp="1"/>
          </p:cNvSpPr>
          <p:nvPr>
            <p:ph type="ftr" sz="quarter" idx="11"/>
          </p:nvPr>
        </p:nvSpPr>
        <p:spPr/>
        <p:txBody>
          <a:bodyPr/>
          <a:lstStyle/>
          <a:p>
            <a:r>
              <a:rPr lang="ar-SA" smtClean="0"/>
              <a:t>إعداد المهندس خالد ياسين الشيخ</a:t>
            </a:r>
            <a:endParaRPr lang="ar-SA"/>
          </a:p>
        </p:txBody>
      </p:sp>
      <p:sp>
        <p:nvSpPr>
          <p:cNvPr id="2" name="عنوان عمودي 1"/>
          <p:cNvSpPr>
            <a:spLocks noGrp="1"/>
          </p:cNvSpPr>
          <p:nvPr>
            <p:ph type="title" orient="vert"/>
          </p:nvPr>
        </p:nvSpPr>
        <p:spPr>
          <a:xfrm>
            <a:off x="7391400" y="304801"/>
            <a:ext cx="1447800" cy="5851525"/>
          </a:xfrm>
        </p:spPr>
        <p:txBody>
          <a:bodyPr vert="eaVert"/>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solidFill>
                  <a:schemeClr val="accent3">
                    <a:shade val="75000"/>
                  </a:schemeClr>
                </a:solidFill>
              </a:defRPr>
            </a:lvl1pPr>
          </a:lstStyle>
          <a:p>
            <a:r>
              <a:rPr kumimoji="0" lang="ar-SA" smtClean="0"/>
              <a:t>انقر لتحرير نمط العنوان الرئيسي</a:t>
            </a:r>
            <a:endParaRPr kumimoji="0" lang="en-US"/>
          </a:p>
        </p:txBody>
      </p:sp>
      <p:sp>
        <p:nvSpPr>
          <p:cNvPr id="4" name="عنصر نائب للتاريخ 3"/>
          <p:cNvSpPr>
            <a:spLocks noGrp="1"/>
          </p:cNvSpPr>
          <p:nvPr>
            <p:ph type="dt" sz="half" idx="10"/>
          </p:nvPr>
        </p:nvSpPr>
        <p:spPr/>
        <p:txBody>
          <a:bodyPr/>
          <a:lstStyle/>
          <a:p>
            <a:fld id="{F6687AB4-E664-49E7-88AA-17D5734B6220}" type="datetime1">
              <a:rPr lang="ar-SA" smtClean="0"/>
              <a:t>9/2/1436</a:t>
            </a:fld>
            <a:endParaRPr lang="ar-SA"/>
          </a:p>
        </p:txBody>
      </p:sp>
      <p:sp>
        <p:nvSpPr>
          <p:cNvPr id="5" name="عنصر نائب للتذييل 4"/>
          <p:cNvSpPr>
            <a:spLocks noGrp="1"/>
          </p:cNvSpPr>
          <p:nvPr>
            <p:ph type="ftr" sz="quarter" idx="11"/>
          </p:nvPr>
        </p:nvSpPr>
        <p:spPr/>
        <p:txBody>
          <a:bodyPr/>
          <a:lstStyle/>
          <a:p>
            <a:r>
              <a:rPr lang="ar-SA" smtClean="0"/>
              <a:t>إعداد المهندس خالد ياسين الشيخ</a:t>
            </a:r>
            <a:endParaRPr lang="ar-SA"/>
          </a:p>
        </p:txBody>
      </p:sp>
      <p:sp>
        <p:nvSpPr>
          <p:cNvPr id="6" name="عنصر نائب لرقم الشريحة 5"/>
          <p:cNvSpPr>
            <a:spLocks noGrp="1"/>
          </p:cNvSpPr>
          <p:nvPr>
            <p:ph type="sldNum" sz="quarter" idx="12"/>
          </p:nvPr>
        </p:nvSpPr>
        <p:spPr>
          <a:xfrm>
            <a:off x="4361688" y="1026372"/>
            <a:ext cx="457200" cy="441325"/>
          </a:xfrm>
        </p:spPr>
        <p:txBody>
          <a:bodyPr/>
          <a:lstStyle/>
          <a:p>
            <a:fld id="{B16DF4BE-81F4-4C9D-B57D-8DC8E3F7AD91}" type="slidenum">
              <a:rPr lang="ar-SA" smtClean="0"/>
              <a:t>‹#›</a:t>
            </a:fld>
            <a:endParaRPr lang="ar-SA"/>
          </a:p>
        </p:txBody>
      </p:sp>
      <p:sp>
        <p:nvSpPr>
          <p:cNvPr id="8" name="عنصر نائب للمحتوى 7"/>
          <p:cNvSpPr>
            <a:spLocks noGrp="1"/>
          </p:cNvSpPr>
          <p:nvPr>
            <p:ph sz="quarter" idx="1"/>
          </p:nvPr>
        </p:nvSpPr>
        <p:spPr>
          <a:xfrm>
            <a:off x="301752" y="1527048"/>
            <a:ext cx="850392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3" name="مستطيل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مستطيل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عنصر نائب للتذييل 4"/>
          <p:cNvSpPr>
            <a:spLocks noGrp="1"/>
          </p:cNvSpPr>
          <p:nvPr>
            <p:ph type="ftr" sz="quarter" idx="11"/>
          </p:nvPr>
        </p:nvSpPr>
        <p:spPr/>
        <p:txBody>
          <a:bodyPr/>
          <a:lstStyle/>
          <a:p>
            <a:r>
              <a:rPr lang="ar-SA" smtClean="0"/>
              <a:t>إعداد المهندس خالد ياسين الشيخ</a:t>
            </a:r>
            <a:endParaRPr lang="ar-SA"/>
          </a:p>
        </p:txBody>
      </p:sp>
      <p:sp>
        <p:nvSpPr>
          <p:cNvPr id="4" name="عنصر نائب للتاريخ 3"/>
          <p:cNvSpPr>
            <a:spLocks noGrp="1"/>
          </p:cNvSpPr>
          <p:nvPr>
            <p:ph type="dt" sz="half" idx="10"/>
          </p:nvPr>
        </p:nvSpPr>
        <p:spPr/>
        <p:txBody>
          <a:bodyPr/>
          <a:lstStyle/>
          <a:p>
            <a:fld id="{429DFFDB-1FAA-4CF5-9FF3-D82F6EFB5C17}" type="datetime1">
              <a:rPr lang="ar-SA" smtClean="0"/>
              <a:t>9/2/1436</a:t>
            </a:fld>
            <a:endParaRPr lang="ar-SA"/>
          </a:p>
        </p:txBody>
      </p:sp>
      <p:sp>
        <p:nvSpPr>
          <p:cNvPr id="8" name="رابط مستقيم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شكل بيضاوي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6DF4BE-81F4-4C9D-B57D-8DC8E3F7AD91}" type="slidenum">
              <a:rPr lang="ar-SA" smtClean="0"/>
              <a:t>‹#›</a:t>
            </a:fld>
            <a:endParaRPr lang="ar-SA"/>
          </a:p>
        </p:txBody>
      </p:sp>
      <p:sp>
        <p:nvSpPr>
          <p:cNvPr id="2" name="عنوان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301752" y="228600"/>
            <a:ext cx="8534400" cy="758952"/>
          </a:xfrm>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a:xfrm>
            <a:off x="5791200" y="6409944"/>
            <a:ext cx="3044952" cy="365760"/>
          </a:xfrm>
        </p:spPr>
        <p:txBody>
          <a:bodyPr/>
          <a:lstStyle/>
          <a:p>
            <a:fld id="{DEB785AC-43E0-4F86-B7F9-EDFAD234EA69}" type="datetime1">
              <a:rPr lang="ar-SA" smtClean="0"/>
              <a:t>9/2/1436</a:t>
            </a:fld>
            <a:endParaRPr lang="ar-SA"/>
          </a:p>
        </p:txBody>
      </p:sp>
      <p:sp>
        <p:nvSpPr>
          <p:cNvPr id="6" name="عنصر نائب للتذييل 5"/>
          <p:cNvSpPr>
            <a:spLocks noGrp="1"/>
          </p:cNvSpPr>
          <p:nvPr>
            <p:ph type="ftr" sz="quarter" idx="11"/>
          </p:nvPr>
        </p:nvSpPr>
        <p:spPr/>
        <p:txBody>
          <a:bodyPr/>
          <a:lstStyle/>
          <a:p>
            <a:r>
              <a:rPr lang="ar-SA" smtClean="0"/>
              <a:t>إعداد المهندس خالد ياسين الشيخ</a:t>
            </a:r>
            <a:endParaRPr lang="ar-SA"/>
          </a:p>
        </p:txBody>
      </p:sp>
      <p:sp>
        <p:nvSpPr>
          <p:cNvPr id="7" name="عنصر نائب لرقم الشريحة 6"/>
          <p:cNvSpPr>
            <a:spLocks noGrp="1"/>
          </p:cNvSpPr>
          <p:nvPr>
            <p:ph type="sldNum" sz="quarter" idx="12"/>
          </p:nvPr>
        </p:nvSpPr>
        <p:spPr/>
        <p:txBody>
          <a:bodyPr/>
          <a:lstStyle/>
          <a:p>
            <a:fld id="{B16DF4BE-81F4-4C9D-B57D-8DC8E3F7AD91}" type="slidenum">
              <a:rPr lang="ar-SA" smtClean="0"/>
              <a:t>‹#›</a:t>
            </a:fld>
            <a:endParaRPr lang="ar-SA"/>
          </a:p>
        </p:txBody>
      </p:sp>
      <p:sp>
        <p:nvSpPr>
          <p:cNvPr id="8" name="رابط مستقيم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عنصر نائب للمحتوى 9"/>
          <p:cNvSpPr>
            <a:spLocks noGrp="1"/>
          </p:cNvSpPr>
          <p:nvPr>
            <p:ph sz="half" idx="1"/>
          </p:nvPr>
        </p:nvSpPr>
        <p:spPr>
          <a:xfrm>
            <a:off x="301752"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محتوى 11"/>
          <p:cNvSpPr>
            <a:spLocks noGrp="1"/>
          </p:cNvSpPr>
          <p:nvPr>
            <p:ph sz="half" idx="2"/>
          </p:nvPr>
        </p:nvSpPr>
        <p:spPr>
          <a:xfrm>
            <a:off x="4800600"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1">
        <a:schemeClr val="bg2"/>
      </p:bgRef>
    </p:bg>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مستطيل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مستطيل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مستطيل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مستطيل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7" name="عنصر نائب للتاريخ 6"/>
          <p:cNvSpPr>
            <a:spLocks noGrp="1"/>
          </p:cNvSpPr>
          <p:nvPr>
            <p:ph type="dt" sz="half" idx="10"/>
          </p:nvPr>
        </p:nvSpPr>
        <p:spPr/>
        <p:txBody>
          <a:bodyPr/>
          <a:lstStyle/>
          <a:p>
            <a:fld id="{7D76741E-B3B4-4013-93FA-CF363C6710E4}" type="datetime1">
              <a:rPr lang="ar-SA" smtClean="0"/>
              <a:t>9/2/1436</a:t>
            </a:fld>
            <a:endParaRPr lang="ar-SA"/>
          </a:p>
        </p:txBody>
      </p:sp>
      <p:sp>
        <p:nvSpPr>
          <p:cNvPr id="8" name="عنصر نائب للتذييل 7"/>
          <p:cNvSpPr>
            <a:spLocks noGrp="1"/>
          </p:cNvSpPr>
          <p:nvPr>
            <p:ph type="ftr" sz="quarter" idx="11"/>
          </p:nvPr>
        </p:nvSpPr>
        <p:spPr>
          <a:xfrm>
            <a:off x="304800" y="6409944"/>
            <a:ext cx="3581400" cy="365760"/>
          </a:xfrm>
        </p:spPr>
        <p:txBody>
          <a:bodyPr/>
          <a:lstStyle/>
          <a:p>
            <a:r>
              <a:rPr lang="ar-SA" smtClean="0"/>
              <a:t>إعداد المهندس خالد ياسين الشيخ</a:t>
            </a:r>
            <a:endParaRPr lang="ar-SA"/>
          </a:p>
        </p:txBody>
      </p:sp>
      <p:sp>
        <p:nvSpPr>
          <p:cNvPr id="15" name="رابط مستقيم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عنصر نائب للمحتوى 23"/>
          <p:cNvSpPr>
            <a:spLocks noGrp="1"/>
          </p:cNvSpPr>
          <p:nvPr>
            <p:ph sz="quarter" idx="2"/>
          </p:nvPr>
        </p:nvSpPr>
        <p:spPr>
          <a:xfrm>
            <a:off x="301752" y="2471383"/>
            <a:ext cx="4041648" cy="3818404"/>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6" name="عنصر نائب للمحتوى 25"/>
          <p:cNvSpPr>
            <a:spLocks noGrp="1"/>
          </p:cNvSpPr>
          <p:nvPr>
            <p:ph sz="quarter" idx="4"/>
          </p:nvPr>
        </p:nvSpPr>
        <p:spPr>
          <a:xfrm>
            <a:off x="4800600" y="2471383"/>
            <a:ext cx="4038600" cy="382219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شكل بيضاوي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شكل بيضاوي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عنصر نائب لرقم الشريحة 8"/>
          <p:cNvSpPr>
            <a:spLocks noGrp="1"/>
          </p:cNvSpPr>
          <p:nvPr>
            <p:ph type="sldNum" sz="quarter" idx="12"/>
          </p:nvPr>
        </p:nvSpPr>
        <p:spPr>
          <a:xfrm>
            <a:off x="4343400" y="1042416"/>
            <a:ext cx="457200" cy="441325"/>
          </a:xfrm>
        </p:spPr>
        <p:txBody>
          <a:bodyPr/>
          <a:lstStyle>
            <a:lvl1pPr algn="ctr">
              <a:defRPr/>
            </a:lvl1pPr>
          </a:lstStyle>
          <a:p>
            <a:fld id="{B16DF4BE-81F4-4C9D-B57D-8DC8E3F7AD91}" type="slidenum">
              <a:rPr lang="ar-SA" smtClean="0"/>
              <a:t>‹#›</a:t>
            </a:fld>
            <a:endParaRPr lang="ar-SA"/>
          </a:p>
        </p:txBody>
      </p:sp>
      <p:sp>
        <p:nvSpPr>
          <p:cNvPr id="23" name="عنوان 22"/>
          <p:cNvSpPr>
            <a:spLocks noGrp="1"/>
          </p:cNvSpPr>
          <p:nvPr>
            <p:ph type="title"/>
          </p:nvPr>
        </p:nvSpPr>
        <p:spPr/>
        <p:txBody>
          <a:bodyPr rtlCol="0" anchor="b" anchorCtr="0"/>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0B3C34A3-42CC-4E5D-ACD2-B4904389F801}" type="datetime1">
              <a:rPr lang="ar-SA" smtClean="0"/>
              <a:t>9/2/1436</a:t>
            </a:fld>
            <a:endParaRPr lang="ar-SA"/>
          </a:p>
        </p:txBody>
      </p:sp>
      <p:sp>
        <p:nvSpPr>
          <p:cNvPr id="4" name="عنصر نائب للتذييل 3"/>
          <p:cNvSpPr>
            <a:spLocks noGrp="1"/>
          </p:cNvSpPr>
          <p:nvPr>
            <p:ph type="ftr" sz="quarter" idx="11"/>
          </p:nvPr>
        </p:nvSpPr>
        <p:spPr/>
        <p:txBody>
          <a:bodyPr/>
          <a:lstStyle/>
          <a:p>
            <a:r>
              <a:rPr lang="ar-SA" smtClean="0"/>
              <a:t>إعداد المهندس خالد ياسين الشيخ</a:t>
            </a:r>
            <a:endParaRPr lang="ar-SA"/>
          </a:p>
        </p:txBody>
      </p:sp>
      <p:sp>
        <p:nvSpPr>
          <p:cNvPr id="5" name="عنصر نائب لرقم الشريحة 4"/>
          <p:cNvSpPr>
            <a:spLocks noGrp="1"/>
          </p:cNvSpPr>
          <p:nvPr>
            <p:ph type="sldNum" sz="quarter" idx="12"/>
          </p:nvPr>
        </p:nvSpPr>
        <p:spPr>
          <a:xfrm>
            <a:off x="4343400" y="1036020"/>
            <a:ext cx="457200" cy="441325"/>
          </a:xfrm>
        </p:spPr>
        <p:txBody>
          <a:bodyPr/>
          <a:lstStyle/>
          <a:p>
            <a:fld id="{B16DF4BE-81F4-4C9D-B57D-8DC8E3F7AD91}"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مستطيل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مستطيل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عنصر نائب للتاريخ 1"/>
          <p:cNvSpPr>
            <a:spLocks noGrp="1"/>
          </p:cNvSpPr>
          <p:nvPr>
            <p:ph type="dt" sz="half" idx="10"/>
          </p:nvPr>
        </p:nvSpPr>
        <p:spPr/>
        <p:txBody>
          <a:bodyPr/>
          <a:lstStyle/>
          <a:p>
            <a:fld id="{3F1FDDEC-D6C1-4388-A6CC-2E2041704A42}" type="datetime1">
              <a:rPr lang="ar-SA" smtClean="0"/>
              <a:t>9/2/1436</a:t>
            </a:fld>
            <a:endParaRPr lang="ar-SA"/>
          </a:p>
        </p:txBody>
      </p:sp>
      <p:sp>
        <p:nvSpPr>
          <p:cNvPr id="3" name="عنصر نائب للتذييل 2"/>
          <p:cNvSpPr>
            <a:spLocks noGrp="1"/>
          </p:cNvSpPr>
          <p:nvPr>
            <p:ph type="ftr" sz="quarter" idx="11"/>
          </p:nvPr>
        </p:nvSpPr>
        <p:spPr/>
        <p:txBody>
          <a:bodyPr/>
          <a:lstStyle/>
          <a:p>
            <a:r>
              <a:rPr lang="ar-SA" smtClean="0"/>
              <a:t>إعداد المهندس خالد ياسين الشيخ</a:t>
            </a:r>
            <a:endParaRPr lang="ar-SA"/>
          </a:p>
        </p:txBody>
      </p:sp>
      <p:sp>
        <p:nvSpPr>
          <p:cNvPr id="4" name="عنصر نائب لرقم الشريحة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16DF4BE-81F4-4C9D-B57D-8DC8E3F7AD91}"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1">
        <a:schemeClr val="bg1"/>
      </p:bgRef>
    </p:bg>
    <p:spTree>
      <p:nvGrpSpPr>
        <p:cNvPr id="1" name=""/>
        <p:cNvGrpSpPr/>
        <p:nvPr/>
      </p:nvGrpSpPr>
      <p:grpSpPr>
        <a:xfrm>
          <a:off x="0" y="0"/>
          <a:ext cx="0" cy="0"/>
          <a:chOff x="0" y="0"/>
          <a:chExt cx="0" cy="0"/>
        </a:xfrm>
      </p:grpSpPr>
      <p:sp>
        <p:nvSpPr>
          <p:cNvPr id="19" name="مستطيل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مستطيل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عنوان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مستطيل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رابط مستقيم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عنصر نائب للمحتوى 19"/>
          <p:cNvSpPr>
            <a:spLocks noGrp="1"/>
          </p:cNvSpPr>
          <p:nvPr>
            <p:ph sz="quarter" idx="1"/>
          </p:nvPr>
        </p:nvSpPr>
        <p:spPr>
          <a:xfrm>
            <a:off x="3124200" y="685800"/>
            <a:ext cx="5638800" cy="5410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شكل بيضاوي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6DF4BE-81F4-4C9D-B57D-8DC8E3F7AD91}" type="slidenum">
              <a:rPr lang="ar-SA" smtClean="0"/>
              <a:t>‹#›</a:t>
            </a:fld>
            <a:endParaRPr lang="ar-SA"/>
          </a:p>
        </p:txBody>
      </p:sp>
      <p:sp>
        <p:nvSpPr>
          <p:cNvPr id="21" name="مستطيل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p:txBody>
          <a:bodyPr/>
          <a:lstStyle/>
          <a:p>
            <a:fld id="{3C852445-796A-44BC-B108-C8DF79E21E22}" type="datetime1">
              <a:rPr lang="ar-SA" smtClean="0"/>
              <a:t>9/2/1436</a:t>
            </a:fld>
            <a:endParaRPr lang="ar-SA"/>
          </a:p>
        </p:txBody>
      </p:sp>
      <p:sp>
        <p:nvSpPr>
          <p:cNvPr id="6" name="عنصر نائب للتذييل 5"/>
          <p:cNvSpPr>
            <a:spLocks noGrp="1"/>
          </p:cNvSpPr>
          <p:nvPr>
            <p:ph type="ftr" sz="quarter" idx="11"/>
          </p:nvPr>
        </p:nvSpPr>
        <p:spPr>
          <a:xfrm>
            <a:off x="301752" y="6410848"/>
            <a:ext cx="3383280" cy="365760"/>
          </a:xfrm>
        </p:spPr>
        <p:txBody>
          <a:bodyPr/>
          <a:lstStyle/>
          <a:p>
            <a:r>
              <a:rPr lang="ar-SA" smtClean="0"/>
              <a:t>إعداد المهندس خالد ياسين الشيخ</a:t>
            </a:r>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1" name="رابط مستقيم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مستطيل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مستطيل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شكل بيضاوي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شكل بيضاوي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p>
            <a:fld id="{B16DF4BE-81F4-4C9D-B57D-8DC8E3F7AD91}" type="slidenum">
              <a:rPr lang="ar-SA" smtClean="0"/>
              <a:t>‹#›</a:t>
            </a:fld>
            <a:endParaRPr lang="ar-SA"/>
          </a:p>
        </p:txBody>
      </p:sp>
      <p:sp>
        <p:nvSpPr>
          <p:cNvPr id="2" name="عنوان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3000375" y="609600"/>
            <a:ext cx="5867400" cy="4267200"/>
          </a:xfrm>
        </p:spPr>
        <p:txBody>
          <a:bodyPr/>
          <a:lstStyle>
            <a:lvl1pPr marL="0" indent="0">
              <a:buNone/>
              <a:defRPr sz="3200"/>
            </a:lvl1pPr>
          </a:lstStyle>
          <a:p>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22" name="مستطيل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a:xfrm>
            <a:off x="5788152" y="6404984"/>
            <a:ext cx="3044952" cy="365760"/>
          </a:xfrm>
        </p:spPr>
        <p:txBody>
          <a:bodyPr/>
          <a:lstStyle/>
          <a:p>
            <a:fld id="{90C3E068-04F1-4443-853D-D40F985240D2}" type="datetime1">
              <a:rPr lang="ar-SA" smtClean="0"/>
              <a:t>9/2/1436</a:t>
            </a:fld>
            <a:endParaRPr lang="ar-SA"/>
          </a:p>
        </p:txBody>
      </p:sp>
      <p:sp>
        <p:nvSpPr>
          <p:cNvPr id="6" name="عنصر نائب للتذييل 5"/>
          <p:cNvSpPr>
            <a:spLocks noGrp="1"/>
          </p:cNvSpPr>
          <p:nvPr>
            <p:ph type="ftr" sz="quarter" idx="11"/>
          </p:nvPr>
        </p:nvSpPr>
        <p:spPr>
          <a:xfrm>
            <a:off x="301752" y="6410848"/>
            <a:ext cx="3584448" cy="365760"/>
          </a:xfrm>
        </p:spPr>
        <p:txBody>
          <a:bodyPr/>
          <a:lstStyle/>
          <a:p>
            <a:r>
              <a:rPr lang="ar-SA" smtClean="0"/>
              <a:t>إعداد المهندس خالد ياسين الشيخ</a:t>
            </a:r>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عنصر نائب للتاريخ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D7B11BF-E0B6-4016-83F7-EEDF42D5464B}" type="datetime1">
              <a:rPr lang="ar-SA" smtClean="0"/>
              <a:t>9/2/1436</a:t>
            </a:fld>
            <a:endParaRPr lang="ar-SA"/>
          </a:p>
        </p:txBody>
      </p:sp>
      <p:sp>
        <p:nvSpPr>
          <p:cNvPr id="3" name="عنصر نائب للتذييل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r>
              <a:rPr lang="ar-SA" smtClean="0"/>
              <a:t>إعداد المهندس خالد ياسين الشيخ</a:t>
            </a:r>
            <a:endParaRPr lang="ar-SA"/>
          </a:p>
        </p:txBody>
      </p:sp>
      <p:sp>
        <p:nvSpPr>
          <p:cNvPr id="8" name="مستطيل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رابط مستقيم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شكل بيضاوي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عنصر نائب لرقم الشريحة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6DF4BE-81F4-4C9D-B57D-8DC8E3F7AD91}" type="slidenum">
              <a:rPr lang="ar-SA" smtClean="0"/>
              <a:t>‹#›</a:t>
            </a:fld>
            <a:endParaRPr lang="ar-SA"/>
          </a:p>
        </p:txBody>
      </p:sp>
      <p:sp>
        <p:nvSpPr>
          <p:cNvPr id="22" name="عنصر نائب للعنوان 21"/>
          <p:cNvSpPr>
            <a:spLocks noGrp="1"/>
          </p:cNvSpPr>
          <p:nvPr>
            <p:ph type="title"/>
          </p:nvPr>
        </p:nvSpPr>
        <p:spPr>
          <a:xfrm>
            <a:off x="301752" y="228600"/>
            <a:ext cx="8534400" cy="758952"/>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dt="0"/>
  <p:txStyles>
    <p:titleStyle>
      <a:lvl1pPr algn="ctr" rtl="1"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r" rtl="1"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r" rtl="1"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r" rtl="1"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r" rtl="1"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r" rtl="1"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r" rtl="1"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r" rtl="1"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2.xml"/><Relationship Id="rId5" Type="http://schemas.openxmlformats.org/officeDocument/2006/relationships/image" Target="../media/image9.emf"/><Relationship Id="rId4" Type="http://schemas.openxmlformats.org/officeDocument/2006/relationships/package" Target="../embeddings/Microsoft_Word_Document1.docx"/></Relationships>
</file>

<file path=ppt/slides/_rels/slide2.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32.xml"/><Relationship Id="rId3" Type="http://schemas.openxmlformats.org/officeDocument/2006/relationships/slide" Target="slide5.xml"/><Relationship Id="rId7" Type="http://schemas.openxmlformats.org/officeDocument/2006/relationships/slide" Target="slide19.xml"/><Relationship Id="rId12" Type="http://schemas.openxmlformats.org/officeDocument/2006/relationships/slide" Target="slide2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slide" Target="slide23.xml"/><Relationship Id="rId5" Type="http://schemas.openxmlformats.org/officeDocument/2006/relationships/slide" Target="slide13.xml"/><Relationship Id="rId15" Type="http://schemas.openxmlformats.org/officeDocument/2006/relationships/slide" Target="slide34.xml"/><Relationship Id="rId10" Type="http://schemas.openxmlformats.org/officeDocument/2006/relationships/slide" Target="slide22.xml"/><Relationship Id="rId4" Type="http://schemas.openxmlformats.org/officeDocument/2006/relationships/slide" Target="slide12.xml"/><Relationship Id="rId9" Type="http://schemas.openxmlformats.org/officeDocument/2006/relationships/slide" Target="slide21.xml"/><Relationship Id="rId14" Type="http://schemas.openxmlformats.org/officeDocument/2006/relationships/slide" Target="slide33.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http://www.saudisoft.com/" TargetMode="External"/><Relationship Id="rId1" Type="http://schemas.openxmlformats.org/officeDocument/2006/relationships/slideLayout" Target="../slideLayouts/slideLayout2.xml"/><Relationship Id="rId4" Type="http://schemas.openxmlformats.org/officeDocument/2006/relationships/hyperlink" Target="&#1582;&#1575;&#1604;&#1583;-&#1587;&#1593;&#1608;&#1583;&#1610;%20&#1587;&#1608;&#1601;&#1578;.pdf" TargetMode="Externa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p:txBody>
          <a:bodyPr/>
          <a:lstStyle/>
          <a:p>
            <a:r>
              <a:rPr lang="ar-SA" dirty="0" smtClean="0"/>
              <a:t>سعودي سوفت</a:t>
            </a:r>
            <a:endParaRPr lang="ar-SA" dirty="0"/>
          </a:p>
        </p:txBody>
      </p:sp>
      <p:sp>
        <p:nvSpPr>
          <p:cNvPr id="2" name="عنوان 1"/>
          <p:cNvSpPr>
            <a:spLocks noGrp="1"/>
          </p:cNvSpPr>
          <p:nvPr>
            <p:ph type="ctrTitle"/>
          </p:nvPr>
        </p:nvSpPr>
        <p:spPr/>
        <p:txBody>
          <a:bodyPr/>
          <a:lstStyle/>
          <a:p>
            <a:r>
              <a:rPr lang="ar-SA" dirty="0" smtClean="0"/>
              <a:t>المنظمة الرائدة </a:t>
            </a:r>
            <a:br>
              <a:rPr lang="ar-SA" dirty="0" smtClean="0"/>
            </a:br>
            <a:endParaRPr lang="ar-SA" dirty="0"/>
          </a:p>
        </p:txBody>
      </p:sp>
      <p:pic>
        <p:nvPicPr>
          <p:cNvPr id="1026" name="Picture 2" descr="http://eyeofriyadh.com/directory/images/2013/09/5494431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924944"/>
            <a:ext cx="3600400" cy="1000125"/>
          </a:xfrm>
          <a:prstGeom prst="rect">
            <a:avLst/>
          </a:prstGeom>
          <a:noFill/>
          <a:extLst>
            <a:ext uri="{909E8E84-426E-40DD-AFC4-6F175D3DCCD1}">
              <a14:hiddenFill xmlns:a14="http://schemas.microsoft.com/office/drawing/2010/main">
                <a:solidFill>
                  <a:srgbClr val="FFFFFF"/>
                </a:solidFill>
              </a14:hiddenFill>
            </a:ext>
          </a:extLst>
        </p:spPr>
      </p:pic>
      <p:sp>
        <p:nvSpPr>
          <p:cNvPr id="4" name="عنصر نائب للتذييل 3"/>
          <p:cNvSpPr>
            <a:spLocks noGrp="1"/>
          </p:cNvSpPr>
          <p:nvPr>
            <p:ph type="ftr" sz="quarter" idx="11"/>
          </p:nvPr>
        </p:nvSpPr>
        <p:spPr/>
        <p:txBody>
          <a:bodyPr/>
          <a:lstStyle/>
          <a:p>
            <a:r>
              <a:rPr lang="ar-SA" smtClean="0"/>
              <a:t>إعداد المهندس خالد ياسين الشيخ</a:t>
            </a:r>
            <a:endParaRPr lang="ar-SA"/>
          </a:p>
        </p:txBody>
      </p:sp>
      <p:sp>
        <p:nvSpPr>
          <p:cNvPr id="5" name="عنصر نائب لرقم الشريحة 4"/>
          <p:cNvSpPr>
            <a:spLocks noGrp="1"/>
          </p:cNvSpPr>
          <p:nvPr>
            <p:ph type="sldNum" sz="quarter" idx="12"/>
          </p:nvPr>
        </p:nvSpPr>
        <p:spPr/>
        <p:txBody>
          <a:bodyPr/>
          <a:lstStyle/>
          <a:p>
            <a:fld id="{B16DF4BE-81F4-4C9D-B57D-8DC8E3F7AD91}" type="slidenum">
              <a:rPr lang="ar-SA" smtClean="0"/>
              <a:t>1</a:t>
            </a:fld>
            <a:endParaRPr lang="ar-SA"/>
          </a:p>
        </p:txBody>
      </p:sp>
      <p:sp>
        <p:nvSpPr>
          <p:cNvPr id="7" name="مستطيل 6"/>
          <p:cNvSpPr/>
          <p:nvPr/>
        </p:nvSpPr>
        <p:spPr>
          <a:xfrm>
            <a:off x="3267968" y="5661248"/>
            <a:ext cx="2274982" cy="369332"/>
          </a:xfrm>
          <a:prstGeom prst="rect">
            <a:avLst/>
          </a:prstGeom>
        </p:spPr>
        <p:txBody>
          <a:bodyPr wrap="none">
            <a:spAutoFit/>
          </a:bodyPr>
          <a:lstStyle/>
          <a:p>
            <a:r>
              <a:rPr lang="ar-SA" dirty="0" smtClean="0">
                <a:latin typeface="Simplified Arabic" pitchFamily="18" charset="-78"/>
                <a:cs typeface="Simplified Arabic" pitchFamily="18" charset="-78"/>
                <a:hlinkClick r:id="rId3" action="ppaction://hlinksldjump"/>
              </a:rPr>
              <a:t>الذهاب الى </a:t>
            </a:r>
            <a:r>
              <a:rPr lang="ar-SA" dirty="0">
                <a:latin typeface="Simplified Arabic" pitchFamily="18" charset="-78"/>
                <a:cs typeface="Simplified Arabic" pitchFamily="18" charset="-78"/>
                <a:hlinkClick r:id="rId3" action="ppaction://hlinksldjump"/>
              </a:rPr>
              <a:t>فهرس المحتويات</a:t>
            </a:r>
            <a:endParaRPr lang="en-US" dirty="0">
              <a:latin typeface="Simplified Arabic" pitchFamily="18" charset="-78"/>
              <a:cs typeface="Simplified Arabic" pitchFamily="18" charset="-78"/>
            </a:endParaRPr>
          </a:p>
        </p:txBody>
      </p:sp>
    </p:spTree>
    <p:extLst>
      <p:ext uri="{BB962C8B-B14F-4D97-AF65-F5344CB8AC3E}">
        <p14:creationId xmlns:p14="http://schemas.microsoft.com/office/powerpoint/2010/main" val="3687214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a:xfrm>
            <a:off x="457200" y="1600200"/>
            <a:ext cx="8229600" cy="4853136"/>
          </a:xfrm>
        </p:spPr>
        <p:txBody>
          <a:bodyPr>
            <a:normAutofit/>
          </a:bodyPr>
          <a:lstStyle/>
          <a:p>
            <a:r>
              <a:rPr lang="ar-SA" b="1" dirty="0">
                <a:latin typeface="Simplified Arabic" pitchFamily="18" charset="-78"/>
                <a:cs typeface="Simplified Arabic" pitchFamily="18" charset="-78"/>
              </a:rPr>
              <a:t>2000</a:t>
            </a:r>
          </a:p>
          <a:p>
            <a:r>
              <a:rPr lang="ar-SA" dirty="0">
                <a:latin typeface="Simplified Arabic" pitchFamily="18" charset="-78"/>
                <a:cs typeface="Simplified Arabic" pitchFamily="18" charset="-78"/>
              </a:rPr>
              <a:t>وقّعت الشركة عقد </a:t>
            </a:r>
            <a:r>
              <a:rPr lang="ar-SA" b="1" dirty="0">
                <a:latin typeface="Simplified Arabic" pitchFamily="18" charset="-78"/>
                <a:cs typeface="Simplified Arabic" pitchFamily="18" charset="-78"/>
              </a:rPr>
              <a:t>شراكة مع شركة </a:t>
            </a:r>
            <a:r>
              <a:rPr lang="en-US" b="1" dirty="0" err="1">
                <a:latin typeface="Simplified Arabic" pitchFamily="18" charset="-78"/>
                <a:cs typeface="Simplified Arabic" pitchFamily="18" charset="-78"/>
              </a:rPr>
              <a:t>Saperion</a:t>
            </a:r>
            <a:r>
              <a:rPr lang="en-US" dirty="0">
                <a:latin typeface="Simplified Arabic" pitchFamily="18" charset="-78"/>
                <a:cs typeface="Simplified Arabic" pitchFamily="18" charset="-78"/>
              </a:rPr>
              <a:t> </a:t>
            </a:r>
            <a:r>
              <a:rPr lang="ar-SA" dirty="0">
                <a:latin typeface="Simplified Arabic" pitchFamily="18" charset="-78"/>
                <a:cs typeface="Simplified Arabic" pitchFamily="18" charset="-78"/>
              </a:rPr>
              <a:t>لمد السوق بحزمة برامج المتكاملة "جاهزة للتشغيل" لإجراء عمليات الأرشفة ومتابعة سير العمل.</a:t>
            </a:r>
          </a:p>
          <a:p>
            <a:r>
              <a:rPr lang="ar-SA" b="1" dirty="0">
                <a:latin typeface="Simplified Arabic" pitchFamily="18" charset="-78"/>
                <a:cs typeface="Simplified Arabic" pitchFamily="18" charset="-78"/>
              </a:rPr>
              <a:t>2003-2007</a:t>
            </a:r>
          </a:p>
          <a:p>
            <a:r>
              <a:rPr lang="ar-SA" dirty="0">
                <a:latin typeface="Simplified Arabic" pitchFamily="18" charset="-78"/>
                <a:cs typeface="Simplified Arabic" pitchFamily="18" charset="-78"/>
              </a:rPr>
              <a:t>وقّعت الشركة عقد </a:t>
            </a:r>
            <a:r>
              <a:rPr lang="ar-SA" b="1" dirty="0">
                <a:latin typeface="Simplified Arabic" pitchFamily="18" charset="-78"/>
                <a:cs typeface="Simplified Arabic" pitchFamily="18" charset="-78"/>
              </a:rPr>
              <a:t>شراكة استراتيجية للترجمة مع شركة </a:t>
            </a:r>
            <a:r>
              <a:rPr lang="en-US" b="1" dirty="0">
                <a:latin typeface="Simplified Arabic" pitchFamily="18" charset="-78"/>
                <a:cs typeface="Simplified Arabic" pitchFamily="18" charset="-78"/>
              </a:rPr>
              <a:t>HP. </a:t>
            </a:r>
            <a:r>
              <a:rPr lang="ar-SA" b="1" dirty="0">
                <a:latin typeface="Simplified Arabic" pitchFamily="18" charset="-78"/>
                <a:cs typeface="Simplified Arabic" pitchFamily="18" charset="-78"/>
              </a:rPr>
              <a:t>كما وقّعت عقود شراكة مع </a:t>
            </a:r>
            <a:r>
              <a:rPr lang="en-US" b="1" dirty="0">
                <a:latin typeface="Simplified Arabic" pitchFamily="18" charset="-78"/>
                <a:cs typeface="Simplified Arabic" pitchFamily="18" charset="-78"/>
              </a:rPr>
              <a:t>Dell </a:t>
            </a:r>
            <a:r>
              <a:rPr lang="ar-SA" b="1" dirty="0">
                <a:latin typeface="Simplified Arabic" pitchFamily="18" charset="-78"/>
                <a:cs typeface="Simplified Arabic" pitchFamily="18" charset="-78"/>
              </a:rPr>
              <a:t>و</a:t>
            </a:r>
            <a:r>
              <a:rPr lang="en-US" b="1" dirty="0">
                <a:latin typeface="Simplified Arabic" pitchFamily="18" charset="-78"/>
                <a:cs typeface="Simplified Arabic" pitchFamily="18" charset="-78"/>
              </a:rPr>
              <a:t>Fargo </a:t>
            </a:r>
            <a:r>
              <a:rPr lang="ar-SA" b="1" dirty="0">
                <a:latin typeface="Simplified Arabic" pitchFamily="18" charset="-78"/>
                <a:cs typeface="Simplified Arabic" pitchFamily="18" charset="-78"/>
              </a:rPr>
              <a:t>و</a:t>
            </a:r>
            <a:r>
              <a:rPr lang="en-US" b="1" dirty="0">
                <a:latin typeface="Simplified Arabic" pitchFamily="18" charset="-78"/>
                <a:cs typeface="Simplified Arabic" pitchFamily="18" charset="-78"/>
              </a:rPr>
              <a:t>Fujitsu </a:t>
            </a:r>
            <a:r>
              <a:rPr lang="ar-SA" b="1" dirty="0">
                <a:latin typeface="Simplified Arabic" pitchFamily="18" charset="-78"/>
                <a:cs typeface="Simplified Arabic" pitchFamily="18" charset="-78"/>
              </a:rPr>
              <a:t>و</a:t>
            </a:r>
            <a:r>
              <a:rPr lang="en-US" b="1" dirty="0" err="1">
                <a:latin typeface="Simplified Arabic" pitchFamily="18" charset="-78"/>
                <a:cs typeface="Simplified Arabic" pitchFamily="18" charset="-78"/>
              </a:rPr>
              <a:t>Kofax</a:t>
            </a:r>
            <a:r>
              <a:rPr lang="en-US" dirty="0">
                <a:latin typeface="Simplified Arabic" pitchFamily="18" charset="-78"/>
                <a:cs typeface="Simplified Arabic" pitchFamily="18" charset="-78"/>
              </a:rPr>
              <a:t>.</a:t>
            </a:r>
          </a:p>
          <a:p>
            <a:r>
              <a:rPr lang="en-US" b="1" dirty="0">
                <a:latin typeface="Simplified Arabic" pitchFamily="18" charset="-78"/>
                <a:cs typeface="Simplified Arabic" pitchFamily="18" charset="-78"/>
              </a:rPr>
              <a:t>2008</a:t>
            </a:r>
          </a:p>
          <a:p>
            <a:r>
              <a:rPr lang="ar-SA" dirty="0">
                <a:latin typeface="Simplified Arabic" pitchFamily="18" charset="-78"/>
                <a:cs typeface="Simplified Arabic" pitchFamily="18" charset="-78"/>
              </a:rPr>
              <a:t>التوسع في مجال الترجمة والتطويع للأسواق المحلية: تشتهر سعودي سوفت بخدمات الترجمة الاحترافية التي تقدمها لأكثر من 30 لغة.</a:t>
            </a:r>
          </a:p>
          <a:p>
            <a:endParaRPr lang="ar-SA" dirty="0">
              <a:latin typeface="Simplified Arabic" pitchFamily="18" charset="-78"/>
              <a:cs typeface="Simplified Arabic" pitchFamily="18" charset="-78"/>
            </a:endParaRPr>
          </a:p>
        </p:txBody>
      </p:sp>
      <p:sp>
        <p:nvSpPr>
          <p:cNvPr id="4" name="مستطيل 3"/>
          <p:cNvSpPr/>
          <p:nvPr/>
        </p:nvSpPr>
        <p:spPr>
          <a:xfrm>
            <a:off x="3309646" y="6093296"/>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10</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8057692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a:bodyPr>
          <a:lstStyle/>
          <a:p>
            <a:r>
              <a:rPr lang="ar-SA" b="1" dirty="0">
                <a:latin typeface="Simplified Arabic" pitchFamily="18" charset="-78"/>
                <a:cs typeface="Simplified Arabic" pitchFamily="18" charset="-78"/>
              </a:rPr>
              <a:t>2010</a:t>
            </a:r>
          </a:p>
          <a:p>
            <a:r>
              <a:rPr lang="ar-SA" dirty="0">
                <a:latin typeface="Simplified Arabic" pitchFamily="18" charset="-78"/>
                <a:cs typeface="Simplified Arabic" pitchFamily="18" charset="-78"/>
              </a:rPr>
              <a:t>وقّعت سعودي سوفت عقد </a:t>
            </a:r>
            <a:r>
              <a:rPr lang="ar-SA" b="1" dirty="0">
                <a:latin typeface="Simplified Arabic" pitchFamily="18" charset="-78"/>
                <a:cs typeface="Simplified Arabic" pitchFamily="18" charset="-78"/>
              </a:rPr>
              <a:t>شراكة مع </a:t>
            </a:r>
            <a:r>
              <a:rPr lang="en-US" b="1" dirty="0" err="1">
                <a:latin typeface="Simplified Arabic" pitchFamily="18" charset="-78"/>
                <a:cs typeface="Simplified Arabic" pitchFamily="18" charset="-78"/>
              </a:rPr>
              <a:t>Ecspand</a:t>
            </a:r>
            <a:r>
              <a:rPr lang="en-US" dirty="0">
                <a:latin typeface="Simplified Arabic" pitchFamily="18" charset="-78"/>
                <a:cs typeface="Simplified Arabic" pitchFamily="18" charset="-78"/>
              </a:rPr>
              <a:t> </a:t>
            </a:r>
            <a:r>
              <a:rPr lang="ar-SA" dirty="0" smtClean="0">
                <a:latin typeface="Simplified Arabic" pitchFamily="18" charset="-78"/>
                <a:cs typeface="Simplified Arabic" pitchFamily="18" charset="-78"/>
              </a:rPr>
              <a:t> لتنفيذ </a:t>
            </a:r>
            <a:r>
              <a:rPr lang="ar-SA" dirty="0">
                <a:latin typeface="Simplified Arabic" pitchFamily="18" charset="-78"/>
                <a:cs typeface="Simplified Arabic" pitchFamily="18" charset="-78"/>
              </a:rPr>
              <a:t>حلول "إدارة المحتوى للمؤسسات" الأولية على </a:t>
            </a:r>
            <a:r>
              <a:rPr lang="en-US" dirty="0">
                <a:latin typeface="Simplified Arabic" pitchFamily="18" charset="-78"/>
                <a:cs typeface="Simplified Arabic" pitchFamily="18" charset="-78"/>
              </a:rPr>
              <a:t>SharePoint.</a:t>
            </a:r>
          </a:p>
          <a:p>
            <a:r>
              <a:rPr lang="en-US" b="1" dirty="0">
                <a:latin typeface="Simplified Arabic" pitchFamily="18" charset="-78"/>
                <a:cs typeface="Simplified Arabic" pitchFamily="18" charset="-78"/>
              </a:rPr>
              <a:t>2011</a:t>
            </a:r>
          </a:p>
          <a:p>
            <a:r>
              <a:rPr lang="ar-SA" dirty="0">
                <a:latin typeface="Simplified Arabic" pitchFamily="18" charset="-78"/>
                <a:cs typeface="Simplified Arabic" pitchFamily="18" charset="-78"/>
              </a:rPr>
              <a:t>شهدت سعودي سوفت طفرة حقيقية من خلال تميّزها في ترجمة </a:t>
            </a:r>
            <a:r>
              <a:rPr lang="ar-SA" b="1" dirty="0">
                <a:latin typeface="Simplified Arabic" pitchFamily="18" charset="-78"/>
                <a:cs typeface="Simplified Arabic" pitchFamily="18" charset="-78"/>
              </a:rPr>
              <a:t>اللغات ثنائية الاتجاه</a:t>
            </a:r>
            <a:r>
              <a:rPr lang="ar-SA" dirty="0">
                <a:latin typeface="Simplified Arabic" pitchFamily="18" charset="-78"/>
                <a:cs typeface="Simplified Arabic" pitchFamily="18" charset="-78"/>
              </a:rPr>
              <a:t> وتطويعها للأسواق المحلية بنجاح منقطع النظير.</a:t>
            </a:r>
          </a:p>
          <a:p>
            <a:r>
              <a:rPr lang="ar-SA" b="1" dirty="0">
                <a:latin typeface="Simplified Arabic" pitchFamily="18" charset="-78"/>
                <a:cs typeface="Simplified Arabic" pitchFamily="18" charset="-78"/>
              </a:rPr>
              <a:t>2012</a:t>
            </a:r>
          </a:p>
          <a:p>
            <a:r>
              <a:rPr lang="ar-SA" dirty="0">
                <a:latin typeface="Simplified Arabic" pitchFamily="18" charset="-78"/>
                <a:cs typeface="Simplified Arabic" pitchFamily="18" charset="-78"/>
              </a:rPr>
              <a:t>وقّعت الشركة اتفاقية </a:t>
            </a:r>
            <a:r>
              <a:rPr lang="ar-SA" b="1" dirty="0">
                <a:latin typeface="Simplified Arabic" pitchFamily="18" charset="-78"/>
                <a:cs typeface="Simplified Arabic" pitchFamily="18" charset="-78"/>
              </a:rPr>
              <a:t>شراكة</a:t>
            </a:r>
            <a:r>
              <a:rPr lang="ar-SA" dirty="0">
                <a:latin typeface="Simplified Arabic" pitchFamily="18" charset="-78"/>
                <a:cs typeface="Simplified Arabic" pitchFamily="18" charset="-78"/>
              </a:rPr>
              <a:t> مع شركة </a:t>
            </a:r>
            <a:r>
              <a:rPr lang="en-US" dirty="0">
                <a:latin typeface="Simplified Arabic" pitchFamily="18" charset="-78"/>
                <a:cs typeface="Simplified Arabic" pitchFamily="18" charset="-78"/>
              </a:rPr>
              <a:t>Egyptian Micro Solutions.</a:t>
            </a: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11</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3129024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حلول تكنولوجيا المعلومات</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Autofit/>
          </a:bodyPr>
          <a:lstStyle/>
          <a:p>
            <a:r>
              <a:rPr lang="ar-SA" sz="4000" dirty="0">
                <a:latin typeface="Simplified Arabic" pitchFamily="18" charset="-78"/>
                <a:cs typeface="Simplified Arabic" pitchFamily="18" charset="-78"/>
              </a:rPr>
              <a:t>تُعتبر سعودي سوفت شركة رائدة في مجال حلول تكنولوجيا المعلومات بالشرق الأوسط وشمال أفريقيا ومنطقة الخليج، حيث إنها توفر حلول تكنولوجيا معلومات، مثل إدارة البنية التحتية لتكنولوجيا المعلومات وإدارة البيانات والتقاط البيانات ومداخل الويب والتطوير من خلال </a:t>
            </a:r>
            <a:r>
              <a:rPr lang="en-US" sz="4000" dirty="0" smtClean="0">
                <a:latin typeface="Simplified Arabic" pitchFamily="18" charset="-78"/>
                <a:cs typeface="Simplified Arabic" pitchFamily="18" charset="-78"/>
              </a:rPr>
              <a:t> </a:t>
            </a:r>
            <a:r>
              <a:rPr lang="en-US" sz="4000" dirty="0" err="1" smtClean="0">
                <a:latin typeface="Simplified Arabic" pitchFamily="18" charset="-78"/>
                <a:cs typeface="Simplified Arabic" pitchFamily="18" charset="-78"/>
              </a:rPr>
              <a:t>Sharepoint</a:t>
            </a:r>
            <a:r>
              <a:rPr lang="en-US" sz="4000" dirty="0" smtClean="0">
                <a:latin typeface="Simplified Arabic" pitchFamily="18" charset="-78"/>
                <a:cs typeface="Simplified Arabic" pitchFamily="18" charset="-78"/>
              </a:rPr>
              <a:t> </a:t>
            </a:r>
            <a:r>
              <a:rPr lang="ar-SA" sz="4000" dirty="0">
                <a:latin typeface="Simplified Arabic" pitchFamily="18" charset="-78"/>
                <a:cs typeface="Simplified Arabic" pitchFamily="18" charset="-78"/>
              </a:rPr>
              <a:t>وتطبيقات البرامج ومعالجة البرامج وأنظمة إدارة المعلومات.</a:t>
            </a:r>
          </a:p>
        </p:txBody>
      </p:sp>
      <p:sp>
        <p:nvSpPr>
          <p:cNvPr id="4" name="مستطيل 3"/>
          <p:cNvSpPr/>
          <p:nvPr/>
        </p:nvSpPr>
        <p:spPr>
          <a:xfrm>
            <a:off x="789366" y="6030580"/>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12</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296539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الترجمة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a:bodyPr>
          <a:lstStyle/>
          <a:p>
            <a:r>
              <a:rPr lang="ar-SA" dirty="0">
                <a:latin typeface="Simplified Arabic" pitchFamily="18" charset="-78"/>
                <a:cs typeface="Simplified Arabic" pitchFamily="18" charset="-78"/>
              </a:rPr>
              <a:t>تعتمد شركة سعودي سوفت</a:t>
            </a:r>
            <a:r>
              <a:rPr lang="ar-SA" b="1" dirty="0">
                <a:latin typeface="Simplified Arabic" pitchFamily="18" charset="-78"/>
                <a:cs typeface="Simplified Arabic" pitchFamily="18" charset="-78"/>
              </a:rPr>
              <a:t> الرائدة في مجال الترجمة والتطويع للأسواق المحلية بالشرق الأوسط وأفريقيا</a:t>
            </a:r>
            <a:r>
              <a:rPr lang="ar-SA" dirty="0">
                <a:latin typeface="Simplified Arabic" pitchFamily="18" charset="-78"/>
                <a:cs typeface="Simplified Arabic" pitchFamily="18" charset="-78"/>
              </a:rPr>
              <a:t> على:</a:t>
            </a:r>
          </a:p>
          <a:p>
            <a:r>
              <a:rPr lang="ar-SA" dirty="0">
                <a:latin typeface="Simplified Arabic" pitchFamily="18" charset="-78"/>
                <a:cs typeface="Simplified Arabic" pitchFamily="18" charset="-78"/>
              </a:rPr>
              <a:t>ثلاثة عقود من الخبرة في مجال الترجمة والتطويع</a:t>
            </a:r>
          </a:p>
          <a:p>
            <a:r>
              <a:rPr lang="ar-SA" dirty="0">
                <a:latin typeface="Simplified Arabic" pitchFamily="18" charset="-78"/>
                <a:cs typeface="Simplified Arabic" pitchFamily="18" charset="-78"/>
              </a:rPr>
              <a:t>حاصلة على جائزة "التميز في الترجمة" مرات عديدة</a:t>
            </a:r>
          </a:p>
          <a:p>
            <a:r>
              <a:rPr lang="ar-SA" dirty="0">
                <a:latin typeface="Simplified Arabic" pitchFamily="18" charset="-78"/>
                <a:cs typeface="Simplified Arabic" pitchFamily="18" charset="-78"/>
              </a:rPr>
              <a:t>تطورت سعودي سوفت من مجرد شركة متخصصة في الترجمة إلى العربية في الثمانينيات إلى شركة رائدة في تقديم الحلول والخدمات بالعديد من اللغات منذ بدء الألفية الجديدة، حيث تتخصص الشركة في أكثر من 30 لغة، منها اللغات التي تُكتب من اليمين إلى اليسار ومن اليسار إلى اليمين، بالإضافة إلى اللغات الآسيوية والأفريقية واللغات ثنائية الاتجاه</a:t>
            </a:r>
            <a:r>
              <a:rPr lang="ar-SA" dirty="0" smtClean="0">
                <a:latin typeface="Simplified Arabic" pitchFamily="18" charset="-78"/>
                <a:cs typeface="Simplified Arabic" pitchFamily="18" charset="-78"/>
              </a:rPr>
              <a:t>.</a:t>
            </a:r>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13</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678519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الترجمة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a:bodyPr>
          <a:lstStyle/>
          <a:p>
            <a:r>
              <a:rPr lang="ar-SA" b="1" dirty="0">
                <a:latin typeface="Simplified Arabic" pitchFamily="18" charset="-78"/>
                <a:cs typeface="Simplified Arabic" pitchFamily="18" charset="-78"/>
              </a:rPr>
              <a:t>مجالات الأعمال</a:t>
            </a:r>
          </a:p>
          <a:p>
            <a:r>
              <a:rPr lang="ar-SA" dirty="0">
                <a:latin typeface="Simplified Arabic" pitchFamily="18" charset="-78"/>
                <a:cs typeface="Simplified Arabic" pitchFamily="18" charset="-78"/>
              </a:rPr>
              <a:t>تنفرد سعودي سوفت بتقديم خدمات ترجمة ذات جودة ممتازة في مختلف المجالات، منها على سبيل المثال لا الحصر:</a:t>
            </a:r>
          </a:p>
          <a:p>
            <a:r>
              <a:rPr lang="ar-SA" dirty="0">
                <a:latin typeface="Simplified Arabic" pitchFamily="18" charset="-78"/>
                <a:cs typeface="Simplified Arabic" pitchFamily="18" charset="-78"/>
              </a:rPr>
              <a:t>مجال تكنولوجيا المعلومات</a:t>
            </a:r>
          </a:p>
          <a:p>
            <a:r>
              <a:rPr lang="ar-SA" dirty="0">
                <a:latin typeface="Simplified Arabic" pitchFamily="18" charset="-78"/>
                <a:cs typeface="Simplified Arabic" pitchFamily="18" charset="-78"/>
              </a:rPr>
              <a:t>مجال التعليم</a:t>
            </a:r>
          </a:p>
          <a:p>
            <a:r>
              <a:rPr lang="ar-SA" dirty="0">
                <a:latin typeface="Simplified Arabic" pitchFamily="18" charset="-78"/>
                <a:cs typeface="Simplified Arabic" pitchFamily="18" charset="-78"/>
              </a:rPr>
              <a:t>المجال المصرفي والمالي</a:t>
            </a:r>
          </a:p>
          <a:p>
            <a:r>
              <a:rPr lang="ar-SA" dirty="0">
                <a:latin typeface="Simplified Arabic" pitchFamily="18" charset="-78"/>
                <a:cs typeface="Simplified Arabic" pitchFamily="18" charset="-78"/>
              </a:rPr>
              <a:t>مجال الألعاب</a:t>
            </a:r>
          </a:p>
          <a:p>
            <a:r>
              <a:rPr lang="ar-SA" dirty="0">
                <a:latin typeface="Simplified Arabic" pitchFamily="18" charset="-78"/>
                <a:cs typeface="Simplified Arabic" pitchFamily="18" charset="-78"/>
              </a:rPr>
              <a:t>مجال الأجهزة المنزلية</a:t>
            </a:r>
          </a:p>
          <a:p>
            <a:r>
              <a:rPr lang="ar-SA" dirty="0">
                <a:latin typeface="Simplified Arabic" pitchFamily="18" charset="-78"/>
                <a:cs typeface="Simplified Arabic" pitchFamily="18" charset="-78"/>
              </a:rPr>
              <a:t>المجال القانوني</a:t>
            </a: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3"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14</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385283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التوزيع</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a:bodyPr>
          <a:lstStyle/>
          <a:p>
            <a:r>
              <a:rPr lang="ar-SA" sz="4800" dirty="0">
                <a:latin typeface="Simplified Arabic" pitchFamily="18" charset="-78"/>
                <a:cs typeface="Simplified Arabic" pitchFamily="18" charset="-78"/>
              </a:rPr>
              <a:t>تعد شركة سعودي سوفت شركة رائدة في مجال توزيع تكنولوجيا المعلومات بالشرق الأوسط وشمال أفريقيا ومنطقة الخليج، وعملاؤنا من أفضل الشركات المصنِّعة لمنتجات البرامج والأجهزة حول العالم.</a:t>
            </a: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15</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2555449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التوزيع</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r>
              <a:rPr lang="ar-SA" dirty="0">
                <a:latin typeface="Simplified Arabic" pitchFamily="18" charset="-78"/>
                <a:cs typeface="Simplified Arabic" pitchFamily="18" charset="-78"/>
              </a:rPr>
              <a:t>​الحلول التقنية</a:t>
            </a:r>
          </a:p>
          <a:p>
            <a:r>
              <a:rPr lang="ar-SA" dirty="0">
                <a:latin typeface="Simplified Arabic" pitchFamily="18" charset="-78"/>
                <a:cs typeface="Simplified Arabic" pitchFamily="18" charset="-78"/>
              </a:rPr>
              <a:t>توفر سعودي سوفت خدمات متخصصة وخبرة نادرة تستمر باستمرار حياة المنتج، ويساعدنا في ذلك توفير التقنية المناسبة للعميل في الوقت والمكان المناسبين وبالسعر المناسب أيضًا. جدير بالذكر أن عملنا لا يقتصر على التوزيع فحسب، بل إننا نوفر خدمات ما بعد البيع من خلال مراكز الدعم الخاصة بنا المنتشرة بالمملكة العربية السعودية.</a:t>
            </a: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16</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8506021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التوزيع</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r>
              <a:rPr lang="ar-SA" b="1" dirty="0">
                <a:latin typeface="Simplified Arabic" pitchFamily="18" charset="-78"/>
                <a:cs typeface="Simplified Arabic" pitchFamily="18" charset="-78"/>
              </a:rPr>
              <a:t>الشركاء الأساسيون</a:t>
            </a:r>
          </a:p>
          <a:p>
            <a:r>
              <a:rPr lang="ar-SA" dirty="0">
                <a:latin typeface="Simplified Arabic" pitchFamily="18" charset="-78"/>
                <a:cs typeface="Simplified Arabic" pitchFamily="18" charset="-78"/>
              </a:rPr>
              <a:t>قائمة الشركاء الأساسيون للبرامج والأجهزة:</a:t>
            </a:r>
          </a:p>
          <a:p>
            <a:r>
              <a:rPr lang="en-US" dirty="0" smtClean="0">
                <a:latin typeface="Simplified Arabic" pitchFamily="18" charset="-78"/>
                <a:cs typeface="Simplified Arabic" pitchFamily="18" charset="-78"/>
              </a:rPr>
              <a:t>Microsoft</a:t>
            </a:r>
            <a:endParaRPr lang="ar-SA" dirty="0" smtClean="0">
              <a:latin typeface="Simplified Arabic" pitchFamily="18" charset="-78"/>
              <a:cs typeface="Simplified Arabic" pitchFamily="18" charset="-78"/>
            </a:endParaRPr>
          </a:p>
          <a:p>
            <a:r>
              <a:rPr lang="en-US" dirty="0" smtClean="0">
                <a:latin typeface="Simplified Arabic" pitchFamily="18" charset="-78"/>
                <a:cs typeface="Simplified Arabic" pitchFamily="18" charset="-78"/>
              </a:rPr>
              <a:t>Epson</a:t>
            </a:r>
          </a:p>
          <a:p>
            <a:r>
              <a:rPr lang="en-US" dirty="0" smtClean="0">
                <a:latin typeface="Simplified Arabic" pitchFamily="18" charset="-78"/>
                <a:cs typeface="Simplified Arabic" pitchFamily="18" charset="-78"/>
              </a:rPr>
              <a:t>Fargo</a:t>
            </a:r>
          </a:p>
          <a:p>
            <a:r>
              <a:rPr lang="en-US" dirty="0" smtClean="0">
                <a:latin typeface="Simplified Arabic" pitchFamily="18" charset="-78"/>
                <a:cs typeface="Simplified Arabic" pitchFamily="18" charset="-78"/>
              </a:rPr>
              <a:t>Fujitsu</a:t>
            </a:r>
          </a:p>
          <a:p>
            <a:r>
              <a:rPr lang="en-US" dirty="0" err="1" smtClean="0">
                <a:latin typeface="Simplified Arabic" pitchFamily="18" charset="-78"/>
                <a:cs typeface="Simplified Arabic" pitchFamily="18" charset="-78"/>
              </a:rPr>
              <a:t>Sperion</a:t>
            </a:r>
            <a:endParaRPr lang="en-US" dirty="0" smtClean="0">
              <a:latin typeface="Simplified Arabic" pitchFamily="18" charset="-78"/>
              <a:cs typeface="Simplified Arabic" pitchFamily="18" charset="-78"/>
            </a:endParaRPr>
          </a:p>
          <a:p>
            <a:r>
              <a:rPr lang="en-US" dirty="0" smtClean="0">
                <a:latin typeface="Simplified Arabic" pitchFamily="18" charset="-78"/>
                <a:cs typeface="Simplified Arabic" pitchFamily="18" charset="-78"/>
              </a:rPr>
              <a:t>IBM</a:t>
            </a:r>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17</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989297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التوزيع</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r>
              <a:rPr lang="ar-SA" dirty="0" smtClean="0">
                <a:latin typeface="Simplified Arabic" pitchFamily="18" charset="-78"/>
                <a:cs typeface="Simplified Arabic" pitchFamily="18" charset="-78"/>
              </a:rPr>
              <a:t>المنتجات </a:t>
            </a:r>
          </a:p>
          <a:p>
            <a:endParaRPr lang="ar-SA" dirty="0" smtClean="0">
              <a:latin typeface="Simplified Arabic" pitchFamily="18" charset="-78"/>
              <a:cs typeface="Simplified Arabic" pitchFamily="18" charset="-78"/>
            </a:endParaRPr>
          </a:p>
          <a:p>
            <a:endParaRPr lang="ar-SA" dirty="0">
              <a:latin typeface="Simplified Arabic" pitchFamily="18" charset="-78"/>
              <a:cs typeface="Simplified Arabic" pitchFamily="18" charset="-78"/>
            </a:endParaRPr>
          </a:p>
        </p:txBody>
      </p:sp>
      <p:pic>
        <p:nvPicPr>
          <p:cNvPr id="3082" name="Picture 10" descr="Eps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2088654"/>
            <a:ext cx="1456556" cy="476250"/>
          </a:xfrm>
          <a:prstGeom prst="rect">
            <a:avLst/>
          </a:prstGeom>
          <a:noFill/>
          <a:extLst>
            <a:ext uri="{909E8E84-426E-40DD-AFC4-6F175D3DCCD1}">
              <a14:hiddenFill xmlns:a14="http://schemas.microsoft.com/office/drawing/2010/main">
                <a:solidFill>
                  <a:srgbClr val="FFFFFF"/>
                </a:solidFill>
              </a14:hiddenFill>
            </a:ext>
          </a:extLst>
        </p:spPr>
      </p:pic>
      <p:pic>
        <p:nvPicPr>
          <p:cNvPr id="3085" name="Picture 13" descr="Fujit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329186"/>
            <a:ext cx="1432194" cy="819894"/>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Far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2088654"/>
            <a:ext cx="1364158" cy="1124322"/>
          </a:xfrm>
          <a:prstGeom prst="rect">
            <a:avLst/>
          </a:prstGeom>
          <a:noFill/>
          <a:extLst>
            <a:ext uri="{909E8E84-426E-40DD-AFC4-6F175D3DCCD1}">
              <a14:hiddenFill xmlns:a14="http://schemas.microsoft.com/office/drawing/2010/main">
                <a:solidFill>
                  <a:srgbClr val="FFFFFF"/>
                </a:solidFill>
              </a14:hiddenFill>
            </a:ext>
          </a:extLst>
        </p:spPr>
      </p:pic>
      <p:pic>
        <p:nvPicPr>
          <p:cNvPr id="3089" name="Picture 17" descr="HI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6485" y="3552093"/>
            <a:ext cx="1268310" cy="980306"/>
          </a:xfrm>
          <a:prstGeom prst="rect">
            <a:avLst/>
          </a:prstGeom>
          <a:noFill/>
          <a:extLst>
            <a:ext uri="{909E8E84-426E-40DD-AFC4-6F175D3DCCD1}">
              <a14:hiddenFill xmlns:a14="http://schemas.microsoft.com/office/drawing/2010/main">
                <a:solidFill>
                  <a:srgbClr val="FFFFFF"/>
                </a:solidFill>
              </a14:hiddenFill>
            </a:ext>
          </a:extLst>
        </p:spPr>
      </p:pic>
      <p:pic>
        <p:nvPicPr>
          <p:cNvPr id="3091" name="Picture 19" descr="Saper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0702" y="5013176"/>
            <a:ext cx="2404964" cy="1152128"/>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p:cNvSpPr/>
          <p:nvPr/>
        </p:nvSpPr>
        <p:spPr>
          <a:xfrm>
            <a:off x="3093622" y="602128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7" action="ppaction://hlinksldjump"/>
              </a:rPr>
              <a:t>الرجوع الى فهرس المحتويات</a:t>
            </a:r>
            <a:endParaRPr lang="en-US" dirty="0">
              <a:latin typeface="Simplified Arabic" pitchFamily="18" charset="-78"/>
              <a:cs typeface="Simplified Arabic" pitchFamily="18" charset="-78"/>
            </a:endParaRPr>
          </a:p>
        </p:txBody>
      </p:sp>
      <p:sp>
        <p:nvSpPr>
          <p:cNvPr id="4" name="عنصر نائب للتذييل 3"/>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5" name="عنصر نائب لرقم الشريحة 4"/>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18</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1225549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0"/>
            <a:ext cx="8229600" cy="773996"/>
          </a:xfrm>
        </p:spPr>
        <p:txBody>
          <a:bodyPr/>
          <a:lstStyle/>
          <a:p>
            <a:r>
              <a:rPr lang="ar-SA" dirty="0" smtClean="0">
                <a:latin typeface="Simplified Arabic" pitchFamily="18" charset="-78"/>
                <a:cs typeface="Simplified Arabic" pitchFamily="18" charset="-78"/>
              </a:rPr>
              <a:t>جوائز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endParaRPr lang="ar-SA" dirty="0">
              <a:latin typeface="Simplified Arabic" pitchFamily="18" charset="-78"/>
              <a:cs typeface="Simplified Arabic" pitchFamily="18" charset="-78"/>
            </a:endParaRPr>
          </a:p>
        </p:txBody>
      </p:sp>
      <p:graphicFrame>
        <p:nvGraphicFramePr>
          <p:cNvPr id="7" name="كائن 6"/>
          <p:cNvGraphicFramePr>
            <a:graphicFrameLocks noChangeAspect="1"/>
          </p:cNvGraphicFramePr>
          <p:nvPr>
            <p:extLst>
              <p:ext uri="{D42A27DB-BD31-4B8C-83A1-F6EECF244321}">
                <p14:modId xmlns:p14="http://schemas.microsoft.com/office/powerpoint/2010/main" val="2754590727"/>
              </p:ext>
            </p:extLst>
          </p:nvPr>
        </p:nvGraphicFramePr>
        <p:xfrm>
          <a:off x="899592" y="908720"/>
          <a:ext cx="6778625" cy="6070600"/>
        </p:xfrm>
        <a:graphic>
          <a:graphicData uri="http://schemas.openxmlformats.org/presentationml/2006/ole">
            <mc:AlternateContent xmlns:mc="http://schemas.openxmlformats.org/markup-compatibility/2006">
              <mc:Choice xmlns:v="urn:schemas-microsoft-com:vml" Requires="v">
                <p:oleObj spid="_x0000_s4229" name="مستند" r:id="rId4" imgW="6844041" imgH="6111423" progId="Word.Document.12">
                  <p:embed/>
                </p:oleObj>
              </mc:Choice>
              <mc:Fallback>
                <p:oleObj name="مستند" r:id="rId4" imgW="6844041" imgH="6111423" progId="Word.Document.12">
                  <p:embed/>
                  <p:pic>
                    <p:nvPicPr>
                      <p:cNvPr id="0" name=""/>
                      <p:cNvPicPr/>
                      <p:nvPr/>
                    </p:nvPicPr>
                    <p:blipFill>
                      <a:blip r:embed="rId5"/>
                      <a:stretch>
                        <a:fillRect/>
                      </a:stretch>
                    </p:blipFill>
                    <p:spPr>
                      <a:xfrm>
                        <a:off x="899592" y="908720"/>
                        <a:ext cx="6778625" cy="6070600"/>
                      </a:xfrm>
                      <a:prstGeom prst="rect">
                        <a:avLst/>
                      </a:prstGeom>
                    </p:spPr>
                  </p:pic>
                </p:oleObj>
              </mc:Fallback>
            </mc:AlternateContent>
          </a:graphicData>
        </a:graphic>
      </p:graphicFrame>
      <p:sp>
        <p:nvSpPr>
          <p:cNvPr id="5" name="مستطيل 4"/>
          <p:cNvSpPr/>
          <p:nvPr/>
        </p:nvSpPr>
        <p:spPr>
          <a:xfrm>
            <a:off x="357318" y="404664"/>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6" action="ppaction://hlinksldjump"/>
              </a:rPr>
              <a:t>الرجوع الى فهرس المحتويات</a:t>
            </a:r>
            <a:endParaRPr lang="en-US" dirty="0">
              <a:latin typeface="Simplified Arabic" pitchFamily="18" charset="-78"/>
              <a:cs typeface="Simplified Arabic" pitchFamily="18" charset="-78"/>
            </a:endParaRPr>
          </a:p>
        </p:txBody>
      </p:sp>
      <p:sp>
        <p:nvSpPr>
          <p:cNvPr id="4" name="عنصر نائب للتذييل 3"/>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19</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803814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3528" y="404664"/>
            <a:ext cx="8534400" cy="758952"/>
          </a:xfrm>
        </p:spPr>
        <p:txBody>
          <a:bodyPr/>
          <a:lstStyle/>
          <a:p>
            <a:r>
              <a:rPr lang="ar-SA" dirty="0" smtClean="0"/>
              <a:t>فهرس المحتويات</a:t>
            </a:r>
            <a:endParaRPr lang="ar-SA" dirty="0"/>
          </a:p>
        </p:txBody>
      </p:sp>
      <p:sp>
        <p:nvSpPr>
          <p:cNvPr id="3" name="عنصر نائب للمحتوى 2"/>
          <p:cNvSpPr>
            <a:spLocks noGrp="1"/>
          </p:cNvSpPr>
          <p:nvPr>
            <p:ph sz="quarter" idx="1"/>
          </p:nvPr>
        </p:nvSpPr>
        <p:spPr>
          <a:xfrm>
            <a:off x="301752" y="1527048"/>
            <a:ext cx="8503920" cy="5142312"/>
          </a:xfrm>
        </p:spPr>
        <p:txBody>
          <a:bodyPr>
            <a:noAutofit/>
          </a:bodyPr>
          <a:lstStyle/>
          <a:p>
            <a:r>
              <a:rPr lang="ar-SA" sz="1800" dirty="0" smtClean="0">
                <a:solidFill>
                  <a:schemeClr val="accent6">
                    <a:lumMod val="75000"/>
                  </a:schemeClr>
                </a:solidFill>
                <a:hlinkClick r:id="rId2" action="ppaction://hlinksldjump"/>
              </a:rPr>
              <a:t>سعودي سوفت</a:t>
            </a:r>
            <a:endParaRPr lang="ar-SA" sz="1800" dirty="0" smtClean="0">
              <a:solidFill>
                <a:schemeClr val="accent6">
                  <a:lumMod val="75000"/>
                </a:schemeClr>
              </a:solidFill>
            </a:endParaRPr>
          </a:p>
          <a:p>
            <a:r>
              <a:rPr lang="ar-SA" sz="1800" dirty="0">
                <a:solidFill>
                  <a:schemeClr val="accent6">
                    <a:lumMod val="75000"/>
                  </a:schemeClr>
                </a:solidFill>
                <a:hlinkClick r:id="rId3" action="ppaction://hlinksldjump"/>
              </a:rPr>
              <a:t>سيرة </a:t>
            </a:r>
            <a:r>
              <a:rPr lang="ar-SA" sz="1800" dirty="0" smtClean="0">
                <a:solidFill>
                  <a:schemeClr val="accent6">
                    <a:lumMod val="75000"/>
                  </a:schemeClr>
                </a:solidFill>
                <a:hlinkClick r:id="rId3" action="ppaction://hlinksldjump"/>
              </a:rPr>
              <a:t>الشركة</a:t>
            </a:r>
            <a:endParaRPr lang="ar-SA" sz="1800" dirty="0" smtClean="0">
              <a:solidFill>
                <a:schemeClr val="accent6">
                  <a:lumMod val="75000"/>
                </a:schemeClr>
              </a:solidFill>
            </a:endParaRPr>
          </a:p>
          <a:p>
            <a:r>
              <a:rPr lang="ar-SA" sz="1800" dirty="0" smtClean="0">
                <a:solidFill>
                  <a:schemeClr val="accent6">
                    <a:lumMod val="75000"/>
                  </a:schemeClr>
                </a:solidFill>
                <a:hlinkClick r:id="rId4" action="ppaction://hlinksldjump"/>
              </a:rPr>
              <a:t>حلول تكنولوجيا المعلومات</a:t>
            </a:r>
            <a:endParaRPr lang="ar-SA" sz="1800" dirty="0" smtClean="0">
              <a:solidFill>
                <a:schemeClr val="accent6">
                  <a:lumMod val="75000"/>
                </a:schemeClr>
              </a:solidFill>
            </a:endParaRPr>
          </a:p>
          <a:p>
            <a:r>
              <a:rPr lang="ar-SA" sz="1800" dirty="0" smtClean="0">
                <a:solidFill>
                  <a:schemeClr val="accent6">
                    <a:lumMod val="75000"/>
                  </a:schemeClr>
                </a:solidFill>
                <a:hlinkClick r:id="rId5" action="ppaction://hlinksldjump"/>
              </a:rPr>
              <a:t>الترجمة</a:t>
            </a:r>
            <a:endParaRPr lang="ar-SA" sz="1800" dirty="0" smtClean="0">
              <a:solidFill>
                <a:schemeClr val="accent6">
                  <a:lumMod val="75000"/>
                </a:schemeClr>
              </a:solidFill>
            </a:endParaRPr>
          </a:p>
          <a:p>
            <a:r>
              <a:rPr lang="ar-SA" sz="1800" dirty="0" smtClean="0">
                <a:solidFill>
                  <a:schemeClr val="accent6">
                    <a:lumMod val="75000"/>
                  </a:schemeClr>
                </a:solidFill>
                <a:hlinkClick r:id="rId6" action="ppaction://hlinksldjump"/>
              </a:rPr>
              <a:t>التوزيع</a:t>
            </a:r>
          </a:p>
          <a:p>
            <a:r>
              <a:rPr lang="ar-SA" sz="1800" dirty="0">
                <a:solidFill>
                  <a:schemeClr val="accent6">
                    <a:lumMod val="75000"/>
                  </a:schemeClr>
                </a:solidFill>
                <a:hlinkClick r:id="rId7" action="ppaction://hlinksldjump"/>
              </a:rPr>
              <a:t>جوائز </a:t>
            </a:r>
            <a:r>
              <a:rPr lang="ar-SA" sz="1800" dirty="0" smtClean="0">
                <a:solidFill>
                  <a:schemeClr val="accent6">
                    <a:lumMod val="75000"/>
                  </a:schemeClr>
                </a:solidFill>
                <a:hlinkClick r:id="rId7" action="ppaction://hlinksldjump"/>
              </a:rPr>
              <a:t>الشركة </a:t>
            </a:r>
            <a:endParaRPr lang="ar-SA" sz="1800" dirty="0" smtClean="0">
              <a:solidFill>
                <a:schemeClr val="accent6">
                  <a:lumMod val="75000"/>
                </a:schemeClr>
              </a:solidFill>
            </a:endParaRPr>
          </a:p>
          <a:p>
            <a:r>
              <a:rPr lang="ar-SY" sz="1800" dirty="0">
                <a:solidFill>
                  <a:schemeClr val="accent6">
                    <a:lumMod val="75000"/>
                  </a:schemeClr>
                </a:solidFill>
                <a:hlinkClick r:id="rId8" action="ppaction://hlinksldjump"/>
              </a:rPr>
              <a:t>تحليل قوى التنافس (البيئة الخارجية) </a:t>
            </a:r>
            <a:endParaRPr lang="ar-SA" sz="1800" dirty="0" smtClean="0">
              <a:solidFill>
                <a:schemeClr val="accent6">
                  <a:lumMod val="75000"/>
                </a:schemeClr>
              </a:solidFill>
            </a:endParaRPr>
          </a:p>
          <a:p>
            <a:r>
              <a:rPr lang="ar-SA" sz="1800" b="1" dirty="0">
                <a:solidFill>
                  <a:schemeClr val="accent6">
                    <a:lumMod val="75000"/>
                  </a:schemeClr>
                </a:solidFill>
                <a:hlinkClick r:id="rId9" action="ppaction://hlinksldjump"/>
              </a:rPr>
              <a:t>التحليل التنافسي لشركة سعودي سوفت (التهديدات الخمس لــ مايكل </a:t>
            </a:r>
            <a:r>
              <a:rPr lang="ar-SA" sz="1800" b="1" dirty="0" err="1">
                <a:solidFill>
                  <a:schemeClr val="accent6">
                    <a:lumMod val="75000"/>
                  </a:schemeClr>
                </a:solidFill>
                <a:hlinkClick r:id="rId9" action="ppaction://hlinksldjump"/>
              </a:rPr>
              <a:t>بورتر</a:t>
            </a:r>
            <a:r>
              <a:rPr lang="ar-SA" sz="1800" b="1" dirty="0" smtClean="0">
                <a:solidFill>
                  <a:schemeClr val="accent6">
                    <a:lumMod val="75000"/>
                  </a:schemeClr>
                </a:solidFill>
                <a:hlinkClick r:id="rId9" action="ppaction://hlinksldjump"/>
              </a:rPr>
              <a:t>):</a:t>
            </a:r>
          </a:p>
          <a:p>
            <a:r>
              <a:rPr lang="ar-SY" sz="1800" dirty="0">
                <a:solidFill>
                  <a:schemeClr val="accent6">
                    <a:lumMod val="75000"/>
                  </a:schemeClr>
                </a:solidFill>
                <a:hlinkClick r:id="rId10" action="ppaction://hlinksldjump"/>
              </a:rPr>
              <a:t>عوامل التأثير الأربعة(تحليل البيئة الخارجية البعيدة</a:t>
            </a:r>
            <a:r>
              <a:rPr lang="ar-SY" sz="1800" dirty="0" smtClean="0">
                <a:solidFill>
                  <a:schemeClr val="accent6">
                    <a:lumMod val="75000"/>
                  </a:schemeClr>
                </a:solidFill>
                <a:hlinkClick r:id="rId10" action="ppaction://hlinksldjump"/>
              </a:rPr>
              <a:t>)</a:t>
            </a:r>
            <a:endParaRPr lang="ar-SA" sz="1800" dirty="0" smtClean="0">
              <a:solidFill>
                <a:schemeClr val="accent6">
                  <a:lumMod val="75000"/>
                </a:schemeClr>
              </a:solidFill>
            </a:endParaRPr>
          </a:p>
          <a:p>
            <a:r>
              <a:rPr lang="ar-SY" sz="1800" dirty="0">
                <a:solidFill>
                  <a:schemeClr val="accent6">
                    <a:lumMod val="75000"/>
                  </a:schemeClr>
                </a:solidFill>
                <a:hlinkClick r:id="rId11" action="ppaction://hlinksldjump"/>
              </a:rPr>
              <a:t>تحليل البيئة الكلية- </a:t>
            </a:r>
            <a:r>
              <a:rPr lang="ar-SY" sz="1800" dirty="0" smtClean="0">
                <a:solidFill>
                  <a:schemeClr val="accent6">
                    <a:lumMod val="75000"/>
                  </a:schemeClr>
                </a:solidFill>
                <a:hlinkClick r:id="rId11" action="ppaction://hlinksldjump"/>
              </a:rPr>
              <a:t>العولمة(عوامل </a:t>
            </a:r>
            <a:r>
              <a:rPr lang="ar-SY" sz="1800" dirty="0">
                <a:solidFill>
                  <a:schemeClr val="accent6">
                    <a:lumMod val="75000"/>
                  </a:schemeClr>
                </a:solidFill>
                <a:hlinkClick r:id="rId11" action="ppaction://hlinksldjump"/>
              </a:rPr>
              <a:t>الضغط الخمسة</a:t>
            </a:r>
            <a:r>
              <a:rPr lang="ar-SY" sz="1800" dirty="0" smtClean="0">
                <a:solidFill>
                  <a:schemeClr val="accent6">
                    <a:lumMod val="75000"/>
                  </a:schemeClr>
                </a:solidFill>
                <a:hlinkClick r:id="rId11" action="ppaction://hlinksldjump"/>
              </a:rPr>
              <a:t>)</a:t>
            </a:r>
            <a:endParaRPr lang="ar-SA" sz="1800" dirty="0" smtClean="0">
              <a:solidFill>
                <a:schemeClr val="accent6">
                  <a:lumMod val="75000"/>
                </a:schemeClr>
              </a:solidFill>
              <a:hlinkClick r:id="rId11" action="ppaction://hlinksldjump"/>
            </a:endParaRPr>
          </a:p>
          <a:p>
            <a:r>
              <a:rPr lang="ar-SY" sz="1800" dirty="0">
                <a:solidFill>
                  <a:schemeClr val="accent6">
                    <a:lumMod val="75000"/>
                  </a:schemeClr>
                </a:solidFill>
                <a:hlinkClick r:id="rId12" action="ppaction://hlinksldjump"/>
              </a:rPr>
              <a:t>تحليل </a:t>
            </a:r>
            <a:r>
              <a:rPr lang="en-US" sz="1800" dirty="0">
                <a:solidFill>
                  <a:schemeClr val="accent6">
                    <a:lumMod val="75000"/>
                  </a:schemeClr>
                </a:solidFill>
                <a:hlinkClick r:id="rId12" action="ppaction://hlinksldjump"/>
              </a:rPr>
              <a:t>SWOT</a:t>
            </a:r>
            <a:r>
              <a:rPr lang="ar-SY" sz="1800" dirty="0">
                <a:solidFill>
                  <a:schemeClr val="accent6">
                    <a:lumMod val="75000"/>
                  </a:schemeClr>
                </a:solidFill>
                <a:hlinkClick r:id="rId12" action="ppaction://hlinksldjump"/>
              </a:rPr>
              <a:t> (التحليل الاستراتيجي الرباعي</a:t>
            </a:r>
            <a:r>
              <a:rPr lang="ar-SY" sz="1800" dirty="0" smtClean="0">
                <a:solidFill>
                  <a:schemeClr val="accent6">
                    <a:lumMod val="75000"/>
                  </a:schemeClr>
                </a:solidFill>
                <a:hlinkClick r:id="rId12" action="ppaction://hlinksldjump"/>
              </a:rPr>
              <a:t>)</a:t>
            </a:r>
            <a:endParaRPr lang="ar-SA" sz="1800" dirty="0" smtClean="0">
              <a:solidFill>
                <a:schemeClr val="accent6">
                  <a:lumMod val="75000"/>
                </a:schemeClr>
              </a:solidFill>
              <a:hlinkClick r:id="rId12" action="ppaction://hlinksldjump"/>
            </a:endParaRPr>
          </a:p>
          <a:p>
            <a:r>
              <a:rPr lang="ar-SY" sz="1800" dirty="0">
                <a:solidFill>
                  <a:schemeClr val="accent6">
                    <a:lumMod val="75000"/>
                  </a:schemeClr>
                </a:solidFill>
                <a:hlinkClick r:id="rId13" action="ppaction://hlinksldjump"/>
              </a:rPr>
              <a:t>المزايا التنافسية </a:t>
            </a:r>
            <a:r>
              <a:rPr lang="ar-SA" sz="1800" dirty="0">
                <a:solidFill>
                  <a:schemeClr val="accent6">
                    <a:lumMod val="75000"/>
                  </a:schemeClr>
                </a:solidFill>
                <a:hlinkClick r:id="rId13" action="ppaction://hlinksldjump"/>
              </a:rPr>
              <a:t>لشركة سعودي </a:t>
            </a:r>
            <a:r>
              <a:rPr lang="ar-SA" sz="1800" dirty="0" smtClean="0">
                <a:solidFill>
                  <a:schemeClr val="accent6">
                    <a:lumMod val="75000"/>
                  </a:schemeClr>
                </a:solidFill>
                <a:hlinkClick r:id="rId13" action="ppaction://hlinksldjump"/>
              </a:rPr>
              <a:t>سوفت</a:t>
            </a:r>
          </a:p>
          <a:p>
            <a:r>
              <a:rPr lang="ar-SA" sz="1800" dirty="0" smtClean="0">
                <a:solidFill>
                  <a:schemeClr val="accent6">
                    <a:lumMod val="75000"/>
                  </a:schemeClr>
                </a:solidFill>
                <a:hlinkClick r:id="rId14" action="ppaction://hlinksldjump"/>
              </a:rPr>
              <a:t>الخلاصة</a:t>
            </a:r>
            <a:endParaRPr lang="ar-SA" sz="1800" dirty="0" smtClean="0">
              <a:solidFill>
                <a:schemeClr val="accent6">
                  <a:lumMod val="75000"/>
                </a:schemeClr>
              </a:solidFill>
            </a:endParaRPr>
          </a:p>
          <a:p>
            <a:r>
              <a:rPr lang="ar-SA" sz="1800" dirty="0" smtClean="0">
                <a:solidFill>
                  <a:schemeClr val="accent6">
                    <a:lumMod val="75000"/>
                  </a:schemeClr>
                </a:solidFill>
                <a:hlinkClick r:id="rId15" action="ppaction://hlinksldjump"/>
              </a:rPr>
              <a:t>الرأي الشخصي</a:t>
            </a:r>
            <a:endParaRPr lang="ar-SA" sz="1800" dirty="0" smtClean="0">
              <a:solidFill>
                <a:schemeClr val="accent6">
                  <a:lumMod val="75000"/>
                </a:schemeClr>
              </a:solidFill>
              <a:hlinkClick r:id="rId6" action="ppaction://hlinksldjump"/>
            </a:endParaRPr>
          </a:p>
          <a:p>
            <a:r>
              <a:rPr lang="ar-SA" sz="1800" dirty="0" smtClean="0">
                <a:solidFill>
                  <a:schemeClr val="accent6">
                    <a:lumMod val="75000"/>
                  </a:schemeClr>
                </a:solidFill>
                <a:hlinkClick r:id="rId6" action="ppaction://hlinksldjump"/>
              </a:rPr>
              <a:t>المراجع</a:t>
            </a:r>
            <a:endParaRPr lang="ar-SA" sz="1800" dirty="0">
              <a:solidFill>
                <a:schemeClr val="accent6">
                  <a:lumMod val="75000"/>
                </a:schemeClr>
              </a:solidFill>
            </a:endParaRPr>
          </a:p>
        </p:txBody>
      </p:sp>
      <p:sp>
        <p:nvSpPr>
          <p:cNvPr id="4" name="عنصر نائب للتذييل 3"/>
          <p:cNvSpPr>
            <a:spLocks noGrp="1"/>
          </p:cNvSpPr>
          <p:nvPr>
            <p:ph type="ftr" sz="quarter" idx="11"/>
          </p:nvPr>
        </p:nvSpPr>
        <p:spPr/>
        <p:txBody>
          <a:bodyPr/>
          <a:lstStyle/>
          <a:p>
            <a:r>
              <a:rPr lang="ar-SA" smtClean="0"/>
              <a:t>إعداد المهندس خالد ياسين الشيخ</a:t>
            </a:r>
            <a:endParaRPr lang="ar-SA"/>
          </a:p>
        </p:txBody>
      </p:sp>
      <p:sp>
        <p:nvSpPr>
          <p:cNvPr id="5" name="عنصر نائب لرقم الشريحة 4"/>
          <p:cNvSpPr>
            <a:spLocks noGrp="1"/>
          </p:cNvSpPr>
          <p:nvPr>
            <p:ph type="sldNum" sz="quarter" idx="12"/>
          </p:nvPr>
        </p:nvSpPr>
        <p:spPr/>
        <p:txBody>
          <a:bodyPr/>
          <a:lstStyle/>
          <a:p>
            <a:fld id="{B16DF4BE-81F4-4C9D-B57D-8DC8E3F7AD91}" type="slidenum">
              <a:rPr lang="ar-SA" smtClean="0"/>
              <a:t>2</a:t>
            </a:fld>
            <a:endParaRPr lang="ar-SA"/>
          </a:p>
        </p:txBody>
      </p:sp>
    </p:spTree>
    <p:extLst>
      <p:ext uri="{BB962C8B-B14F-4D97-AF65-F5344CB8AC3E}">
        <p14:creationId xmlns:p14="http://schemas.microsoft.com/office/powerpoint/2010/main" val="2560248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Y" dirty="0" smtClean="0">
                <a:latin typeface="Simplified Arabic" pitchFamily="18" charset="-78"/>
                <a:cs typeface="Simplified Arabic" pitchFamily="18" charset="-78"/>
              </a:rPr>
              <a:t>تحليل قوى التنافس (البيئة الخارجية) </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pPr marL="0" indent="0">
              <a:buNone/>
            </a:pPr>
            <a:r>
              <a:rPr lang="ar-SY" dirty="0" smtClean="0">
                <a:latin typeface="Simplified Arabic" pitchFamily="18" charset="-78"/>
                <a:cs typeface="Simplified Arabic" pitchFamily="18" charset="-78"/>
              </a:rPr>
              <a:t>حدد </a:t>
            </a:r>
            <a:r>
              <a:rPr lang="ar-SY" dirty="0" err="1" smtClean="0">
                <a:latin typeface="Simplified Arabic" pitchFamily="18" charset="-78"/>
                <a:cs typeface="Simplified Arabic" pitchFamily="18" charset="-78"/>
              </a:rPr>
              <a:t>بورتر</a:t>
            </a:r>
            <a:r>
              <a:rPr lang="ar-SY" dirty="0" smtClean="0">
                <a:latin typeface="Simplified Arabic" pitchFamily="18" charset="-78"/>
                <a:cs typeface="Simplified Arabic" pitchFamily="18" charset="-78"/>
              </a:rPr>
              <a:t> خمس قوى تنافسية رئيسية تلعب دوراً حيوياً في عملية المنافسة في البيئة الخارجية هي:</a:t>
            </a:r>
          </a:p>
          <a:p>
            <a:r>
              <a:rPr lang="ar-SY" dirty="0" smtClean="0">
                <a:latin typeface="Simplified Arabic" pitchFamily="18" charset="-78"/>
                <a:cs typeface="Simplified Arabic" pitchFamily="18" charset="-78"/>
              </a:rPr>
              <a:t> قوة المنافسين الحاليين.</a:t>
            </a:r>
          </a:p>
          <a:p>
            <a:r>
              <a:rPr lang="ar-SY" dirty="0" smtClean="0">
                <a:latin typeface="Simplified Arabic" pitchFamily="18" charset="-78"/>
                <a:cs typeface="Simplified Arabic" pitchFamily="18" charset="-78"/>
              </a:rPr>
              <a:t> وقوة المنافسين الجدد. </a:t>
            </a:r>
          </a:p>
          <a:p>
            <a:r>
              <a:rPr lang="ar-SY" dirty="0" smtClean="0">
                <a:latin typeface="Simplified Arabic" pitchFamily="18" charset="-78"/>
                <a:cs typeface="Simplified Arabic" pitchFamily="18" charset="-78"/>
              </a:rPr>
              <a:t>وقوة السلع البديلة .</a:t>
            </a:r>
          </a:p>
          <a:p>
            <a:r>
              <a:rPr lang="ar-SY" dirty="0" smtClean="0">
                <a:latin typeface="Simplified Arabic" pitchFamily="18" charset="-78"/>
                <a:cs typeface="Simplified Arabic" pitchFamily="18" charset="-78"/>
              </a:rPr>
              <a:t>وقوة التفاوض عند الموردين.</a:t>
            </a:r>
          </a:p>
          <a:p>
            <a:r>
              <a:rPr lang="ar-SY" dirty="0" smtClean="0">
                <a:latin typeface="Simplified Arabic" pitchFamily="18" charset="-78"/>
                <a:cs typeface="Simplified Arabic" pitchFamily="18" charset="-78"/>
              </a:rPr>
              <a:t>وقوة المساومة عند المشترين.</a:t>
            </a:r>
            <a:endParaRPr lang="en-US"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20</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3428209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706" y="718677"/>
            <a:ext cx="8534400" cy="758952"/>
          </a:xfrm>
        </p:spPr>
        <p:txBody>
          <a:bodyPr>
            <a:noAutofit/>
          </a:bodyPr>
          <a:lstStyle/>
          <a:p>
            <a:r>
              <a:rPr lang="ar-SA" sz="2400" b="1" dirty="0" smtClean="0">
                <a:latin typeface="Simplified Arabic" pitchFamily="18" charset="-78"/>
                <a:cs typeface="Simplified Arabic" pitchFamily="18" charset="-78"/>
              </a:rPr>
              <a:t>التحليل التنافسي لشركة سعودي سوفت (التهديدات الخمس لــ مايكل </a:t>
            </a:r>
            <a:r>
              <a:rPr lang="ar-SA" sz="2400" b="1" dirty="0" err="1" smtClean="0">
                <a:latin typeface="Simplified Arabic" pitchFamily="18" charset="-78"/>
                <a:cs typeface="Simplified Arabic" pitchFamily="18" charset="-78"/>
              </a:rPr>
              <a:t>بورتر</a:t>
            </a:r>
            <a:r>
              <a:rPr lang="ar-SA" sz="2400" b="1" dirty="0" smtClean="0">
                <a:latin typeface="Simplified Arabic" pitchFamily="18" charset="-78"/>
                <a:cs typeface="Simplified Arabic" pitchFamily="18" charset="-78"/>
              </a:rPr>
              <a:t>):</a:t>
            </a:r>
            <a:r>
              <a:rPr lang="en-US" sz="2400" b="1" dirty="0" smtClean="0">
                <a:latin typeface="Simplified Arabic" pitchFamily="18" charset="-78"/>
                <a:cs typeface="Simplified Arabic" pitchFamily="18" charset="-78"/>
              </a:rPr>
              <a:t/>
            </a:r>
            <a:br>
              <a:rPr lang="en-US" sz="2400" b="1" dirty="0" smtClean="0">
                <a:latin typeface="Simplified Arabic" pitchFamily="18" charset="-78"/>
                <a:cs typeface="Simplified Arabic" pitchFamily="18" charset="-78"/>
              </a:rPr>
            </a:br>
            <a:r>
              <a:rPr lang="ar-SA" sz="2400" dirty="0" smtClean="0">
                <a:latin typeface="Simplified Arabic" pitchFamily="18" charset="-78"/>
                <a:cs typeface="Simplified Arabic" pitchFamily="18" charset="-78"/>
              </a:rPr>
              <a:t/>
            </a:r>
            <a:br>
              <a:rPr lang="ar-SA" sz="2400" dirty="0" smtClean="0">
                <a:latin typeface="Simplified Arabic" pitchFamily="18" charset="-78"/>
                <a:cs typeface="Simplified Arabic" pitchFamily="18" charset="-78"/>
              </a:rPr>
            </a:br>
            <a:endParaRPr lang="ar-SA" sz="2400" dirty="0">
              <a:latin typeface="Simplified Arabic" pitchFamily="18" charset="-78"/>
              <a:cs typeface="Simplified Arabic" pitchFamily="18" charset="-78"/>
            </a:endParaRPr>
          </a:p>
        </p:txBody>
      </p:sp>
      <p:grpSp>
        <p:nvGrpSpPr>
          <p:cNvPr id="5" name="مجموعة 4"/>
          <p:cNvGrpSpPr/>
          <p:nvPr/>
        </p:nvGrpSpPr>
        <p:grpSpPr>
          <a:xfrm>
            <a:off x="323528" y="1537615"/>
            <a:ext cx="8209538" cy="5031026"/>
            <a:chOff x="1676622" y="1669983"/>
            <a:chExt cx="8005275" cy="4364198"/>
          </a:xfrm>
          <a:noFill/>
        </p:grpSpPr>
        <p:sp>
          <p:nvSpPr>
            <p:cNvPr id="6" name="مستطيل مستدير الزوايا 5"/>
            <p:cNvSpPr/>
            <p:nvPr/>
          </p:nvSpPr>
          <p:spPr>
            <a:xfrm>
              <a:off x="4500541" y="3231579"/>
              <a:ext cx="2428875" cy="1285884"/>
            </a:xfrm>
            <a:prstGeom prst="roundRect">
              <a:avLst/>
            </a:prstGeom>
            <a:ln w="31750"/>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200" b="1" kern="1200" dirty="0">
                  <a:solidFill>
                    <a:srgbClr val="000000"/>
                  </a:solidFill>
                  <a:effectLst/>
                  <a:latin typeface="Simplified Arabic" pitchFamily="18" charset="-78"/>
                  <a:ea typeface="Times New Roman"/>
                  <a:cs typeface="Simplified Arabic" pitchFamily="18" charset="-78"/>
                </a:rPr>
                <a:t>المنافسة بين الشركات </a:t>
              </a:r>
              <a:r>
                <a:rPr lang="ar-SA" sz="1200" b="1" kern="1200" dirty="0" smtClean="0">
                  <a:solidFill>
                    <a:srgbClr val="000000"/>
                  </a:solidFill>
                  <a:effectLst/>
                  <a:latin typeface="Simplified Arabic" pitchFamily="18" charset="-78"/>
                  <a:ea typeface="Times New Roman"/>
                  <a:cs typeface="Simplified Arabic" pitchFamily="18" charset="-78"/>
                </a:rPr>
                <a:t>القائمة:</a:t>
              </a:r>
            </a:p>
            <a:p>
              <a:pPr algn="ctr" rtl="1" fontAlgn="base">
                <a:spcAft>
                  <a:spcPts val="0"/>
                </a:spcAft>
              </a:pPr>
              <a:r>
                <a:rPr lang="ar-SA" sz="1600" b="1" dirty="0" smtClean="0">
                  <a:solidFill>
                    <a:srgbClr val="000000"/>
                  </a:solidFill>
                  <a:latin typeface="Simplified Arabic" pitchFamily="18" charset="-78"/>
                  <a:ea typeface="Times New Roman"/>
                  <a:cs typeface="Simplified Arabic" pitchFamily="18" charset="-78"/>
                </a:rPr>
                <a:t>سعودي سوفت</a:t>
              </a:r>
            </a:p>
            <a:p>
              <a:pPr algn="ctr" rtl="1" fontAlgn="base">
                <a:spcAft>
                  <a:spcPts val="0"/>
                </a:spcAft>
              </a:pPr>
              <a:r>
                <a:rPr lang="ar-SA" sz="1600" b="1" dirty="0" smtClean="0">
                  <a:solidFill>
                    <a:srgbClr val="000000"/>
                  </a:solidFill>
                  <a:latin typeface="Simplified Arabic" pitchFamily="18" charset="-78"/>
                  <a:ea typeface="Times New Roman"/>
                  <a:cs typeface="Simplified Arabic" pitchFamily="18" charset="-78"/>
                </a:rPr>
                <a:t>إفرست</a:t>
              </a:r>
              <a:endParaRPr lang="ar-SA" sz="1600" b="1"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ar-SA" sz="1600" b="1" dirty="0" smtClean="0">
                  <a:solidFill>
                    <a:srgbClr val="000000"/>
                  </a:solidFill>
                  <a:latin typeface="Simplified Arabic" pitchFamily="18" charset="-78"/>
                  <a:ea typeface="Times New Roman"/>
                  <a:cs typeface="Simplified Arabic" pitchFamily="18" charset="-78"/>
                </a:rPr>
                <a:t>جبلي لخدمات الترجمة والتعريب</a:t>
              </a:r>
            </a:p>
            <a:p>
              <a:pPr algn="ctr" rtl="1" fontAlgn="base">
                <a:spcAft>
                  <a:spcPts val="0"/>
                </a:spcAft>
              </a:pPr>
              <a:r>
                <a:rPr lang="ar-SA" sz="1600" b="1" dirty="0" smtClean="0">
                  <a:solidFill>
                    <a:srgbClr val="000000"/>
                  </a:solidFill>
                  <a:effectLst/>
                  <a:latin typeface="Simplified Arabic" pitchFamily="18" charset="-78"/>
                  <a:ea typeface="Times New Roman"/>
                  <a:cs typeface="Simplified Arabic" pitchFamily="18" charset="-78"/>
                </a:rPr>
                <a:t>بن زقر</a:t>
              </a:r>
            </a:p>
            <a:p>
              <a:pPr algn="ctr" rtl="1" fontAlgn="base">
                <a:spcAft>
                  <a:spcPts val="0"/>
                </a:spcAft>
              </a:pPr>
              <a:r>
                <a:rPr lang="ar-SA" sz="1600" b="1" dirty="0" smtClean="0">
                  <a:solidFill>
                    <a:srgbClr val="000000"/>
                  </a:solidFill>
                  <a:latin typeface="Simplified Arabic" pitchFamily="18" charset="-78"/>
                  <a:ea typeface="Times New Roman"/>
                  <a:cs typeface="Simplified Arabic" pitchFamily="18" charset="-78"/>
                </a:rPr>
                <a:t>بحر العرب لأنظمة المعلومات                </a:t>
              </a:r>
              <a:endParaRPr lang="en-US" sz="1600" dirty="0">
                <a:effectLst/>
                <a:latin typeface="Simplified Arabic" pitchFamily="18" charset="-78"/>
                <a:ea typeface="Times New Roman"/>
                <a:cs typeface="Simplified Arabic" pitchFamily="18" charset="-78"/>
              </a:endParaRPr>
            </a:p>
          </p:txBody>
        </p:sp>
        <p:sp>
          <p:nvSpPr>
            <p:cNvPr id="7" name="مستطيل مستدير الزوايا 6"/>
            <p:cNvSpPr/>
            <p:nvPr/>
          </p:nvSpPr>
          <p:spPr>
            <a:xfrm>
              <a:off x="1676622" y="2998359"/>
              <a:ext cx="2071688" cy="2669310"/>
            </a:xfrm>
            <a:prstGeom prst="roundRect">
              <a:avLst/>
            </a:prstGeom>
            <a:ln w="31750"/>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400" b="1" kern="1200" dirty="0" smtClean="0">
                  <a:solidFill>
                    <a:srgbClr val="000000"/>
                  </a:solidFill>
                  <a:effectLst/>
                  <a:latin typeface="Simplified Arabic" pitchFamily="18" charset="-78"/>
                  <a:ea typeface="Times New Roman"/>
                  <a:cs typeface="Simplified Arabic" pitchFamily="18" charset="-78"/>
                </a:rPr>
                <a:t>المشترون (العملاء):</a:t>
              </a:r>
              <a:br>
                <a:rPr lang="ar-SA" sz="1400" b="1" kern="1200" dirty="0" smtClean="0">
                  <a:solidFill>
                    <a:srgbClr val="000000"/>
                  </a:solidFill>
                  <a:effectLst/>
                  <a:latin typeface="Simplified Arabic" pitchFamily="18" charset="-78"/>
                  <a:ea typeface="Times New Roman"/>
                  <a:cs typeface="Simplified Arabic" pitchFamily="18" charset="-78"/>
                </a:rPr>
              </a:br>
              <a:r>
                <a:rPr lang="en-US" sz="1400" b="1" kern="1200" dirty="0" smtClean="0">
                  <a:solidFill>
                    <a:srgbClr val="000000"/>
                  </a:solidFill>
                  <a:effectLst/>
                  <a:latin typeface="Simplified Arabic" pitchFamily="18" charset="-78"/>
                  <a:ea typeface="Times New Roman"/>
                  <a:cs typeface="Simplified Arabic" pitchFamily="18" charset="-78"/>
                </a:rPr>
                <a:t>Microsoft</a:t>
              </a:r>
              <a:endParaRPr lang="ar-SA" sz="14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en-US" sz="1400" b="1" dirty="0" smtClean="0">
                  <a:solidFill>
                    <a:srgbClr val="000000"/>
                  </a:solidFill>
                  <a:latin typeface="Simplified Arabic" pitchFamily="18" charset="-78"/>
                  <a:ea typeface="Times New Roman"/>
                  <a:cs typeface="Simplified Arabic" pitchFamily="18" charset="-78"/>
                </a:rPr>
                <a:t>Epson</a:t>
              </a:r>
            </a:p>
            <a:p>
              <a:pPr algn="ctr" rtl="1" fontAlgn="base">
                <a:spcAft>
                  <a:spcPts val="0"/>
                </a:spcAft>
              </a:pPr>
              <a:r>
                <a:rPr lang="en-US" sz="1400" b="1" dirty="0" smtClean="0">
                  <a:solidFill>
                    <a:srgbClr val="000000"/>
                  </a:solidFill>
                  <a:effectLst/>
                  <a:latin typeface="Simplified Arabic" pitchFamily="18" charset="-78"/>
                  <a:ea typeface="Times New Roman"/>
                  <a:cs typeface="Simplified Arabic" pitchFamily="18" charset="-78"/>
                </a:rPr>
                <a:t>Fargo</a:t>
              </a:r>
            </a:p>
            <a:p>
              <a:pPr algn="ctr" rtl="1" fontAlgn="base">
                <a:spcAft>
                  <a:spcPts val="0"/>
                </a:spcAft>
              </a:pPr>
              <a:r>
                <a:rPr lang="en-US" sz="1400" b="1" dirty="0" smtClean="0">
                  <a:solidFill>
                    <a:srgbClr val="000000"/>
                  </a:solidFill>
                  <a:latin typeface="Simplified Arabic" pitchFamily="18" charset="-78"/>
                  <a:ea typeface="Times New Roman"/>
                  <a:cs typeface="Simplified Arabic" pitchFamily="18" charset="-78"/>
                </a:rPr>
                <a:t>IBM</a:t>
              </a:r>
            </a:p>
            <a:p>
              <a:pPr algn="ctr" rtl="1" fontAlgn="base">
                <a:spcAft>
                  <a:spcPts val="0"/>
                </a:spcAft>
              </a:pPr>
              <a:r>
                <a:rPr lang="en-US" sz="1400" b="1" dirty="0" err="1" smtClean="0">
                  <a:solidFill>
                    <a:srgbClr val="000000"/>
                  </a:solidFill>
                  <a:effectLst/>
                  <a:latin typeface="Simplified Arabic" pitchFamily="18" charset="-78"/>
                  <a:ea typeface="Times New Roman"/>
                  <a:cs typeface="Simplified Arabic" pitchFamily="18" charset="-78"/>
                </a:rPr>
                <a:t>Saperion</a:t>
              </a:r>
              <a:endParaRPr lang="ar-SA" sz="1400" b="1" dirty="0" smtClean="0">
                <a:solidFill>
                  <a:srgbClr val="000000"/>
                </a:solidFill>
                <a:effectLst/>
                <a:latin typeface="Simplified Arabic" pitchFamily="18" charset="-78"/>
                <a:ea typeface="Times New Roman"/>
                <a:cs typeface="Simplified Arabic" pitchFamily="18" charset="-78"/>
              </a:endParaRPr>
            </a:p>
            <a:p>
              <a:pPr algn="ctr" fontAlgn="base"/>
              <a:r>
                <a:rPr lang="en-US" sz="1400" b="1" dirty="0" smtClean="0">
                  <a:latin typeface="Simplified Arabic" pitchFamily="18" charset="-78"/>
                  <a:cs typeface="Simplified Arabic" pitchFamily="18" charset="-78"/>
                </a:rPr>
                <a:t>Fujitsu</a:t>
              </a:r>
            </a:p>
            <a:p>
              <a:pPr algn="ctr" fontAlgn="base"/>
              <a:r>
                <a:rPr lang="ar-SY" sz="1400" b="1" dirty="0" smtClean="0">
                  <a:latin typeface="Simplified Arabic" pitchFamily="18" charset="-78"/>
                  <a:cs typeface="Simplified Arabic" pitchFamily="18" charset="-78"/>
                </a:rPr>
                <a:t>القطاع  الحكومي</a:t>
              </a:r>
            </a:p>
            <a:p>
              <a:pPr algn="ctr" fontAlgn="base"/>
              <a:r>
                <a:rPr lang="ar-SY" sz="1400" b="1" dirty="0" smtClean="0">
                  <a:latin typeface="Simplified Arabic" pitchFamily="18" charset="-78"/>
                  <a:cs typeface="Simplified Arabic" pitchFamily="18" charset="-78"/>
                </a:rPr>
                <a:t>القطاع الخاص</a:t>
              </a:r>
            </a:p>
            <a:p>
              <a:pPr algn="ctr" fontAlgn="base"/>
              <a:r>
                <a:rPr lang="ar-SY" sz="1400" b="1" dirty="0" smtClean="0">
                  <a:latin typeface="Simplified Arabic" pitchFamily="18" charset="-78"/>
                  <a:cs typeface="Simplified Arabic" pitchFamily="18" charset="-78"/>
                </a:rPr>
                <a:t>القطاع المصرفي(البنوك)</a:t>
              </a:r>
              <a:endParaRPr lang="ar-SA" sz="1400" b="1" dirty="0" smtClean="0">
                <a:latin typeface="Simplified Arabic" pitchFamily="18" charset="-78"/>
                <a:cs typeface="Simplified Arabic" pitchFamily="18" charset="-78"/>
              </a:endParaRPr>
            </a:p>
            <a:p>
              <a:pPr algn="ctr" fontAlgn="base"/>
              <a:r>
                <a:rPr lang="ar-SA" sz="1400" b="1" dirty="0" smtClean="0">
                  <a:solidFill>
                    <a:srgbClr val="000000"/>
                  </a:solidFill>
                  <a:effectLst/>
                  <a:latin typeface="Simplified Arabic" pitchFamily="18" charset="-78"/>
                  <a:ea typeface="Times New Roman"/>
                  <a:cs typeface="Simplified Arabic" pitchFamily="18" charset="-78"/>
                </a:rPr>
                <a:t>الشركات التجارية و </a:t>
              </a:r>
            </a:p>
            <a:p>
              <a:pPr algn="ctr" fontAlgn="base"/>
              <a:r>
                <a:rPr lang="ar-SA" sz="1400" b="1" dirty="0" smtClean="0">
                  <a:solidFill>
                    <a:srgbClr val="000000"/>
                  </a:solidFill>
                  <a:latin typeface="Simplified Arabic" pitchFamily="18" charset="-78"/>
                  <a:ea typeface="Times New Roman"/>
                  <a:cs typeface="Simplified Arabic" pitchFamily="18" charset="-78"/>
                </a:rPr>
                <a:t>الأشخاص الذين يطلبون خدمات من الشركة</a:t>
              </a:r>
              <a:endParaRPr lang="en-US" sz="1400" b="1"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endParaRPr lang="en-US" sz="1400" dirty="0">
                <a:effectLst/>
                <a:latin typeface="Simplified Arabic" pitchFamily="18" charset="-78"/>
                <a:ea typeface="Times New Roman"/>
                <a:cs typeface="Simplified Arabic" pitchFamily="18" charset="-78"/>
              </a:endParaRPr>
            </a:p>
          </p:txBody>
        </p:sp>
        <p:sp>
          <p:nvSpPr>
            <p:cNvPr id="8" name="مستطيل مستدير الزوايا 7"/>
            <p:cNvSpPr/>
            <p:nvPr/>
          </p:nvSpPr>
          <p:spPr>
            <a:xfrm>
              <a:off x="7610209" y="3169116"/>
              <a:ext cx="2071688" cy="1688642"/>
            </a:xfrm>
            <a:prstGeom prst="roundRect">
              <a:avLst/>
            </a:prstGeom>
            <a:ln w="31750"/>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endParaRPr lang="ar-SA" sz="12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endParaRPr lang="ar-SA" sz="1200" b="1" dirty="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ar-SA" sz="12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ar-SA" sz="1200" b="1" kern="1200" dirty="0" smtClean="0">
                  <a:solidFill>
                    <a:srgbClr val="000000"/>
                  </a:solidFill>
                  <a:effectLst/>
                  <a:latin typeface="Simplified Arabic" pitchFamily="18" charset="-78"/>
                  <a:ea typeface="Times New Roman"/>
                  <a:cs typeface="Simplified Arabic" pitchFamily="18" charset="-78"/>
                </a:rPr>
                <a:t>الموردون:</a:t>
              </a:r>
            </a:p>
            <a:p>
              <a:pPr algn="ctr" rtl="1" fontAlgn="base">
                <a:spcAft>
                  <a:spcPts val="0"/>
                </a:spcAft>
              </a:pPr>
              <a:r>
                <a:rPr lang="ar-SA" sz="1200" b="1" dirty="0" smtClean="0">
                  <a:solidFill>
                    <a:srgbClr val="000000"/>
                  </a:solidFill>
                  <a:latin typeface="Simplified Arabic" pitchFamily="18" charset="-78"/>
                  <a:ea typeface="Times New Roman"/>
                  <a:cs typeface="Simplified Arabic" pitchFamily="18" charset="-78"/>
                </a:rPr>
                <a:t>الجامعات</a:t>
              </a:r>
            </a:p>
            <a:p>
              <a:pPr algn="ctr" fontAlgn="base"/>
              <a:r>
                <a:rPr lang="en-US" sz="1200" b="1" dirty="0">
                  <a:solidFill>
                    <a:srgbClr val="000000"/>
                  </a:solidFill>
                  <a:latin typeface="Simplified Arabic" pitchFamily="18" charset="-78"/>
                  <a:ea typeface="Times New Roman"/>
                  <a:cs typeface="Simplified Arabic" pitchFamily="18" charset="-78"/>
                </a:rPr>
                <a:t>Microsoft</a:t>
              </a:r>
              <a:endParaRPr lang="ar-SA" sz="1200" b="1" dirty="0">
                <a:solidFill>
                  <a:srgbClr val="000000"/>
                </a:solidFill>
                <a:latin typeface="Simplified Arabic" pitchFamily="18" charset="-78"/>
                <a:ea typeface="Times New Roman"/>
                <a:cs typeface="Simplified Arabic" pitchFamily="18" charset="-78"/>
              </a:endParaRPr>
            </a:p>
            <a:p>
              <a:pPr algn="ctr" fontAlgn="base"/>
              <a:r>
                <a:rPr lang="en-US" sz="1200" b="1" dirty="0">
                  <a:solidFill>
                    <a:srgbClr val="000000"/>
                  </a:solidFill>
                  <a:latin typeface="Simplified Arabic" pitchFamily="18" charset="-78"/>
                  <a:ea typeface="Times New Roman"/>
                  <a:cs typeface="Simplified Arabic" pitchFamily="18" charset="-78"/>
                </a:rPr>
                <a:t>Epson</a:t>
              </a:r>
            </a:p>
            <a:p>
              <a:pPr algn="ctr" fontAlgn="base"/>
              <a:r>
                <a:rPr lang="en-US" sz="1200" b="1" dirty="0">
                  <a:solidFill>
                    <a:srgbClr val="000000"/>
                  </a:solidFill>
                  <a:latin typeface="Simplified Arabic" pitchFamily="18" charset="-78"/>
                  <a:ea typeface="Times New Roman"/>
                  <a:cs typeface="Simplified Arabic" pitchFamily="18" charset="-78"/>
                </a:rPr>
                <a:t>Fargo</a:t>
              </a:r>
            </a:p>
            <a:p>
              <a:pPr algn="ctr" fontAlgn="base"/>
              <a:r>
                <a:rPr lang="en-US" sz="1200" b="1" dirty="0">
                  <a:solidFill>
                    <a:srgbClr val="000000"/>
                  </a:solidFill>
                  <a:latin typeface="Simplified Arabic" pitchFamily="18" charset="-78"/>
                  <a:ea typeface="Times New Roman"/>
                  <a:cs typeface="Simplified Arabic" pitchFamily="18" charset="-78"/>
                </a:rPr>
                <a:t>IBM</a:t>
              </a:r>
            </a:p>
            <a:p>
              <a:pPr algn="ctr" fontAlgn="base"/>
              <a:r>
                <a:rPr lang="en-US" sz="1200" b="1" dirty="0" err="1">
                  <a:solidFill>
                    <a:srgbClr val="000000"/>
                  </a:solidFill>
                  <a:latin typeface="Simplified Arabic" pitchFamily="18" charset="-78"/>
                  <a:ea typeface="Times New Roman"/>
                  <a:cs typeface="Simplified Arabic" pitchFamily="18" charset="-78"/>
                </a:rPr>
                <a:t>Saperion</a:t>
              </a:r>
              <a:endParaRPr lang="ar-SA" sz="1200" b="1" dirty="0">
                <a:solidFill>
                  <a:srgbClr val="000000"/>
                </a:solidFill>
                <a:latin typeface="Simplified Arabic" pitchFamily="18" charset="-78"/>
                <a:ea typeface="Times New Roman"/>
                <a:cs typeface="Simplified Arabic" pitchFamily="18" charset="-78"/>
              </a:endParaRPr>
            </a:p>
            <a:p>
              <a:pPr algn="ctr" fontAlgn="base"/>
              <a:r>
                <a:rPr lang="en-US" sz="1200" b="1" dirty="0">
                  <a:latin typeface="Simplified Arabic" pitchFamily="18" charset="-78"/>
                  <a:cs typeface="Simplified Arabic" pitchFamily="18" charset="-78"/>
                </a:rPr>
                <a:t>Fujitsu</a:t>
              </a:r>
              <a:endParaRPr lang="en-US" sz="1200" b="1" dirty="0">
                <a:solidFill>
                  <a:srgbClr val="000000"/>
                </a:solidFill>
                <a:latin typeface="Simplified Arabic" pitchFamily="18" charset="-78"/>
                <a:ea typeface="Times New Roman"/>
                <a:cs typeface="Simplified Arabic" pitchFamily="18" charset="-78"/>
              </a:endParaRPr>
            </a:p>
            <a:p>
              <a:pPr algn="ctr" fontAlgn="base"/>
              <a:r>
                <a:rPr lang="en-US" sz="1200" dirty="0" smtClean="0">
                  <a:latin typeface="Simplified Arabic" pitchFamily="18" charset="-78"/>
                  <a:ea typeface="Times New Roman"/>
                  <a:cs typeface="Simplified Arabic" pitchFamily="18" charset="-78"/>
                </a:rPr>
                <a:t>PFU</a:t>
              </a:r>
              <a:endParaRPr lang="en-US" sz="1200" dirty="0">
                <a:latin typeface="Simplified Arabic" pitchFamily="18" charset="-78"/>
                <a:ea typeface="Times New Roman"/>
                <a:cs typeface="Simplified Arabic" pitchFamily="18" charset="-78"/>
              </a:endParaRPr>
            </a:p>
            <a:p>
              <a:pPr algn="ctr" rtl="1" fontAlgn="base">
                <a:spcAft>
                  <a:spcPts val="0"/>
                </a:spcAft>
              </a:pPr>
              <a:endParaRPr lang="ar-SA" sz="1200" b="1" dirty="0" smtClean="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ar-SA" sz="1200" b="1" dirty="0" smtClean="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en-US" sz="1200" dirty="0">
                <a:effectLst/>
                <a:latin typeface="Simplified Arabic" pitchFamily="18" charset="-78"/>
                <a:ea typeface="Times New Roman"/>
                <a:cs typeface="Simplified Arabic" pitchFamily="18" charset="-78"/>
              </a:endParaRPr>
            </a:p>
          </p:txBody>
        </p:sp>
        <p:sp>
          <p:nvSpPr>
            <p:cNvPr id="9" name="مستطيل مستدير الزوايا 8"/>
            <p:cNvSpPr/>
            <p:nvPr/>
          </p:nvSpPr>
          <p:spPr>
            <a:xfrm>
              <a:off x="4500541" y="1669983"/>
              <a:ext cx="2428875" cy="928688"/>
            </a:xfrm>
            <a:prstGeom prst="roundRect">
              <a:avLst/>
            </a:prstGeom>
            <a:ln w="31750"/>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endParaRPr lang="ar-SA" sz="14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ar-SA" sz="1400" b="1" kern="1200" dirty="0" smtClean="0">
                  <a:solidFill>
                    <a:srgbClr val="000000"/>
                  </a:solidFill>
                  <a:effectLst/>
                  <a:latin typeface="Simplified Arabic" pitchFamily="18" charset="-78"/>
                  <a:ea typeface="Times New Roman"/>
                  <a:cs typeface="Simplified Arabic" pitchFamily="18" charset="-78"/>
                </a:rPr>
                <a:t>المنافسون </a:t>
              </a:r>
              <a:r>
                <a:rPr lang="ar-SA" sz="1400" b="1" kern="1200" dirty="0">
                  <a:solidFill>
                    <a:srgbClr val="000000"/>
                  </a:solidFill>
                  <a:effectLst/>
                  <a:latin typeface="Simplified Arabic" pitchFamily="18" charset="-78"/>
                  <a:ea typeface="Times New Roman"/>
                  <a:cs typeface="Simplified Arabic" pitchFamily="18" charset="-78"/>
                </a:rPr>
                <a:t>الجدد والمحتمل </a:t>
              </a:r>
              <a:r>
                <a:rPr lang="ar-SA" sz="1400" b="1" kern="1200" dirty="0" smtClean="0">
                  <a:solidFill>
                    <a:srgbClr val="000000"/>
                  </a:solidFill>
                  <a:effectLst/>
                  <a:latin typeface="Simplified Arabic" pitchFamily="18" charset="-78"/>
                  <a:ea typeface="Times New Roman"/>
                  <a:cs typeface="Simplified Arabic" pitchFamily="18" charset="-78"/>
                </a:rPr>
                <a:t>دخولهم:</a:t>
              </a:r>
            </a:p>
            <a:p>
              <a:pPr algn="ctr" fontAlgn="base"/>
              <a:r>
                <a:rPr lang="ar-SA" sz="1400" dirty="0" smtClean="0">
                  <a:latin typeface="Simplified Arabic" pitchFamily="18" charset="-78"/>
                  <a:cs typeface="Simplified Arabic" pitchFamily="18" charset="-78"/>
                </a:rPr>
                <a:t>راية القابضة للتكنولوجيا والاتصالات</a:t>
              </a:r>
            </a:p>
            <a:p>
              <a:pPr algn="ctr" fontAlgn="base"/>
              <a:r>
                <a:rPr lang="ar-SA" sz="1400" dirty="0" smtClean="0">
                  <a:latin typeface="Simplified Arabic" pitchFamily="18" charset="-78"/>
                  <a:cs typeface="Simplified Arabic" pitchFamily="18" charset="-78"/>
                </a:rPr>
                <a:t>شركة أرابا يزر</a:t>
              </a:r>
            </a:p>
            <a:p>
              <a:pPr algn="ctr" rtl="1" fontAlgn="base">
                <a:spcAft>
                  <a:spcPts val="0"/>
                </a:spcAft>
              </a:pPr>
              <a:endParaRPr lang="ar-SA" sz="14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endParaRPr lang="en-US" sz="1400" dirty="0">
                <a:effectLst/>
                <a:latin typeface="Simplified Arabic" pitchFamily="18" charset="-78"/>
                <a:ea typeface="Times New Roman"/>
                <a:cs typeface="Simplified Arabic" pitchFamily="18" charset="-78"/>
              </a:endParaRPr>
            </a:p>
          </p:txBody>
        </p:sp>
        <p:sp>
          <p:nvSpPr>
            <p:cNvPr id="10" name="مستطيل مستدير الزوايا 9"/>
            <p:cNvSpPr/>
            <p:nvPr/>
          </p:nvSpPr>
          <p:spPr>
            <a:xfrm>
              <a:off x="4520690" y="5105494"/>
              <a:ext cx="2428875" cy="928687"/>
            </a:xfrm>
            <a:prstGeom prst="roundRect">
              <a:avLst/>
            </a:prstGeom>
            <a:ln w="31750"/>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200" b="1" kern="1200" dirty="0">
                  <a:solidFill>
                    <a:srgbClr val="000000"/>
                  </a:solidFill>
                  <a:effectLst/>
                  <a:latin typeface="Simplified Arabic" pitchFamily="18" charset="-78"/>
                  <a:ea typeface="Times New Roman"/>
                  <a:cs typeface="Simplified Arabic" pitchFamily="18" charset="-78"/>
                </a:rPr>
                <a:t>المنتجات </a:t>
              </a:r>
              <a:r>
                <a:rPr lang="ar-SA" sz="1200" b="1" kern="1200" dirty="0" smtClean="0">
                  <a:solidFill>
                    <a:srgbClr val="000000"/>
                  </a:solidFill>
                  <a:effectLst/>
                  <a:latin typeface="Simplified Arabic" pitchFamily="18" charset="-78"/>
                  <a:ea typeface="Times New Roman"/>
                  <a:cs typeface="Simplified Arabic" pitchFamily="18" charset="-78"/>
                </a:rPr>
                <a:t>البديلة:</a:t>
              </a:r>
            </a:p>
            <a:p>
              <a:pPr algn="ctr" rtl="1" fontAlgn="base">
                <a:spcAft>
                  <a:spcPts val="0"/>
                </a:spcAft>
              </a:pPr>
              <a:r>
                <a:rPr lang="ar-SA" sz="1200" b="1" dirty="0" smtClean="0">
                  <a:solidFill>
                    <a:srgbClr val="000000"/>
                  </a:solidFill>
                  <a:latin typeface="Simplified Arabic" pitchFamily="18" charset="-78"/>
                  <a:ea typeface="Times New Roman"/>
                  <a:cs typeface="Simplified Arabic" pitchFamily="18" charset="-78"/>
                </a:rPr>
                <a:t>منتجات الشركات العالمية التي تفوق منتجات شركة سوفت بالجودة وبالتكلفة المنخفضة بالنسبة للعملاء </a:t>
              </a:r>
            </a:p>
            <a:p>
              <a:pPr algn="ctr" rtl="1" fontAlgn="base">
                <a:spcAft>
                  <a:spcPts val="0"/>
                </a:spcAft>
              </a:pPr>
              <a:r>
                <a:rPr lang="ar-SA" sz="1200" b="1" dirty="0" smtClean="0">
                  <a:solidFill>
                    <a:srgbClr val="000000"/>
                  </a:solidFill>
                  <a:effectLst/>
                  <a:latin typeface="Simplified Arabic" pitchFamily="18" charset="-78"/>
                  <a:ea typeface="Times New Roman"/>
                  <a:cs typeface="Simplified Arabic" pitchFamily="18" charset="-78"/>
                </a:rPr>
                <a:t>شركة أوراكل وشركة غوغل</a:t>
              </a:r>
              <a:endParaRPr lang="en-US" sz="1200" dirty="0">
                <a:effectLst/>
                <a:latin typeface="Simplified Arabic" pitchFamily="18" charset="-78"/>
                <a:ea typeface="Times New Roman"/>
                <a:cs typeface="Simplified Arabic" pitchFamily="18" charset="-78"/>
              </a:endParaRPr>
            </a:p>
          </p:txBody>
        </p:sp>
        <p:sp>
          <p:nvSpPr>
            <p:cNvPr id="11" name="سهم للأسفل 10"/>
            <p:cNvSpPr/>
            <p:nvPr/>
          </p:nvSpPr>
          <p:spPr>
            <a:xfrm>
              <a:off x="5643541" y="2606941"/>
              <a:ext cx="142876" cy="571504"/>
            </a:xfrm>
            <a:prstGeom prst="downArrow">
              <a:avLst/>
            </a:prstGeom>
            <a:solidFill>
              <a:schemeClr val="tx1"/>
            </a:solidFill>
            <a:ln w="31750" cmpd="sng"/>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sp>
          <p:nvSpPr>
            <p:cNvPr id="12" name="سهم إلى اليمين 11"/>
            <p:cNvSpPr/>
            <p:nvPr/>
          </p:nvSpPr>
          <p:spPr>
            <a:xfrm>
              <a:off x="3748310" y="3874521"/>
              <a:ext cx="772380" cy="197421"/>
            </a:xfrm>
            <a:prstGeom prst="rightArrow">
              <a:avLst/>
            </a:prstGeom>
            <a:solidFill>
              <a:schemeClr val="tx1"/>
            </a:solidFill>
            <a:ln w="31750" cmpd="sng"/>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sp>
          <p:nvSpPr>
            <p:cNvPr id="13" name="سهم إلى اليسار 12"/>
            <p:cNvSpPr/>
            <p:nvPr/>
          </p:nvSpPr>
          <p:spPr>
            <a:xfrm>
              <a:off x="6931854" y="4000504"/>
              <a:ext cx="642942" cy="142876"/>
            </a:xfrm>
            <a:prstGeom prst="leftArrow">
              <a:avLst/>
            </a:prstGeom>
            <a:solidFill>
              <a:schemeClr val="tx1"/>
            </a:solidFill>
            <a:ln w="31750" cmpd="sng"/>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sp>
          <p:nvSpPr>
            <p:cNvPr id="14" name="سهم لأعلى 13"/>
            <p:cNvSpPr/>
            <p:nvPr/>
          </p:nvSpPr>
          <p:spPr>
            <a:xfrm>
              <a:off x="5644151" y="4543319"/>
              <a:ext cx="142876" cy="522760"/>
            </a:xfrm>
            <a:prstGeom prst="upArrow">
              <a:avLst/>
            </a:prstGeom>
            <a:solidFill>
              <a:schemeClr val="tx1"/>
            </a:solidFill>
            <a:ln w="31750" cmpd="sng"/>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grpSp>
      <p:sp>
        <p:nvSpPr>
          <p:cNvPr id="15" name="مستطيل 14"/>
          <p:cNvSpPr/>
          <p:nvPr/>
        </p:nvSpPr>
        <p:spPr>
          <a:xfrm>
            <a:off x="4791386" y="3244334"/>
            <a:ext cx="184731" cy="369332"/>
          </a:xfrm>
          <a:prstGeom prst="rect">
            <a:avLst/>
          </a:prstGeom>
        </p:spPr>
        <p:txBody>
          <a:bodyPr wrap="none">
            <a:spAutoFit/>
          </a:bodyPr>
          <a:lstStyle/>
          <a:p>
            <a:endParaRPr lang="en-US" dirty="0">
              <a:latin typeface="Simplified Arabic" pitchFamily="18" charset="-78"/>
              <a:cs typeface="Simplified Arabic" pitchFamily="18" charset="-78"/>
            </a:endParaRPr>
          </a:p>
        </p:txBody>
      </p:sp>
      <p:sp>
        <p:nvSpPr>
          <p:cNvPr id="17" name="مستطيل 16"/>
          <p:cNvSpPr/>
          <p:nvPr/>
        </p:nvSpPr>
        <p:spPr>
          <a:xfrm>
            <a:off x="5823720" y="3244334"/>
            <a:ext cx="184731" cy="369332"/>
          </a:xfrm>
          <a:prstGeom prst="rect">
            <a:avLst/>
          </a:prstGeom>
        </p:spPr>
        <p:txBody>
          <a:bodyPr wrap="none">
            <a:spAutoFit/>
          </a:bodyPr>
          <a:lstStyle/>
          <a:p>
            <a:endParaRPr lang="ar-SA" dirty="0">
              <a:latin typeface="Simplified Arabic" pitchFamily="18" charset="-78"/>
              <a:cs typeface="Simplified Arabic" pitchFamily="18" charset="-78"/>
            </a:endParaRPr>
          </a:p>
        </p:txBody>
      </p:sp>
      <p:sp>
        <p:nvSpPr>
          <p:cNvPr id="19" name="مستطيل 18"/>
          <p:cNvSpPr/>
          <p:nvPr/>
        </p:nvSpPr>
        <p:spPr>
          <a:xfrm>
            <a:off x="429326" y="1703576"/>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3" name="عنصر نائب للتذييل 2"/>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4" name="عنصر نائب لرقم الشريحة 3"/>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21</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204082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Y" sz="3600" dirty="0" smtClean="0">
                <a:latin typeface="Simplified Arabic" pitchFamily="18" charset="-78"/>
                <a:cs typeface="Simplified Arabic" pitchFamily="18" charset="-78"/>
              </a:rPr>
              <a:t>عوامل التأثير الأربعة(تحليل البيئة الخارجية البعيدة)</a:t>
            </a:r>
            <a:endParaRPr lang="en-US" sz="3600"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endParaRPr lang="en-US" dirty="0">
              <a:latin typeface="Simplified Arabic" pitchFamily="18" charset="-78"/>
              <a:cs typeface="Simplified Arabic" pitchFamily="18" charset="-78"/>
            </a:endParaRPr>
          </a:p>
        </p:txBody>
      </p:sp>
      <p:sp>
        <p:nvSpPr>
          <p:cNvPr id="4" name="مستطيل 3"/>
          <p:cNvSpPr/>
          <p:nvPr/>
        </p:nvSpPr>
        <p:spPr>
          <a:xfrm>
            <a:off x="3059832" y="2132856"/>
            <a:ext cx="295232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b="1" dirty="0" smtClean="0">
                <a:latin typeface="Simplified Arabic" pitchFamily="18" charset="-78"/>
                <a:cs typeface="Simplified Arabic" pitchFamily="18" charset="-78"/>
              </a:rPr>
              <a:t>شراكة طويلة المدى مع أفضل</a:t>
            </a:r>
          </a:p>
          <a:p>
            <a:pPr algn="ctr"/>
            <a:r>
              <a:rPr lang="ar-SY" b="1" dirty="0" smtClean="0">
                <a:latin typeface="Simplified Arabic" pitchFamily="18" charset="-78"/>
                <a:cs typeface="Simplified Arabic" pitchFamily="18" charset="-78"/>
              </a:rPr>
              <a:t>عشر شركات ر</a:t>
            </a:r>
            <a:r>
              <a:rPr lang="ar-SA" b="1" dirty="0" err="1" smtClean="0">
                <a:latin typeface="Simplified Arabic" pitchFamily="18" charset="-78"/>
                <a:cs typeface="Simplified Arabic" pitchFamily="18" charset="-78"/>
              </a:rPr>
              <a:t>ائدة</a:t>
            </a:r>
            <a:r>
              <a:rPr lang="ar-SY" b="1" dirty="0" smtClean="0">
                <a:latin typeface="Simplified Arabic" pitchFamily="18" charset="-78"/>
                <a:cs typeface="Simplified Arabic" pitchFamily="18" charset="-78"/>
              </a:rPr>
              <a:t> في مجال الأجهزة والبرمجيات</a:t>
            </a:r>
            <a:endParaRPr lang="en-US" b="1" dirty="0">
              <a:latin typeface="Simplified Arabic" pitchFamily="18" charset="-78"/>
              <a:cs typeface="Simplified Arabic" pitchFamily="18" charset="-78"/>
            </a:endParaRPr>
          </a:p>
        </p:txBody>
      </p:sp>
      <p:sp>
        <p:nvSpPr>
          <p:cNvPr id="5" name="مستطيل 4"/>
          <p:cNvSpPr/>
          <p:nvPr/>
        </p:nvSpPr>
        <p:spPr>
          <a:xfrm>
            <a:off x="2771800" y="5301803"/>
            <a:ext cx="2808312" cy="11515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b="1" dirty="0" smtClean="0">
                <a:latin typeface="Simplified Arabic" pitchFamily="18" charset="-78"/>
                <a:cs typeface="Simplified Arabic" pitchFamily="18" charset="-78"/>
              </a:rPr>
              <a:t>التطوير باستخدام </a:t>
            </a:r>
            <a:r>
              <a:rPr lang="en-US" b="1" dirty="0" err="1" smtClean="0">
                <a:latin typeface="Simplified Arabic" pitchFamily="18" charset="-78"/>
                <a:cs typeface="Simplified Arabic" pitchFamily="18" charset="-78"/>
              </a:rPr>
              <a:t>sharepoint</a:t>
            </a:r>
            <a:endParaRPr lang="en-US" b="1" dirty="0" smtClean="0">
              <a:latin typeface="Simplified Arabic" pitchFamily="18" charset="-78"/>
              <a:cs typeface="Simplified Arabic" pitchFamily="18" charset="-78"/>
            </a:endParaRPr>
          </a:p>
          <a:p>
            <a:pPr algn="ctr"/>
            <a:r>
              <a:rPr lang="ar-SY" b="1" dirty="0" smtClean="0">
                <a:latin typeface="Simplified Arabic" pitchFamily="18" charset="-78"/>
                <a:cs typeface="Simplified Arabic" pitchFamily="18" charset="-78"/>
              </a:rPr>
              <a:t>إدارة محتوى الشركات ودورة العمل</a:t>
            </a:r>
          </a:p>
          <a:p>
            <a:pPr algn="ctr"/>
            <a:r>
              <a:rPr lang="ar-SY" b="1" dirty="0" smtClean="0">
                <a:latin typeface="Simplified Arabic" pitchFamily="18" charset="-78"/>
                <a:cs typeface="Simplified Arabic" pitchFamily="18" charset="-78"/>
              </a:rPr>
              <a:t>نظام إدارة المعلومات </a:t>
            </a:r>
            <a:r>
              <a:rPr lang="en-US" b="1" dirty="0" smtClean="0">
                <a:latin typeface="Simplified Arabic" pitchFamily="18" charset="-78"/>
                <a:cs typeface="Simplified Arabic" pitchFamily="18" charset="-78"/>
              </a:rPr>
              <a:t>MIS</a:t>
            </a:r>
          </a:p>
          <a:p>
            <a:pPr algn="ctr"/>
            <a:r>
              <a:rPr lang="ar-SY" b="1" dirty="0" smtClean="0">
                <a:latin typeface="Simplified Arabic" pitchFamily="18" charset="-78"/>
                <a:cs typeface="Simplified Arabic" pitchFamily="18" charset="-78"/>
              </a:rPr>
              <a:t>تطوير برامج وفق لاحتياجات العميل</a:t>
            </a:r>
            <a:endParaRPr lang="en-US" b="1" dirty="0">
              <a:latin typeface="Simplified Arabic" pitchFamily="18" charset="-78"/>
              <a:cs typeface="Simplified Arabic" pitchFamily="18" charset="-78"/>
            </a:endParaRPr>
          </a:p>
        </p:txBody>
      </p:sp>
      <p:sp>
        <p:nvSpPr>
          <p:cNvPr id="6" name="مستطيل 5"/>
          <p:cNvSpPr/>
          <p:nvPr/>
        </p:nvSpPr>
        <p:spPr>
          <a:xfrm>
            <a:off x="6444208" y="3356992"/>
            <a:ext cx="2016224"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b="1" dirty="0" smtClean="0">
                <a:latin typeface="Simplified Arabic" pitchFamily="18" charset="-78"/>
                <a:cs typeface="Simplified Arabic" pitchFamily="18" charset="-78"/>
              </a:rPr>
              <a:t>من الشركات النادرة من النمو والابتكار والتعاون الخلاق والريادة اللامتناهية في أسواق الخليج والشرق الأوسط</a:t>
            </a:r>
            <a:endParaRPr lang="en-US" b="1" dirty="0">
              <a:latin typeface="Simplified Arabic" pitchFamily="18" charset="-78"/>
              <a:cs typeface="Simplified Arabic" pitchFamily="18" charset="-78"/>
            </a:endParaRPr>
          </a:p>
        </p:txBody>
      </p:sp>
      <p:sp>
        <p:nvSpPr>
          <p:cNvPr id="7" name="مستطيل 6"/>
          <p:cNvSpPr/>
          <p:nvPr/>
        </p:nvSpPr>
        <p:spPr>
          <a:xfrm>
            <a:off x="0" y="2852936"/>
            <a:ext cx="1763688" cy="20882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b="1" dirty="0" smtClean="0">
                <a:latin typeface="Simplified Arabic" pitchFamily="18" charset="-78"/>
                <a:cs typeface="Simplified Arabic" pitchFamily="18" charset="-78"/>
              </a:rPr>
              <a:t>إرضاء العملاء وبناء علاقات متينة ودائمة معهم.</a:t>
            </a:r>
          </a:p>
          <a:p>
            <a:pPr algn="ctr"/>
            <a:r>
              <a:rPr lang="ar-SY" b="1" dirty="0" smtClean="0">
                <a:latin typeface="Simplified Arabic" pitchFamily="18" charset="-78"/>
                <a:cs typeface="Simplified Arabic" pitchFamily="18" charset="-78"/>
              </a:rPr>
              <a:t>دمج كل التطبيقات ومستودعات الوثاق والتطبيقات في نظام معلوماتي</a:t>
            </a:r>
            <a:endParaRPr lang="en-US" b="1" dirty="0">
              <a:latin typeface="Simplified Arabic" pitchFamily="18" charset="-78"/>
              <a:cs typeface="Simplified Arabic" pitchFamily="18" charset="-78"/>
            </a:endParaRPr>
          </a:p>
        </p:txBody>
      </p:sp>
      <p:sp>
        <p:nvSpPr>
          <p:cNvPr id="8" name="شكل بيضاوي 7"/>
          <p:cNvSpPr/>
          <p:nvPr/>
        </p:nvSpPr>
        <p:spPr>
          <a:xfrm>
            <a:off x="2483768" y="3501008"/>
            <a:ext cx="3528392" cy="14401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b="1" dirty="0" smtClean="0">
                <a:latin typeface="Simplified Arabic" pitchFamily="18" charset="-78"/>
                <a:cs typeface="Simplified Arabic" pitchFamily="18" charset="-78"/>
              </a:rPr>
              <a:t>الميزة التنافسية الوطنية لشركة سعودي سوفت</a:t>
            </a:r>
            <a:endParaRPr lang="en-US" b="1" dirty="0">
              <a:latin typeface="Simplified Arabic" pitchFamily="18" charset="-78"/>
              <a:cs typeface="Simplified Arabic" pitchFamily="18" charset="-78"/>
            </a:endParaRPr>
          </a:p>
        </p:txBody>
      </p:sp>
      <p:cxnSp>
        <p:nvCxnSpPr>
          <p:cNvPr id="10" name="Straight Connector 9"/>
          <p:cNvCxnSpPr>
            <a:stCxn id="8" idx="2"/>
          </p:cNvCxnSpPr>
          <p:nvPr/>
        </p:nvCxnSpPr>
        <p:spPr>
          <a:xfrm flipH="1">
            <a:off x="1763688" y="4221088"/>
            <a:ext cx="720080" cy="0"/>
          </a:xfrm>
          <a:prstGeom prst="line">
            <a:avLst/>
          </a:prstGeom>
          <a:ln w="50800">
            <a:headEnd type="triangle"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8" idx="6"/>
            <a:endCxn id="6" idx="1"/>
          </p:cNvCxnSpPr>
          <p:nvPr/>
        </p:nvCxnSpPr>
        <p:spPr>
          <a:xfrm flipV="1">
            <a:off x="6012160" y="4149080"/>
            <a:ext cx="432048" cy="0"/>
          </a:xfrm>
          <a:prstGeom prst="line">
            <a:avLst/>
          </a:prstGeom>
          <a:ln w="508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1763688" y="2492896"/>
            <a:ext cx="1296144" cy="360040"/>
          </a:xfrm>
          <a:prstGeom prst="line">
            <a:avLst/>
          </a:prstGeom>
          <a:ln w="762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endCxn id="5" idx="1"/>
          </p:cNvCxnSpPr>
          <p:nvPr/>
        </p:nvCxnSpPr>
        <p:spPr>
          <a:xfrm>
            <a:off x="1403648" y="4941168"/>
            <a:ext cx="1368152" cy="936402"/>
          </a:xfrm>
          <a:prstGeom prst="line">
            <a:avLst/>
          </a:prstGeom>
          <a:ln w="762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283968" y="3212976"/>
            <a:ext cx="0" cy="288032"/>
          </a:xfrm>
          <a:prstGeom prst="line">
            <a:avLst/>
          </a:prstGeom>
          <a:ln w="508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 idx="0"/>
          </p:cNvCxnSpPr>
          <p:nvPr/>
        </p:nvCxnSpPr>
        <p:spPr>
          <a:xfrm flipH="1" flipV="1">
            <a:off x="4139952" y="4941168"/>
            <a:ext cx="0" cy="360635"/>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5580112" y="4941168"/>
            <a:ext cx="1872208" cy="936402"/>
          </a:xfrm>
          <a:prstGeom prst="line">
            <a:avLst/>
          </a:prstGeom>
          <a:ln w="762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5868144" y="2492896"/>
            <a:ext cx="1512168" cy="864096"/>
          </a:xfrm>
          <a:prstGeom prst="line">
            <a:avLst/>
          </a:prstGeom>
          <a:ln w="762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مستطيل 17"/>
          <p:cNvSpPr/>
          <p:nvPr/>
        </p:nvSpPr>
        <p:spPr>
          <a:xfrm>
            <a:off x="538496" y="1484784"/>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9" name="عنصر نائب للتذييل 8"/>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11" name="عنصر نائب لرقم الشريحة 10"/>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22</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3165258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شكل بيضاوي 3"/>
          <p:cNvSpPr/>
          <p:nvPr/>
        </p:nvSpPr>
        <p:spPr>
          <a:xfrm>
            <a:off x="270067" y="1268761"/>
            <a:ext cx="8766429" cy="50405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dirty="0" smtClean="0">
                <a:latin typeface="Simplified Arabic" pitchFamily="18" charset="-78"/>
                <a:cs typeface="Simplified Arabic" pitchFamily="18" charset="-78"/>
              </a:rPr>
              <a:t>ش</a:t>
            </a:r>
            <a:endParaRPr lang="en-US" dirty="0">
              <a:latin typeface="Simplified Arabic" pitchFamily="18" charset="-78"/>
              <a:cs typeface="Simplified Arabic" pitchFamily="18" charset="-78"/>
            </a:endParaRPr>
          </a:p>
        </p:txBody>
      </p:sp>
      <p:sp>
        <p:nvSpPr>
          <p:cNvPr id="2" name="عنوان 1"/>
          <p:cNvSpPr>
            <a:spLocks noGrp="1"/>
          </p:cNvSpPr>
          <p:nvPr>
            <p:ph type="title"/>
          </p:nvPr>
        </p:nvSpPr>
        <p:spPr>
          <a:xfrm>
            <a:off x="457200" y="-27384"/>
            <a:ext cx="8229600" cy="1143000"/>
          </a:xfrm>
        </p:spPr>
        <p:txBody>
          <a:bodyPr>
            <a:normAutofit/>
          </a:bodyPr>
          <a:lstStyle/>
          <a:p>
            <a:r>
              <a:rPr lang="ar-SY" dirty="0">
                <a:latin typeface="Simplified Arabic" pitchFamily="18" charset="-78"/>
                <a:cs typeface="Simplified Arabic" pitchFamily="18" charset="-78"/>
              </a:rPr>
              <a:t>تحليل البيئة الكلية- العولمة</a:t>
            </a:r>
            <a:br>
              <a:rPr lang="ar-SY" dirty="0">
                <a:latin typeface="Simplified Arabic" pitchFamily="18" charset="-78"/>
                <a:cs typeface="Simplified Arabic" pitchFamily="18" charset="-78"/>
              </a:rPr>
            </a:br>
            <a:r>
              <a:rPr lang="ar-SY" dirty="0">
                <a:latin typeface="Simplified Arabic" pitchFamily="18" charset="-78"/>
                <a:cs typeface="Simplified Arabic" pitchFamily="18" charset="-78"/>
              </a:rPr>
              <a:t>(عوامل الضغط الخمسة)</a:t>
            </a:r>
            <a:endParaRPr lang="ar-SA" dirty="0">
              <a:latin typeface="Simplified Arabic" pitchFamily="18" charset="-78"/>
              <a:cs typeface="Simplified Arabic" pitchFamily="18" charset="-78"/>
            </a:endParaRPr>
          </a:p>
        </p:txBody>
      </p:sp>
      <p:grpSp>
        <p:nvGrpSpPr>
          <p:cNvPr id="5" name="مجموعة 4"/>
          <p:cNvGrpSpPr/>
          <p:nvPr/>
        </p:nvGrpSpPr>
        <p:grpSpPr>
          <a:xfrm>
            <a:off x="1475656" y="1421116"/>
            <a:ext cx="6837451" cy="4672177"/>
            <a:chOff x="1465030" y="1535466"/>
            <a:chExt cx="8410651" cy="4632286"/>
          </a:xfrm>
          <a:noFill/>
        </p:grpSpPr>
        <p:sp>
          <p:nvSpPr>
            <p:cNvPr id="6" name="مستطيل مستدير الزوايا 5"/>
            <p:cNvSpPr/>
            <p:nvPr/>
          </p:nvSpPr>
          <p:spPr>
            <a:xfrm>
              <a:off x="4380594" y="3097846"/>
              <a:ext cx="2699165" cy="1470075"/>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100" b="1" kern="1200" dirty="0">
                  <a:solidFill>
                    <a:srgbClr val="000000"/>
                  </a:solidFill>
                  <a:effectLst/>
                  <a:latin typeface="Simplified Arabic" pitchFamily="18" charset="-78"/>
                  <a:ea typeface="Times New Roman"/>
                  <a:cs typeface="Simplified Arabic" pitchFamily="18" charset="-78"/>
                </a:rPr>
                <a:t>المنافسة بين الشركات </a:t>
              </a:r>
              <a:r>
                <a:rPr lang="ar-SA" sz="1100" b="1" kern="1200" dirty="0" smtClean="0">
                  <a:solidFill>
                    <a:srgbClr val="000000"/>
                  </a:solidFill>
                  <a:effectLst/>
                  <a:latin typeface="Simplified Arabic" pitchFamily="18" charset="-78"/>
                  <a:ea typeface="Times New Roman"/>
                  <a:cs typeface="Simplified Arabic" pitchFamily="18" charset="-78"/>
                </a:rPr>
                <a:t>القائمة</a:t>
              </a:r>
            </a:p>
            <a:p>
              <a:pPr algn="ctr" rtl="1" fontAlgn="base">
                <a:spcAft>
                  <a:spcPts val="0"/>
                </a:spcAft>
              </a:pPr>
              <a:r>
                <a:rPr lang="ar-SA" sz="1400" b="1" dirty="0" smtClean="0">
                  <a:solidFill>
                    <a:srgbClr val="000000"/>
                  </a:solidFill>
                  <a:latin typeface="Simplified Arabic" pitchFamily="18" charset="-78"/>
                  <a:ea typeface="Times New Roman"/>
                  <a:cs typeface="Simplified Arabic" pitchFamily="18" charset="-78"/>
                </a:rPr>
                <a:t>سعودي سوفت</a:t>
              </a:r>
            </a:p>
            <a:p>
              <a:pPr algn="ctr" rtl="1" fontAlgn="base">
                <a:spcAft>
                  <a:spcPts val="0"/>
                </a:spcAft>
              </a:pPr>
              <a:r>
                <a:rPr lang="ar-SA" sz="1400" b="1" dirty="0" smtClean="0">
                  <a:solidFill>
                    <a:srgbClr val="000000"/>
                  </a:solidFill>
                  <a:latin typeface="Simplified Arabic" pitchFamily="18" charset="-78"/>
                  <a:ea typeface="Times New Roman"/>
                  <a:cs typeface="Simplified Arabic" pitchFamily="18" charset="-78"/>
                </a:rPr>
                <a:t>إفرست</a:t>
              </a:r>
              <a:endParaRPr lang="ar-SA" sz="1400" b="1"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ar-SA" sz="1400" b="1" dirty="0" smtClean="0">
                  <a:solidFill>
                    <a:srgbClr val="000000"/>
                  </a:solidFill>
                  <a:latin typeface="Simplified Arabic" pitchFamily="18" charset="-78"/>
                  <a:ea typeface="Times New Roman"/>
                  <a:cs typeface="Simplified Arabic" pitchFamily="18" charset="-78"/>
                </a:rPr>
                <a:t>جبلي لخدمات الترجمة والتعريب</a:t>
              </a:r>
            </a:p>
            <a:p>
              <a:pPr algn="ctr" rtl="1" fontAlgn="base">
                <a:spcAft>
                  <a:spcPts val="0"/>
                </a:spcAft>
              </a:pPr>
              <a:r>
                <a:rPr lang="ar-SA" sz="1400" b="1" dirty="0" smtClean="0">
                  <a:solidFill>
                    <a:srgbClr val="000000"/>
                  </a:solidFill>
                  <a:effectLst/>
                  <a:latin typeface="Simplified Arabic" pitchFamily="18" charset="-78"/>
                  <a:ea typeface="Times New Roman"/>
                  <a:cs typeface="Simplified Arabic" pitchFamily="18" charset="-78"/>
                </a:rPr>
                <a:t>بن زقر</a:t>
              </a:r>
            </a:p>
            <a:p>
              <a:pPr algn="ctr" rtl="1" fontAlgn="base">
                <a:spcAft>
                  <a:spcPts val="0"/>
                </a:spcAft>
              </a:pPr>
              <a:r>
                <a:rPr lang="ar-SA" sz="1400" b="1" dirty="0" smtClean="0">
                  <a:solidFill>
                    <a:srgbClr val="000000"/>
                  </a:solidFill>
                  <a:latin typeface="Simplified Arabic" pitchFamily="18" charset="-78"/>
                  <a:ea typeface="Times New Roman"/>
                  <a:cs typeface="Simplified Arabic" pitchFamily="18" charset="-78"/>
                </a:rPr>
                <a:t>بحر العرب لأنظمة المعلومات                </a:t>
              </a:r>
              <a:endParaRPr lang="en-US" sz="1400" dirty="0">
                <a:effectLst/>
                <a:latin typeface="Simplified Arabic" pitchFamily="18" charset="-78"/>
                <a:ea typeface="Times New Roman"/>
                <a:cs typeface="Simplified Arabic" pitchFamily="18" charset="-78"/>
              </a:endParaRPr>
            </a:p>
          </p:txBody>
        </p:sp>
        <p:sp>
          <p:nvSpPr>
            <p:cNvPr id="7" name="مستطيل مستدير الزوايا 6"/>
            <p:cNvSpPr/>
            <p:nvPr/>
          </p:nvSpPr>
          <p:spPr>
            <a:xfrm>
              <a:off x="1465030" y="2455308"/>
              <a:ext cx="2071688" cy="3141301"/>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400" b="1" kern="1200" dirty="0" smtClean="0">
                  <a:solidFill>
                    <a:srgbClr val="000000"/>
                  </a:solidFill>
                  <a:effectLst/>
                  <a:latin typeface="Simplified Arabic" pitchFamily="18" charset="-78"/>
                  <a:ea typeface="Times New Roman"/>
                  <a:cs typeface="Simplified Arabic" pitchFamily="18" charset="-78"/>
                </a:rPr>
                <a:t>المشترون (العملاء)</a:t>
              </a:r>
              <a:br>
                <a:rPr lang="ar-SA" sz="1400" b="1" kern="1200" dirty="0" smtClean="0">
                  <a:solidFill>
                    <a:srgbClr val="000000"/>
                  </a:solidFill>
                  <a:effectLst/>
                  <a:latin typeface="Simplified Arabic" pitchFamily="18" charset="-78"/>
                  <a:ea typeface="Times New Roman"/>
                  <a:cs typeface="Simplified Arabic" pitchFamily="18" charset="-78"/>
                </a:rPr>
              </a:br>
              <a:r>
                <a:rPr lang="en-US" sz="1400" b="1" kern="1200" dirty="0" smtClean="0">
                  <a:solidFill>
                    <a:srgbClr val="000000"/>
                  </a:solidFill>
                  <a:effectLst/>
                  <a:latin typeface="Simplified Arabic" pitchFamily="18" charset="-78"/>
                  <a:ea typeface="Times New Roman"/>
                  <a:cs typeface="Simplified Arabic" pitchFamily="18" charset="-78"/>
                </a:rPr>
                <a:t>Microsoft</a:t>
              </a:r>
              <a:endParaRPr lang="ar-SA" sz="14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en-US" sz="1400" b="1" dirty="0" smtClean="0">
                  <a:solidFill>
                    <a:srgbClr val="000000"/>
                  </a:solidFill>
                  <a:latin typeface="Simplified Arabic" pitchFamily="18" charset="-78"/>
                  <a:ea typeface="Times New Roman"/>
                  <a:cs typeface="Simplified Arabic" pitchFamily="18" charset="-78"/>
                </a:rPr>
                <a:t>Epson</a:t>
              </a:r>
            </a:p>
            <a:p>
              <a:pPr algn="ctr" rtl="1" fontAlgn="base">
                <a:spcAft>
                  <a:spcPts val="0"/>
                </a:spcAft>
              </a:pPr>
              <a:r>
                <a:rPr lang="en-US" sz="1400" b="1" dirty="0" smtClean="0">
                  <a:solidFill>
                    <a:srgbClr val="000000"/>
                  </a:solidFill>
                  <a:effectLst/>
                  <a:latin typeface="Simplified Arabic" pitchFamily="18" charset="-78"/>
                  <a:ea typeface="Times New Roman"/>
                  <a:cs typeface="Simplified Arabic" pitchFamily="18" charset="-78"/>
                </a:rPr>
                <a:t>Fargo</a:t>
              </a:r>
            </a:p>
            <a:p>
              <a:pPr algn="ctr" rtl="1" fontAlgn="base">
                <a:spcAft>
                  <a:spcPts val="0"/>
                </a:spcAft>
              </a:pPr>
              <a:r>
                <a:rPr lang="en-US" sz="1400" b="1" dirty="0" smtClean="0">
                  <a:solidFill>
                    <a:srgbClr val="000000"/>
                  </a:solidFill>
                  <a:latin typeface="Simplified Arabic" pitchFamily="18" charset="-78"/>
                  <a:ea typeface="Times New Roman"/>
                  <a:cs typeface="Simplified Arabic" pitchFamily="18" charset="-78"/>
                </a:rPr>
                <a:t>IBM</a:t>
              </a:r>
            </a:p>
            <a:p>
              <a:pPr algn="ctr" rtl="1" fontAlgn="base">
                <a:spcAft>
                  <a:spcPts val="0"/>
                </a:spcAft>
              </a:pPr>
              <a:r>
                <a:rPr lang="en-US" sz="1400" b="1" dirty="0" err="1" smtClean="0">
                  <a:solidFill>
                    <a:srgbClr val="000000"/>
                  </a:solidFill>
                  <a:effectLst/>
                  <a:latin typeface="Simplified Arabic" pitchFamily="18" charset="-78"/>
                  <a:ea typeface="Times New Roman"/>
                  <a:cs typeface="Simplified Arabic" pitchFamily="18" charset="-78"/>
                </a:rPr>
                <a:t>Saperion</a:t>
              </a:r>
              <a:endParaRPr lang="ar-SA" sz="1400" b="1" dirty="0" smtClean="0">
                <a:solidFill>
                  <a:srgbClr val="000000"/>
                </a:solidFill>
                <a:effectLst/>
                <a:latin typeface="Simplified Arabic" pitchFamily="18" charset="-78"/>
                <a:ea typeface="Times New Roman"/>
                <a:cs typeface="Simplified Arabic" pitchFamily="18" charset="-78"/>
              </a:endParaRPr>
            </a:p>
            <a:p>
              <a:pPr algn="ctr" fontAlgn="base"/>
              <a:r>
                <a:rPr lang="en-US" sz="1400" b="1" dirty="0" smtClean="0">
                  <a:latin typeface="Simplified Arabic" pitchFamily="18" charset="-78"/>
                  <a:cs typeface="Simplified Arabic" pitchFamily="18" charset="-78"/>
                </a:rPr>
                <a:t>Fujitsu</a:t>
              </a:r>
            </a:p>
            <a:p>
              <a:pPr algn="ctr" fontAlgn="base"/>
              <a:r>
                <a:rPr lang="ar-SY" sz="1400" b="1" dirty="0" smtClean="0">
                  <a:latin typeface="Simplified Arabic" pitchFamily="18" charset="-78"/>
                  <a:cs typeface="Simplified Arabic" pitchFamily="18" charset="-78"/>
                </a:rPr>
                <a:t>القطاع  الحكومي</a:t>
              </a:r>
            </a:p>
            <a:p>
              <a:pPr algn="ctr" fontAlgn="base"/>
              <a:r>
                <a:rPr lang="ar-SY" sz="1400" b="1" dirty="0" smtClean="0">
                  <a:latin typeface="Simplified Arabic" pitchFamily="18" charset="-78"/>
                  <a:cs typeface="Simplified Arabic" pitchFamily="18" charset="-78"/>
                </a:rPr>
                <a:t>القطاع الخاص</a:t>
              </a:r>
            </a:p>
            <a:p>
              <a:pPr algn="ctr" fontAlgn="base"/>
              <a:r>
                <a:rPr lang="ar-SY" sz="1400" b="1" dirty="0" smtClean="0">
                  <a:latin typeface="Simplified Arabic" pitchFamily="18" charset="-78"/>
                  <a:cs typeface="Simplified Arabic" pitchFamily="18" charset="-78"/>
                </a:rPr>
                <a:t>القطاع المصرفي(البنوك)</a:t>
              </a:r>
              <a:endParaRPr lang="ar-SA" sz="1400" b="1" dirty="0" smtClean="0">
                <a:latin typeface="Simplified Arabic" pitchFamily="18" charset="-78"/>
                <a:cs typeface="Simplified Arabic" pitchFamily="18" charset="-78"/>
              </a:endParaRPr>
            </a:p>
            <a:p>
              <a:pPr algn="ctr" fontAlgn="base"/>
              <a:r>
                <a:rPr lang="ar-SA" sz="1400" b="1" dirty="0" smtClean="0">
                  <a:solidFill>
                    <a:srgbClr val="000000"/>
                  </a:solidFill>
                  <a:effectLst/>
                  <a:latin typeface="Simplified Arabic" pitchFamily="18" charset="-78"/>
                  <a:ea typeface="Times New Roman"/>
                  <a:cs typeface="Simplified Arabic" pitchFamily="18" charset="-78"/>
                </a:rPr>
                <a:t>الشركات التجارية و </a:t>
              </a:r>
            </a:p>
            <a:p>
              <a:pPr algn="ctr" fontAlgn="base"/>
              <a:r>
                <a:rPr lang="ar-SA" sz="1400" b="1" dirty="0" smtClean="0">
                  <a:solidFill>
                    <a:srgbClr val="000000"/>
                  </a:solidFill>
                  <a:latin typeface="Simplified Arabic" pitchFamily="18" charset="-78"/>
                  <a:ea typeface="Times New Roman"/>
                  <a:cs typeface="Simplified Arabic" pitchFamily="18" charset="-78"/>
                </a:rPr>
                <a:t>الأشخاص الذين يطلبون خدمات من الشركة.</a:t>
              </a:r>
              <a:endParaRPr lang="en-US" sz="1400" dirty="0">
                <a:effectLst/>
                <a:latin typeface="Simplified Arabic" pitchFamily="18" charset="-78"/>
                <a:ea typeface="Times New Roman"/>
                <a:cs typeface="Simplified Arabic" pitchFamily="18" charset="-78"/>
              </a:endParaRPr>
            </a:p>
          </p:txBody>
        </p:sp>
        <p:sp>
          <p:nvSpPr>
            <p:cNvPr id="8" name="مستطيل مستدير الزوايا 7"/>
            <p:cNvSpPr/>
            <p:nvPr/>
          </p:nvSpPr>
          <p:spPr>
            <a:xfrm>
              <a:off x="7803993" y="3182457"/>
              <a:ext cx="2071688" cy="1688642"/>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endParaRPr lang="ar-SA" sz="12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endParaRPr lang="ar-SA" sz="1200" b="1" dirty="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ar-SA" sz="12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r>
                <a:rPr lang="ar-SA" sz="1200" b="1" kern="1200" dirty="0" smtClean="0">
                  <a:solidFill>
                    <a:srgbClr val="000000"/>
                  </a:solidFill>
                  <a:effectLst/>
                  <a:latin typeface="Simplified Arabic" pitchFamily="18" charset="-78"/>
                  <a:ea typeface="Times New Roman"/>
                  <a:cs typeface="Simplified Arabic" pitchFamily="18" charset="-78"/>
                </a:rPr>
                <a:t>الموردون</a:t>
              </a:r>
            </a:p>
            <a:p>
              <a:pPr algn="ctr" rtl="1" fontAlgn="base">
                <a:spcAft>
                  <a:spcPts val="0"/>
                </a:spcAft>
              </a:pPr>
              <a:r>
                <a:rPr lang="ar-SA" sz="1200" b="1" dirty="0" smtClean="0">
                  <a:solidFill>
                    <a:srgbClr val="000000"/>
                  </a:solidFill>
                  <a:latin typeface="Simplified Arabic" pitchFamily="18" charset="-78"/>
                  <a:ea typeface="Times New Roman"/>
                  <a:cs typeface="Simplified Arabic" pitchFamily="18" charset="-78"/>
                </a:rPr>
                <a:t>الجامعات</a:t>
              </a:r>
            </a:p>
            <a:p>
              <a:pPr algn="ctr" fontAlgn="base"/>
              <a:r>
                <a:rPr lang="en-US" sz="1200" b="1" dirty="0">
                  <a:solidFill>
                    <a:srgbClr val="000000"/>
                  </a:solidFill>
                  <a:latin typeface="Simplified Arabic" pitchFamily="18" charset="-78"/>
                  <a:ea typeface="Times New Roman"/>
                  <a:cs typeface="Simplified Arabic" pitchFamily="18" charset="-78"/>
                </a:rPr>
                <a:t>Microsoft</a:t>
              </a:r>
              <a:endParaRPr lang="ar-SA" sz="1200" b="1" dirty="0">
                <a:solidFill>
                  <a:srgbClr val="000000"/>
                </a:solidFill>
                <a:latin typeface="Simplified Arabic" pitchFamily="18" charset="-78"/>
                <a:ea typeface="Times New Roman"/>
                <a:cs typeface="Simplified Arabic" pitchFamily="18" charset="-78"/>
              </a:endParaRPr>
            </a:p>
            <a:p>
              <a:pPr algn="ctr" fontAlgn="base"/>
              <a:r>
                <a:rPr lang="en-US" sz="1200" b="1" dirty="0">
                  <a:solidFill>
                    <a:srgbClr val="000000"/>
                  </a:solidFill>
                  <a:latin typeface="Simplified Arabic" pitchFamily="18" charset="-78"/>
                  <a:ea typeface="Times New Roman"/>
                  <a:cs typeface="Simplified Arabic" pitchFamily="18" charset="-78"/>
                </a:rPr>
                <a:t>Epson</a:t>
              </a:r>
            </a:p>
            <a:p>
              <a:pPr algn="ctr" fontAlgn="base"/>
              <a:r>
                <a:rPr lang="en-US" sz="1200" b="1" dirty="0">
                  <a:solidFill>
                    <a:srgbClr val="000000"/>
                  </a:solidFill>
                  <a:latin typeface="Simplified Arabic" pitchFamily="18" charset="-78"/>
                  <a:ea typeface="Times New Roman"/>
                  <a:cs typeface="Simplified Arabic" pitchFamily="18" charset="-78"/>
                </a:rPr>
                <a:t>Fargo</a:t>
              </a:r>
            </a:p>
            <a:p>
              <a:pPr algn="ctr" fontAlgn="base"/>
              <a:r>
                <a:rPr lang="en-US" sz="1200" b="1" dirty="0">
                  <a:solidFill>
                    <a:srgbClr val="000000"/>
                  </a:solidFill>
                  <a:latin typeface="Simplified Arabic" pitchFamily="18" charset="-78"/>
                  <a:ea typeface="Times New Roman"/>
                  <a:cs typeface="Simplified Arabic" pitchFamily="18" charset="-78"/>
                </a:rPr>
                <a:t>IBM</a:t>
              </a:r>
            </a:p>
            <a:p>
              <a:pPr algn="ctr" fontAlgn="base"/>
              <a:r>
                <a:rPr lang="en-US" sz="1200" b="1" dirty="0" err="1">
                  <a:solidFill>
                    <a:srgbClr val="000000"/>
                  </a:solidFill>
                  <a:latin typeface="Simplified Arabic" pitchFamily="18" charset="-78"/>
                  <a:ea typeface="Times New Roman"/>
                  <a:cs typeface="Simplified Arabic" pitchFamily="18" charset="-78"/>
                </a:rPr>
                <a:t>Saperion</a:t>
              </a:r>
              <a:endParaRPr lang="ar-SA" sz="1200" b="1" dirty="0">
                <a:solidFill>
                  <a:srgbClr val="000000"/>
                </a:solidFill>
                <a:latin typeface="Simplified Arabic" pitchFamily="18" charset="-78"/>
                <a:ea typeface="Times New Roman"/>
                <a:cs typeface="Simplified Arabic" pitchFamily="18" charset="-78"/>
              </a:endParaRPr>
            </a:p>
            <a:p>
              <a:pPr algn="ctr" fontAlgn="base"/>
              <a:r>
                <a:rPr lang="en-US" sz="1200" b="1" dirty="0">
                  <a:latin typeface="Simplified Arabic" pitchFamily="18" charset="-78"/>
                  <a:cs typeface="Simplified Arabic" pitchFamily="18" charset="-78"/>
                </a:rPr>
                <a:t>Fujitsu</a:t>
              </a:r>
              <a:endParaRPr lang="en-US" sz="1200" b="1" dirty="0">
                <a:solidFill>
                  <a:srgbClr val="000000"/>
                </a:solidFill>
                <a:latin typeface="Simplified Arabic" pitchFamily="18" charset="-78"/>
                <a:ea typeface="Times New Roman"/>
                <a:cs typeface="Simplified Arabic" pitchFamily="18" charset="-78"/>
              </a:endParaRPr>
            </a:p>
            <a:p>
              <a:pPr algn="ctr" fontAlgn="base"/>
              <a:r>
                <a:rPr lang="en-US" sz="1200" dirty="0" smtClean="0">
                  <a:latin typeface="Simplified Arabic" pitchFamily="18" charset="-78"/>
                  <a:ea typeface="Times New Roman"/>
                  <a:cs typeface="Simplified Arabic" pitchFamily="18" charset="-78"/>
                </a:rPr>
                <a:t>PFU</a:t>
              </a:r>
              <a:endParaRPr lang="en-US" sz="1200" dirty="0">
                <a:latin typeface="Simplified Arabic" pitchFamily="18" charset="-78"/>
                <a:ea typeface="Times New Roman"/>
                <a:cs typeface="Simplified Arabic" pitchFamily="18" charset="-78"/>
              </a:endParaRPr>
            </a:p>
            <a:p>
              <a:pPr algn="ctr" rtl="1" fontAlgn="base">
                <a:spcAft>
                  <a:spcPts val="0"/>
                </a:spcAft>
              </a:pPr>
              <a:endParaRPr lang="ar-SA" sz="1200" b="1" dirty="0" smtClean="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ar-SA" sz="1200" b="1" dirty="0" smtClean="0">
                <a:solidFill>
                  <a:srgbClr val="000000"/>
                </a:solidFill>
                <a:latin typeface="Simplified Arabic" pitchFamily="18" charset="-78"/>
                <a:ea typeface="Times New Roman"/>
                <a:cs typeface="Simplified Arabic" pitchFamily="18" charset="-78"/>
              </a:endParaRPr>
            </a:p>
            <a:p>
              <a:pPr algn="ctr" rtl="1" fontAlgn="base">
                <a:spcAft>
                  <a:spcPts val="0"/>
                </a:spcAft>
              </a:pPr>
              <a:endParaRPr lang="en-US" sz="1200" dirty="0">
                <a:effectLst/>
                <a:latin typeface="Simplified Arabic" pitchFamily="18" charset="-78"/>
                <a:ea typeface="Times New Roman"/>
                <a:cs typeface="Simplified Arabic" pitchFamily="18" charset="-78"/>
              </a:endParaRPr>
            </a:p>
          </p:txBody>
        </p:sp>
        <p:sp>
          <p:nvSpPr>
            <p:cNvPr id="9" name="مستطيل مستدير الزوايا 8"/>
            <p:cNvSpPr/>
            <p:nvPr/>
          </p:nvSpPr>
          <p:spPr>
            <a:xfrm>
              <a:off x="4355797" y="1535466"/>
              <a:ext cx="2861241" cy="1071474"/>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200" b="1" kern="1200" dirty="0">
                  <a:solidFill>
                    <a:srgbClr val="000000"/>
                  </a:solidFill>
                  <a:effectLst/>
                  <a:latin typeface="Simplified Arabic" pitchFamily="18" charset="-78"/>
                  <a:ea typeface="Times New Roman"/>
                  <a:cs typeface="Simplified Arabic" pitchFamily="18" charset="-78"/>
                </a:rPr>
                <a:t>المنافسون الجدد والمحتمل </a:t>
              </a:r>
              <a:r>
                <a:rPr lang="ar-SA" sz="1200" b="1" kern="1200" dirty="0" smtClean="0">
                  <a:solidFill>
                    <a:srgbClr val="000000"/>
                  </a:solidFill>
                  <a:effectLst/>
                  <a:latin typeface="Simplified Arabic" pitchFamily="18" charset="-78"/>
                  <a:ea typeface="Times New Roman"/>
                  <a:cs typeface="Simplified Arabic" pitchFamily="18" charset="-78"/>
                </a:rPr>
                <a:t>دخولهم</a:t>
              </a:r>
            </a:p>
            <a:p>
              <a:pPr algn="ctr" fontAlgn="base"/>
              <a:r>
                <a:rPr lang="ar-SA" sz="1200" dirty="0" smtClean="0">
                  <a:latin typeface="Simplified Arabic" pitchFamily="18" charset="-78"/>
                  <a:cs typeface="Simplified Arabic" pitchFamily="18" charset="-78"/>
                </a:rPr>
                <a:t>راية القابضة للتكنولوجيا والاتصالات</a:t>
              </a:r>
            </a:p>
            <a:p>
              <a:pPr algn="ctr" fontAlgn="base"/>
              <a:r>
                <a:rPr lang="ar-SA" sz="1200" dirty="0" smtClean="0">
                  <a:latin typeface="Simplified Arabic" pitchFamily="18" charset="-78"/>
                  <a:cs typeface="Simplified Arabic" pitchFamily="18" charset="-78"/>
                </a:rPr>
                <a:t>شركة أرابا يزر</a:t>
              </a:r>
            </a:p>
            <a:p>
              <a:pPr algn="ctr" rtl="1" fontAlgn="base">
                <a:spcAft>
                  <a:spcPts val="0"/>
                </a:spcAft>
              </a:pPr>
              <a:endParaRPr lang="ar-SA" sz="1200" b="1" kern="1200" dirty="0" smtClean="0">
                <a:solidFill>
                  <a:srgbClr val="000000"/>
                </a:solidFill>
                <a:effectLst/>
                <a:latin typeface="Simplified Arabic" pitchFamily="18" charset="-78"/>
                <a:ea typeface="Times New Roman"/>
                <a:cs typeface="Simplified Arabic" pitchFamily="18" charset="-78"/>
              </a:endParaRPr>
            </a:p>
            <a:p>
              <a:pPr algn="ctr" rtl="1" fontAlgn="base">
                <a:spcAft>
                  <a:spcPts val="0"/>
                </a:spcAft>
              </a:pPr>
              <a:endParaRPr lang="en-US" sz="1200" dirty="0">
                <a:effectLst/>
                <a:latin typeface="Simplified Arabic" pitchFamily="18" charset="-78"/>
                <a:ea typeface="Times New Roman"/>
                <a:cs typeface="Simplified Arabic" pitchFamily="18" charset="-78"/>
              </a:endParaRPr>
            </a:p>
          </p:txBody>
        </p:sp>
        <p:sp>
          <p:nvSpPr>
            <p:cNvPr id="10" name="مستطيل مستدير الزوايا 9"/>
            <p:cNvSpPr/>
            <p:nvPr/>
          </p:nvSpPr>
          <p:spPr>
            <a:xfrm>
              <a:off x="4068176" y="5105493"/>
              <a:ext cx="3277311" cy="1062259"/>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rtl="1" fontAlgn="base">
                <a:spcAft>
                  <a:spcPts val="0"/>
                </a:spcAft>
              </a:pPr>
              <a:r>
                <a:rPr lang="ar-SA" sz="1200" b="1" kern="1200" dirty="0">
                  <a:solidFill>
                    <a:srgbClr val="000000"/>
                  </a:solidFill>
                  <a:effectLst/>
                  <a:latin typeface="Simplified Arabic" pitchFamily="18" charset="-78"/>
                  <a:ea typeface="Times New Roman"/>
                  <a:cs typeface="Simplified Arabic" pitchFamily="18" charset="-78"/>
                </a:rPr>
                <a:t>المنتجات </a:t>
              </a:r>
              <a:r>
                <a:rPr lang="ar-SA" sz="1200" b="1" kern="1200" dirty="0" smtClean="0">
                  <a:solidFill>
                    <a:srgbClr val="000000"/>
                  </a:solidFill>
                  <a:effectLst/>
                  <a:latin typeface="Simplified Arabic" pitchFamily="18" charset="-78"/>
                  <a:ea typeface="Times New Roman"/>
                  <a:cs typeface="Simplified Arabic" pitchFamily="18" charset="-78"/>
                </a:rPr>
                <a:t>البديلة</a:t>
              </a:r>
            </a:p>
            <a:p>
              <a:pPr algn="ctr" fontAlgn="base"/>
              <a:r>
                <a:rPr lang="ar-SA" sz="1200" b="1" dirty="0" smtClean="0">
                  <a:solidFill>
                    <a:srgbClr val="000000"/>
                  </a:solidFill>
                  <a:latin typeface="Simplified Arabic" pitchFamily="18" charset="-78"/>
                  <a:ea typeface="Times New Roman"/>
                  <a:cs typeface="Simplified Arabic" pitchFamily="18" charset="-78"/>
                </a:rPr>
                <a:t>منتجات العالمية التي تفوق منتجات </a:t>
              </a:r>
              <a:r>
                <a:rPr lang="ar-SA" sz="1200" b="1" dirty="0">
                  <a:solidFill>
                    <a:srgbClr val="000000"/>
                  </a:solidFill>
                  <a:latin typeface="Simplified Arabic" pitchFamily="18" charset="-78"/>
                  <a:ea typeface="Times New Roman"/>
                  <a:cs typeface="Simplified Arabic" pitchFamily="18" charset="-78"/>
                </a:rPr>
                <a:t>الشركات شركة </a:t>
              </a:r>
              <a:r>
                <a:rPr lang="ar-SA" sz="1200" b="1" dirty="0" smtClean="0">
                  <a:solidFill>
                    <a:srgbClr val="000000"/>
                  </a:solidFill>
                  <a:latin typeface="Simplified Arabic" pitchFamily="18" charset="-78"/>
                  <a:ea typeface="Times New Roman"/>
                  <a:cs typeface="Simplified Arabic" pitchFamily="18" charset="-78"/>
                </a:rPr>
                <a:t>سوفت بالجودة وبالتكلفة المنخفضة بالنسبة للعملاء </a:t>
              </a:r>
            </a:p>
            <a:p>
              <a:pPr algn="ctr" rtl="1" fontAlgn="base">
                <a:spcAft>
                  <a:spcPts val="0"/>
                </a:spcAft>
              </a:pPr>
              <a:r>
                <a:rPr lang="ar-SA" sz="1200" b="1" dirty="0" smtClean="0">
                  <a:solidFill>
                    <a:srgbClr val="000000"/>
                  </a:solidFill>
                  <a:effectLst/>
                  <a:latin typeface="Simplified Arabic" pitchFamily="18" charset="-78"/>
                  <a:ea typeface="Times New Roman"/>
                  <a:cs typeface="Simplified Arabic" pitchFamily="18" charset="-78"/>
                </a:rPr>
                <a:t>شركة أوراكل وشركة غوغل</a:t>
              </a:r>
              <a:endParaRPr lang="en-US" sz="1200" dirty="0">
                <a:effectLst/>
                <a:latin typeface="Simplified Arabic" pitchFamily="18" charset="-78"/>
                <a:ea typeface="Times New Roman"/>
                <a:cs typeface="Simplified Arabic" pitchFamily="18" charset="-78"/>
              </a:endParaRPr>
            </a:p>
          </p:txBody>
        </p:sp>
        <p:sp>
          <p:nvSpPr>
            <p:cNvPr id="11" name="سهم للأسفل 10"/>
            <p:cNvSpPr/>
            <p:nvPr/>
          </p:nvSpPr>
          <p:spPr>
            <a:xfrm>
              <a:off x="5662989" y="2606941"/>
              <a:ext cx="142266" cy="490905"/>
            </a:xfrm>
            <a:prstGeom prst="downArrow">
              <a:avLst/>
            </a:prstGeom>
            <a:solidFill>
              <a:schemeClr val="tx1"/>
            </a:solidFill>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sp>
          <p:nvSpPr>
            <p:cNvPr id="12" name="سهم إلى اليمين 11"/>
            <p:cNvSpPr/>
            <p:nvPr/>
          </p:nvSpPr>
          <p:spPr>
            <a:xfrm>
              <a:off x="3530947" y="4000504"/>
              <a:ext cx="714380" cy="142876"/>
            </a:xfrm>
            <a:prstGeom prst="rightArrow">
              <a:avLst/>
            </a:prstGeom>
            <a:solidFill>
              <a:schemeClr val="tx1"/>
            </a:solidFill>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a:effectLst/>
                  <a:latin typeface="Simplified Arabic" pitchFamily="18" charset="-78"/>
                  <a:ea typeface="Times New Roman"/>
                  <a:cs typeface="Simplified Arabic" pitchFamily="18" charset="-78"/>
                </a:rPr>
                <a:t> </a:t>
              </a:r>
              <a:endParaRPr lang="en-US" sz="1100">
                <a:effectLst/>
                <a:latin typeface="Simplified Arabic" pitchFamily="18" charset="-78"/>
                <a:ea typeface="Calibri"/>
                <a:cs typeface="Simplified Arabic" pitchFamily="18" charset="-78"/>
              </a:endParaRPr>
            </a:p>
          </p:txBody>
        </p:sp>
        <p:sp>
          <p:nvSpPr>
            <p:cNvPr id="13" name="سهم إلى اليسار 12"/>
            <p:cNvSpPr/>
            <p:nvPr/>
          </p:nvSpPr>
          <p:spPr>
            <a:xfrm>
              <a:off x="7145425" y="4025869"/>
              <a:ext cx="642942" cy="142876"/>
            </a:xfrm>
            <a:prstGeom prst="leftArrow">
              <a:avLst/>
            </a:prstGeom>
            <a:solidFill>
              <a:schemeClr val="tx1"/>
            </a:solidFill>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dirty="0">
                  <a:effectLst/>
                  <a:latin typeface="Simplified Arabic" pitchFamily="18" charset="-78"/>
                  <a:ea typeface="Times New Roman"/>
                  <a:cs typeface="Simplified Arabic" pitchFamily="18" charset="-78"/>
                </a:rPr>
                <a:t> </a:t>
              </a:r>
              <a:endParaRPr lang="en-US" sz="1100" dirty="0">
                <a:effectLst/>
                <a:latin typeface="Simplified Arabic" pitchFamily="18" charset="-78"/>
                <a:ea typeface="Calibri"/>
                <a:cs typeface="Simplified Arabic" pitchFamily="18" charset="-78"/>
              </a:endParaRPr>
            </a:p>
          </p:txBody>
        </p:sp>
        <p:sp>
          <p:nvSpPr>
            <p:cNvPr id="14" name="سهم لأعلى 13"/>
            <p:cNvSpPr/>
            <p:nvPr/>
          </p:nvSpPr>
          <p:spPr>
            <a:xfrm>
              <a:off x="5644152" y="4574097"/>
              <a:ext cx="142876" cy="522760"/>
            </a:xfrm>
            <a:prstGeom prst="upArrow">
              <a:avLst/>
            </a:prstGeom>
            <a:solidFill>
              <a:schemeClr val="tx1"/>
            </a:solidFill>
          </p:spPr>
          <p:style>
            <a:lnRef idx="0">
              <a:schemeClr val="dk1"/>
            </a:lnRef>
            <a:fillRef idx="3">
              <a:schemeClr val="dk1"/>
            </a:fillRef>
            <a:effectRef idx="3">
              <a:schemeClr val="dk1"/>
            </a:effectRef>
            <a:fontRef idx="minor">
              <a:schemeClr val="lt1"/>
            </a:fontRef>
          </p:style>
          <p:txBody>
            <a:bodyPr anchor="ctr"/>
            <a:lstStyle/>
            <a:p>
              <a:pPr algn="l" rtl="0">
                <a:lnSpc>
                  <a:spcPct val="115000"/>
                </a:lnSpc>
                <a:spcAft>
                  <a:spcPts val="1000"/>
                </a:spcAft>
              </a:pPr>
              <a:r>
                <a:rPr lang="en-US" sz="1100" dirty="0">
                  <a:effectLst/>
                  <a:latin typeface="Simplified Arabic" pitchFamily="18" charset="-78"/>
                  <a:ea typeface="Times New Roman"/>
                  <a:cs typeface="Simplified Arabic" pitchFamily="18" charset="-78"/>
                </a:rPr>
                <a:t> </a:t>
              </a:r>
              <a:endParaRPr lang="en-US" sz="1100" dirty="0">
                <a:effectLst/>
                <a:latin typeface="Simplified Arabic" pitchFamily="18" charset="-78"/>
                <a:ea typeface="Calibri"/>
                <a:cs typeface="Simplified Arabic" pitchFamily="18" charset="-78"/>
              </a:endParaRPr>
            </a:p>
          </p:txBody>
        </p:sp>
      </p:grpSp>
      <p:sp>
        <p:nvSpPr>
          <p:cNvPr id="15" name="مستطيل 14"/>
          <p:cNvSpPr/>
          <p:nvPr/>
        </p:nvSpPr>
        <p:spPr>
          <a:xfrm>
            <a:off x="4791386" y="3244334"/>
            <a:ext cx="184731" cy="369332"/>
          </a:xfrm>
          <a:prstGeom prst="rect">
            <a:avLst/>
          </a:prstGeom>
        </p:spPr>
        <p:txBody>
          <a:bodyPr wrap="none">
            <a:spAutoFit/>
          </a:bodyPr>
          <a:lstStyle/>
          <a:p>
            <a:endParaRPr lang="en-US" dirty="0">
              <a:latin typeface="Simplified Arabic" pitchFamily="18" charset="-78"/>
              <a:cs typeface="Simplified Arabic" pitchFamily="18" charset="-78"/>
            </a:endParaRPr>
          </a:p>
        </p:txBody>
      </p:sp>
      <p:sp>
        <p:nvSpPr>
          <p:cNvPr id="17" name="مستطيل 16"/>
          <p:cNvSpPr/>
          <p:nvPr/>
        </p:nvSpPr>
        <p:spPr>
          <a:xfrm>
            <a:off x="5823720" y="3244334"/>
            <a:ext cx="184731" cy="369332"/>
          </a:xfrm>
          <a:prstGeom prst="rect">
            <a:avLst/>
          </a:prstGeom>
        </p:spPr>
        <p:txBody>
          <a:bodyPr wrap="none">
            <a:spAutoFit/>
          </a:bodyPr>
          <a:lstStyle/>
          <a:p>
            <a:endParaRPr lang="ar-SA" dirty="0">
              <a:latin typeface="Simplified Arabic" pitchFamily="18" charset="-78"/>
              <a:cs typeface="Simplified Arabic" pitchFamily="18" charset="-78"/>
            </a:endParaRPr>
          </a:p>
        </p:txBody>
      </p:sp>
      <p:sp>
        <p:nvSpPr>
          <p:cNvPr id="16" name="مربع نص 15"/>
          <p:cNvSpPr txBox="1"/>
          <p:nvPr/>
        </p:nvSpPr>
        <p:spPr>
          <a:xfrm>
            <a:off x="7596336" y="6165304"/>
            <a:ext cx="1368152" cy="369332"/>
          </a:xfrm>
          <a:prstGeom prst="rect">
            <a:avLst/>
          </a:prstGeom>
          <a:noFill/>
        </p:spPr>
        <p:txBody>
          <a:bodyPr wrap="square" rtlCol="0">
            <a:spAutoFit/>
          </a:bodyPr>
          <a:lstStyle/>
          <a:p>
            <a:r>
              <a:rPr lang="ar-SY" dirty="0" smtClean="0">
                <a:latin typeface="Simplified Arabic" pitchFamily="18" charset="-78"/>
                <a:cs typeface="Simplified Arabic" pitchFamily="18" charset="-78"/>
              </a:rPr>
              <a:t>البيئة الاقتصادية</a:t>
            </a:r>
            <a:endParaRPr lang="en-US" dirty="0">
              <a:latin typeface="Simplified Arabic" pitchFamily="18" charset="-78"/>
              <a:cs typeface="Simplified Arabic" pitchFamily="18" charset="-78"/>
            </a:endParaRPr>
          </a:p>
        </p:txBody>
      </p:sp>
      <p:sp>
        <p:nvSpPr>
          <p:cNvPr id="19" name="مربع نص 18"/>
          <p:cNvSpPr txBox="1"/>
          <p:nvPr/>
        </p:nvSpPr>
        <p:spPr>
          <a:xfrm>
            <a:off x="-190872" y="6381328"/>
            <a:ext cx="1296144" cy="369332"/>
          </a:xfrm>
          <a:prstGeom prst="rect">
            <a:avLst/>
          </a:prstGeom>
          <a:noFill/>
        </p:spPr>
        <p:txBody>
          <a:bodyPr wrap="square" rtlCol="0">
            <a:spAutoFit/>
          </a:bodyPr>
          <a:lstStyle/>
          <a:p>
            <a:r>
              <a:rPr lang="ar-SY" dirty="0" smtClean="0">
                <a:latin typeface="Simplified Arabic" pitchFamily="18" charset="-78"/>
                <a:cs typeface="Simplified Arabic" pitchFamily="18" charset="-78"/>
              </a:rPr>
              <a:t>البيئة السكانية</a:t>
            </a:r>
            <a:endParaRPr lang="en-US" dirty="0">
              <a:latin typeface="Simplified Arabic" pitchFamily="18" charset="-78"/>
              <a:cs typeface="Simplified Arabic" pitchFamily="18" charset="-78"/>
            </a:endParaRPr>
          </a:p>
        </p:txBody>
      </p:sp>
      <p:sp>
        <p:nvSpPr>
          <p:cNvPr id="20" name="مربع نص 19"/>
          <p:cNvSpPr txBox="1"/>
          <p:nvPr/>
        </p:nvSpPr>
        <p:spPr>
          <a:xfrm>
            <a:off x="2627784" y="6525344"/>
            <a:ext cx="2664296" cy="369332"/>
          </a:xfrm>
          <a:prstGeom prst="rect">
            <a:avLst/>
          </a:prstGeom>
          <a:noFill/>
        </p:spPr>
        <p:txBody>
          <a:bodyPr wrap="square" rtlCol="0">
            <a:spAutoFit/>
          </a:bodyPr>
          <a:lstStyle/>
          <a:p>
            <a:r>
              <a:rPr lang="ar-SY" dirty="0" smtClean="0">
                <a:latin typeface="Simplified Arabic" pitchFamily="18" charset="-78"/>
                <a:cs typeface="Simplified Arabic" pitchFamily="18" charset="-78"/>
              </a:rPr>
              <a:t>البيئة الاجتماعية  </a:t>
            </a:r>
            <a:endParaRPr lang="en-US" dirty="0">
              <a:latin typeface="Simplified Arabic" pitchFamily="18" charset="-78"/>
              <a:cs typeface="Simplified Arabic" pitchFamily="18" charset="-78"/>
            </a:endParaRPr>
          </a:p>
        </p:txBody>
      </p:sp>
      <p:sp>
        <p:nvSpPr>
          <p:cNvPr id="21" name="مربع نص 20"/>
          <p:cNvSpPr txBox="1"/>
          <p:nvPr/>
        </p:nvSpPr>
        <p:spPr>
          <a:xfrm>
            <a:off x="7236296" y="1171937"/>
            <a:ext cx="1450504" cy="369332"/>
          </a:xfrm>
          <a:prstGeom prst="rect">
            <a:avLst/>
          </a:prstGeom>
          <a:noFill/>
        </p:spPr>
        <p:txBody>
          <a:bodyPr wrap="square" rtlCol="0">
            <a:spAutoFit/>
          </a:bodyPr>
          <a:lstStyle/>
          <a:p>
            <a:r>
              <a:rPr lang="ar-SY" dirty="0" smtClean="0">
                <a:latin typeface="Simplified Arabic" pitchFamily="18" charset="-78"/>
                <a:cs typeface="Simplified Arabic" pitchFamily="18" charset="-78"/>
              </a:rPr>
              <a:t>البيئة التكنولوجية</a:t>
            </a:r>
            <a:endParaRPr lang="en-US" dirty="0">
              <a:latin typeface="Simplified Arabic" pitchFamily="18" charset="-78"/>
              <a:cs typeface="Simplified Arabic" pitchFamily="18" charset="-78"/>
            </a:endParaRPr>
          </a:p>
        </p:txBody>
      </p:sp>
      <p:sp>
        <p:nvSpPr>
          <p:cNvPr id="22" name="مربع نص 21"/>
          <p:cNvSpPr txBox="1"/>
          <p:nvPr/>
        </p:nvSpPr>
        <p:spPr>
          <a:xfrm>
            <a:off x="-108520" y="1556792"/>
            <a:ext cx="1944216" cy="369332"/>
          </a:xfrm>
          <a:prstGeom prst="rect">
            <a:avLst/>
          </a:prstGeom>
          <a:noFill/>
        </p:spPr>
        <p:txBody>
          <a:bodyPr wrap="square" rtlCol="0">
            <a:spAutoFit/>
          </a:bodyPr>
          <a:lstStyle/>
          <a:p>
            <a:r>
              <a:rPr lang="ar-SY" dirty="0" smtClean="0">
                <a:latin typeface="Simplified Arabic" pitchFamily="18" charset="-78"/>
                <a:cs typeface="Simplified Arabic" pitchFamily="18" charset="-78"/>
              </a:rPr>
              <a:t>البيتة السياسية والقانونية</a:t>
            </a:r>
            <a:endParaRPr lang="en-US" dirty="0">
              <a:latin typeface="Simplified Arabic" pitchFamily="18" charset="-78"/>
              <a:cs typeface="Simplified Arabic" pitchFamily="18" charset="-78"/>
            </a:endParaRPr>
          </a:p>
        </p:txBody>
      </p:sp>
      <p:cxnSp>
        <p:nvCxnSpPr>
          <p:cNvPr id="24" name="رابط كسهم مستقيم 23"/>
          <p:cNvCxnSpPr>
            <a:stCxn id="21" idx="2"/>
          </p:cNvCxnSpPr>
          <p:nvPr/>
        </p:nvCxnSpPr>
        <p:spPr>
          <a:xfrm flipH="1">
            <a:off x="7668344" y="1541269"/>
            <a:ext cx="293204" cy="283170"/>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cxnSp>
        <p:nvCxnSpPr>
          <p:cNvPr id="26" name="رابط كسهم مستقيم 25"/>
          <p:cNvCxnSpPr/>
          <p:nvPr/>
        </p:nvCxnSpPr>
        <p:spPr>
          <a:xfrm>
            <a:off x="863588" y="1844824"/>
            <a:ext cx="540060" cy="206732"/>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cxnSp>
        <p:nvCxnSpPr>
          <p:cNvPr id="28" name="رابط كسهم مستقيم 27"/>
          <p:cNvCxnSpPr/>
          <p:nvPr/>
        </p:nvCxnSpPr>
        <p:spPr>
          <a:xfrm flipH="1" flipV="1">
            <a:off x="7596336" y="5733256"/>
            <a:ext cx="684076" cy="388913"/>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cxnSp>
        <p:nvCxnSpPr>
          <p:cNvPr id="30" name="رابط كسهم مستقيم 29"/>
          <p:cNvCxnSpPr/>
          <p:nvPr/>
        </p:nvCxnSpPr>
        <p:spPr>
          <a:xfrm flipH="1" flipV="1">
            <a:off x="4643450" y="6309320"/>
            <a:ext cx="558" cy="251822"/>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cxnSp>
        <p:nvCxnSpPr>
          <p:cNvPr id="33" name="رابط كسهم مستقيم 32"/>
          <p:cNvCxnSpPr>
            <a:stCxn id="19" idx="0"/>
          </p:cNvCxnSpPr>
          <p:nvPr/>
        </p:nvCxnSpPr>
        <p:spPr>
          <a:xfrm flipV="1">
            <a:off x="457200" y="5701606"/>
            <a:ext cx="1026659" cy="679722"/>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sp>
        <p:nvSpPr>
          <p:cNvPr id="27" name="مستطيل 26"/>
          <p:cNvSpPr/>
          <p:nvPr/>
        </p:nvSpPr>
        <p:spPr>
          <a:xfrm>
            <a:off x="375865" y="548680"/>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3" name="عنصر نائب للتذييل 2"/>
          <p:cNvSpPr>
            <a:spLocks noGrp="1"/>
          </p:cNvSpPr>
          <p:nvPr>
            <p:ph type="ftr" sz="quarter" idx="11"/>
          </p:nvPr>
        </p:nvSpPr>
        <p:spPr>
          <a:xfrm>
            <a:off x="1015277" y="6435231"/>
            <a:ext cx="3581400" cy="365760"/>
          </a:xfrm>
        </p:spPr>
        <p:txBody>
          <a:bodyPr/>
          <a:lstStyle/>
          <a:p>
            <a:r>
              <a:rPr lang="ar-SA" dirty="0" smtClean="0">
                <a:latin typeface="Simplified Arabic" pitchFamily="18" charset="-78"/>
                <a:cs typeface="Simplified Arabic" pitchFamily="18" charset="-78"/>
              </a:rPr>
              <a:t>إعداد المهندس خالد ياسين الشيخ</a:t>
            </a:r>
            <a:endParaRPr lang="ar-SA" dirty="0">
              <a:latin typeface="Simplified Arabic" pitchFamily="18" charset="-78"/>
              <a:cs typeface="Simplified Arabic" pitchFamily="18" charset="-78"/>
            </a:endParaRPr>
          </a:p>
        </p:txBody>
      </p:sp>
      <p:sp>
        <p:nvSpPr>
          <p:cNvPr id="18" name="عنصر نائب لرقم الشريحة 17"/>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23</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4099993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Y" dirty="0" smtClean="0">
                <a:latin typeface="Simplified Arabic" pitchFamily="18" charset="-78"/>
                <a:cs typeface="Simplified Arabic" pitchFamily="18" charset="-78"/>
              </a:rPr>
              <a:t>تحليل البيئة الكلية- العولمة</a:t>
            </a:r>
            <a:br>
              <a:rPr lang="ar-SY" dirty="0" smtClean="0">
                <a:latin typeface="Simplified Arabic" pitchFamily="18" charset="-78"/>
                <a:cs typeface="Simplified Arabic" pitchFamily="18" charset="-78"/>
              </a:rPr>
            </a:br>
            <a:r>
              <a:rPr lang="ar-SY" dirty="0" smtClean="0">
                <a:latin typeface="Simplified Arabic" pitchFamily="18" charset="-78"/>
                <a:cs typeface="Simplified Arabic" pitchFamily="18" charset="-78"/>
              </a:rPr>
              <a:t>(عوامل الضغط الخمسة)</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a:bodyPr>
          <a:lstStyle/>
          <a:p>
            <a:r>
              <a:rPr lang="ar-SY" b="1" dirty="0" smtClean="0">
                <a:latin typeface="Simplified Arabic" pitchFamily="18" charset="-78"/>
                <a:cs typeface="Simplified Arabic" pitchFamily="18" charset="-78"/>
              </a:rPr>
              <a:t>البيئة التكنولوجية (الإبداعات التكنولوجية):</a:t>
            </a:r>
            <a:endParaRPr lang="ar-SA" b="1" dirty="0" smtClean="0">
              <a:latin typeface="Simplified Arabic" pitchFamily="18" charset="-78"/>
              <a:cs typeface="Simplified Arabic" pitchFamily="18" charset="-78"/>
            </a:endParaRPr>
          </a:p>
          <a:p>
            <a:pPr marL="0" indent="0">
              <a:buNone/>
            </a:pPr>
            <a:r>
              <a:rPr lang="ar-SA" dirty="0">
                <a:latin typeface="Simplified Arabic" pitchFamily="18" charset="-78"/>
                <a:cs typeface="Simplified Arabic" pitchFamily="18" charset="-78"/>
              </a:rPr>
              <a:t>تشهد الاقتصاديات الحديثة تطورا فنيا وتكنولوجيا بالنسبة للمهارات البشرية و النسبة للمعدات و الأدوات الآلية لم تشهدها من </a:t>
            </a:r>
            <a:r>
              <a:rPr lang="ar-SA" dirty="0" smtClean="0">
                <a:latin typeface="Simplified Arabic" pitchFamily="18" charset="-78"/>
                <a:cs typeface="Simplified Arabic" pitchFamily="18" charset="-78"/>
              </a:rPr>
              <a:t>قبل حيث تهتم شركة سعودي بالمنافسة بين الشركات القائمة مثل </a:t>
            </a:r>
            <a:r>
              <a:rPr lang="ar-SA" b="1" dirty="0" smtClean="0">
                <a:solidFill>
                  <a:srgbClr val="000000"/>
                </a:solidFill>
                <a:latin typeface="Simplified Arabic" pitchFamily="18" charset="-78"/>
                <a:ea typeface="Times New Roman"/>
                <a:cs typeface="Simplified Arabic" pitchFamily="18" charset="-78"/>
              </a:rPr>
              <a:t>إفرست ,جبلي </a:t>
            </a:r>
            <a:r>
              <a:rPr lang="ar-SA" b="1" dirty="0">
                <a:solidFill>
                  <a:srgbClr val="000000"/>
                </a:solidFill>
                <a:latin typeface="Simplified Arabic" pitchFamily="18" charset="-78"/>
                <a:ea typeface="Times New Roman"/>
                <a:cs typeface="Simplified Arabic" pitchFamily="18" charset="-78"/>
              </a:rPr>
              <a:t>لخدمات الترجمة </a:t>
            </a:r>
            <a:r>
              <a:rPr lang="ar-SA" b="1" dirty="0" smtClean="0">
                <a:solidFill>
                  <a:srgbClr val="000000"/>
                </a:solidFill>
                <a:latin typeface="Simplified Arabic" pitchFamily="18" charset="-78"/>
                <a:ea typeface="Times New Roman"/>
                <a:cs typeface="Simplified Arabic" pitchFamily="18" charset="-78"/>
              </a:rPr>
              <a:t>والتعريب, بحر العرب ..الخ في مجال:</a:t>
            </a:r>
            <a:endParaRPr lang="ar-SY" dirty="0" smtClean="0">
              <a:latin typeface="Simplified Arabic" pitchFamily="18" charset="-78"/>
              <a:cs typeface="Simplified Arabic" pitchFamily="18" charset="-78"/>
            </a:endParaRPr>
          </a:p>
          <a:p>
            <a:pPr>
              <a:buFont typeface="Wingdings" panose="05000000000000000000" pitchFamily="2" charset="2"/>
              <a:buChar char="ü"/>
            </a:pPr>
            <a:r>
              <a:rPr lang="ar-SY" dirty="0" smtClean="0">
                <a:latin typeface="Simplified Arabic" pitchFamily="18" charset="-78"/>
                <a:cs typeface="Simplified Arabic" pitchFamily="18" charset="-78"/>
              </a:rPr>
              <a:t>الترجمة والتطويع للأسواق المحلية والعالمية.</a:t>
            </a:r>
          </a:p>
          <a:p>
            <a:pPr>
              <a:buFont typeface="Wingdings" panose="05000000000000000000" pitchFamily="2" charset="2"/>
              <a:buChar char="ü"/>
            </a:pPr>
            <a:r>
              <a:rPr lang="ar-SY" dirty="0" smtClean="0">
                <a:latin typeface="Simplified Arabic" pitchFamily="18" charset="-78"/>
                <a:cs typeface="Simplified Arabic" pitchFamily="18" charset="-78"/>
              </a:rPr>
              <a:t>توزيع تكنولوجيا المعلومات في الشرق الأوسط وأفريقيا والعالم.</a:t>
            </a:r>
          </a:p>
          <a:p>
            <a:pPr>
              <a:buFont typeface="Wingdings" panose="05000000000000000000" pitchFamily="2" charset="2"/>
              <a:buChar char="ü"/>
            </a:pPr>
            <a:r>
              <a:rPr lang="ar-SY" dirty="0" smtClean="0">
                <a:latin typeface="Simplified Arabic" pitchFamily="18" charset="-78"/>
                <a:cs typeface="Simplified Arabic" pitchFamily="18" charset="-78"/>
              </a:rPr>
              <a:t>حلول تكنولوجيا المعلومات.</a:t>
            </a: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24</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7905304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Y" dirty="0">
                <a:latin typeface="Simplified Arabic" pitchFamily="18" charset="-78"/>
                <a:cs typeface="Simplified Arabic" pitchFamily="18" charset="-78"/>
              </a:rPr>
              <a:t>تحليل البيئة الكلية- العولمة</a:t>
            </a:r>
            <a:br>
              <a:rPr lang="ar-SY" dirty="0">
                <a:latin typeface="Simplified Arabic" pitchFamily="18" charset="-78"/>
                <a:cs typeface="Simplified Arabic" pitchFamily="18" charset="-78"/>
              </a:rPr>
            </a:br>
            <a:r>
              <a:rPr lang="ar-SY" dirty="0">
                <a:latin typeface="Simplified Arabic" pitchFamily="18" charset="-78"/>
                <a:cs typeface="Simplified Arabic" pitchFamily="18" charset="-78"/>
              </a:rPr>
              <a:t>(عوامل الضغط الخمسة)</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fontScale="85000" lnSpcReduction="10000"/>
          </a:bodyPr>
          <a:lstStyle/>
          <a:p>
            <a:r>
              <a:rPr lang="ar-SY" b="1" dirty="0" smtClean="0">
                <a:latin typeface="Simplified Arabic" pitchFamily="18" charset="-78"/>
                <a:cs typeface="Simplified Arabic" pitchFamily="18" charset="-78"/>
              </a:rPr>
              <a:t>البيئة الاقتصادية (حالات العرض والطلب ودرجة الرفاه): </a:t>
            </a:r>
            <a:endParaRPr lang="ar-SA" b="1" dirty="0" smtClean="0">
              <a:latin typeface="Simplified Arabic" pitchFamily="18" charset="-78"/>
              <a:cs typeface="Simplified Arabic" pitchFamily="18" charset="-78"/>
            </a:endParaRPr>
          </a:p>
          <a:p>
            <a:r>
              <a:rPr lang="ar-SA" dirty="0">
                <a:latin typeface="Simplified Arabic" pitchFamily="18" charset="-78"/>
                <a:cs typeface="Simplified Arabic" pitchFamily="18" charset="-78"/>
              </a:rPr>
              <a:t>البيئة الاقتصادية تشير إلى خصائص و عناصر النظام الاقتصادي التي تعمل فيه المؤسسة</a:t>
            </a:r>
            <a:r>
              <a:rPr lang="ar-SA" dirty="0" smtClean="0">
                <a:latin typeface="Simplified Arabic" pitchFamily="18" charset="-78"/>
                <a:cs typeface="Simplified Arabic" pitchFamily="18" charset="-78"/>
              </a:rPr>
              <a:t>، حيث تهتم شركة سعودي سوفت برغبات العملاء وقدراتهم على عمليات الشراء لمنتجاتها وفي تحديد نمط سلوم العملاء اتجاه الخدمات والمنتجات التي تقدمها لهم.</a:t>
            </a:r>
            <a:endParaRPr lang="ar-SY" dirty="0">
              <a:latin typeface="Simplified Arabic" pitchFamily="18" charset="-78"/>
              <a:cs typeface="Simplified Arabic" pitchFamily="18" charset="-78"/>
            </a:endParaRPr>
          </a:p>
          <a:p>
            <a:endParaRPr lang="ar-SY" dirty="0" smtClean="0">
              <a:latin typeface="Simplified Arabic" pitchFamily="18" charset="-78"/>
              <a:cs typeface="Simplified Arabic" pitchFamily="18" charset="-78"/>
            </a:endParaRPr>
          </a:p>
          <a:p>
            <a:pPr>
              <a:buFont typeface="Wingdings" panose="05000000000000000000" pitchFamily="2" charset="2"/>
              <a:buChar char="ü"/>
            </a:pPr>
            <a:r>
              <a:rPr lang="ar-SA" dirty="0">
                <a:latin typeface="Simplified Arabic" pitchFamily="18" charset="-78"/>
                <a:cs typeface="Simplified Arabic" pitchFamily="18" charset="-78"/>
              </a:rPr>
              <a:t>مهما تكن متطلبات مشروعك، فإن فريق التطوير </a:t>
            </a:r>
            <a:r>
              <a:rPr lang="ar-SA" dirty="0" smtClean="0">
                <a:latin typeface="Simplified Arabic" pitchFamily="18" charset="-78"/>
                <a:cs typeface="Simplified Arabic" pitchFamily="18" charset="-78"/>
              </a:rPr>
              <a:t>لد</a:t>
            </a:r>
            <a:r>
              <a:rPr lang="ar-SY" dirty="0" smtClean="0">
                <a:latin typeface="Simplified Arabic" pitchFamily="18" charset="-78"/>
                <a:cs typeface="Simplified Arabic" pitchFamily="18" charset="-78"/>
              </a:rPr>
              <a:t>ى الشركة</a:t>
            </a:r>
            <a:r>
              <a:rPr lang="ar-SA" dirty="0" smtClean="0">
                <a:latin typeface="Simplified Arabic" pitchFamily="18" charset="-78"/>
                <a:cs typeface="Simplified Arabic" pitchFamily="18" charset="-78"/>
              </a:rPr>
              <a:t> </a:t>
            </a:r>
            <a:r>
              <a:rPr lang="ar-SA" dirty="0">
                <a:latin typeface="Simplified Arabic" pitchFamily="18" charset="-78"/>
                <a:cs typeface="Simplified Arabic" pitchFamily="18" charset="-78"/>
              </a:rPr>
              <a:t>قادر على تلبيتها بدقة متناهية وبتصميمات رائعة في الموعد المحدد ودون تجاوز الميزانية المحددة</a:t>
            </a:r>
            <a:r>
              <a:rPr lang="en-US" dirty="0" smtClean="0">
                <a:latin typeface="Simplified Arabic" pitchFamily="18" charset="-78"/>
                <a:cs typeface="Simplified Arabic" pitchFamily="18" charset="-78"/>
              </a:rPr>
              <a:t>.</a:t>
            </a:r>
            <a:endParaRPr lang="ar-SY" dirty="0" smtClean="0">
              <a:latin typeface="Simplified Arabic" pitchFamily="18" charset="-78"/>
              <a:cs typeface="Simplified Arabic" pitchFamily="18" charset="-78"/>
            </a:endParaRPr>
          </a:p>
          <a:p>
            <a:pPr>
              <a:buFont typeface="Wingdings" panose="05000000000000000000" pitchFamily="2" charset="2"/>
              <a:buChar char="ü"/>
            </a:pPr>
            <a:r>
              <a:rPr lang="ar-SA" dirty="0">
                <a:latin typeface="Simplified Arabic" pitchFamily="18" charset="-78"/>
                <a:cs typeface="Simplified Arabic" pitchFamily="18" charset="-78"/>
              </a:rPr>
              <a:t>تشتهر سعودي سوفت بتقديم خدمات الترجمة الاحترافية لجميع أنواع الوثائق، سواء كانت وثائق تسويقية أو أدلة استخدام أو متعلقة بالتغليف أو تقارير سنوية، فضلاً عن تمتعها بخبرات متنوعة في شتى مجالات الحياة، مثل المجال القانوني ومجال السيارات ومجال التعليم والقطاع المصرفي والمالي وكذلك </a:t>
            </a:r>
            <a:r>
              <a:rPr lang="ar-SA" dirty="0" smtClean="0">
                <a:latin typeface="Simplified Arabic" pitchFamily="18" charset="-78"/>
                <a:cs typeface="Simplified Arabic" pitchFamily="18" charset="-78"/>
              </a:rPr>
              <a:t>الألعاب بما يتوافق مع رغبات الزبون وبأقل التكاليف الممكنة مع عروض وخدمات مجانية لتشجيع العملاء على شراء المنتجات</a:t>
            </a:r>
            <a:r>
              <a:rPr lang="en-US" dirty="0" smtClean="0">
                <a:latin typeface="Simplified Arabic" pitchFamily="18" charset="-78"/>
                <a:cs typeface="Simplified Arabic" pitchFamily="18" charset="-78"/>
              </a:rPr>
              <a:t>.</a:t>
            </a:r>
            <a:endParaRPr lang="en-US" dirty="0">
              <a:latin typeface="Simplified Arabic" pitchFamily="18" charset="-78"/>
              <a:cs typeface="Simplified Arabic" pitchFamily="18" charset="-78"/>
            </a:endParaRPr>
          </a:p>
          <a:p>
            <a:endParaRPr lang="en-US" b="1" dirty="0">
              <a:latin typeface="Simplified Arabic" pitchFamily="18" charset="-78"/>
              <a:cs typeface="Simplified Arabic" pitchFamily="18" charset="-78"/>
            </a:endParaRPr>
          </a:p>
          <a:p>
            <a:endParaRPr lang="en-US" dirty="0">
              <a:latin typeface="Simplified Arabic" pitchFamily="18" charset="-78"/>
              <a:cs typeface="Simplified Arabic" pitchFamily="18" charset="-78"/>
            </a:endParaRPr>
          </a:p>
        </p:txBody>
      </p:sp>
      <p:sp>
        <p:nvSpPr>
          <p:cNvPr id="4" name="مستطيل 3"/>
          <p:cNvSpPr/>
          <p:nvPr/>
        </p:nvSpPr>
        <p:spPr>
          <a:xfrm>
            <a:off x="3309646" y="593998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25</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722924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Y" dirty="0">
                <a:latin typeface="Simplified Arabic" pitchFamily="18" charset="-78"/>
                <a:cs typeface="Simplified Arabic" pitchFamily="18" charset="-78"/>
              </a:rPr>
              <a:t>تحليل البيئة الكلية- العولمة</a:t>
            </a:r>
            <a:br>
              <a:rPr lang="ar-SY" dirty="0">
                <a:latin typeface="Simplified Arabic" pitchFamily="18" charset="-78"/>
                <a:cs typeface="Simplified Arabic" pitchFamily="18" charset="-78"/>
              </a:rPr>
            </a:br>
            <a:r>
              <a:rPr lang="ar-SY" dirty="0">
                <a:latin typeface="Simplified Arabic" pitchFamily="18" charset="-78"/>
                <a:cs typeface="Simplified Arabic" pitchFamily="18" charset="-78"/>
              </a:rPr>
              <a:t>(عوامل الضغط الخمسة)</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fontScale="77500" lnSpcReduction="20000"/>
          </a:bodyPr>
          <a:lstStyle/>
          <a:p>
            <a:r>
              <a:rPr lang="ar-SY" b="1" dirty="0" smtClean="0">
                <a:latin typeface="Simplified Arabic" pitchFamily="18" charset="-78"/>
                <a:cs typeface="Simplified Arabic" pitchFamily="18" charset="-78"/>
              </a:rPr>
              <a:t>البيئة السكانية:</a:t>
            </a:r>
            <a:r>
              <a:rPr lang="en-US" b="1" dirty="0" smtClean="0">
                <a:latin typeface="Simplified Arabic" pitchFamily="18" charset="-78"/>
                <a:cs typeface="Simplified Arabic" pitchFamily="18" charset="-78"/>
              </a:rPr>
              <a:t> </a:t>
            </a:r>
            <a:r>
              <a:rPr lang="ar-SY" b="1" dirty="0" smtClean="0">
                <a:latin typeface="Simplified Arabic" pitchFamily="18" charset="-78"/>
                <a:cs typeface="Simplified Arabic" pitchFamily="18" charset="-78"/>
              </a:rPr>
              <a:t>تشمل</a:t>
            </a:r>
            <a:r>
              <a:rPr lang="en-US" b="1" dirty="0" smtClean="0">
                <a:latin typeface="Simplified Arabic" pitchFamily="18" charset="-78"/>
                <a:cs typeface="Simplified Arabic" pitchFamily="18" charset="-78"/>
              </a:rPr>
              <a:t> </a:t>
            </a:r>
            <a:r>
              <a:rPr lang="ar-SA" b="1" dirty="0" smtClean="0">
                <a:latin typeface="Simplified Arabic" pitchFamily="18" charset="-78"/>
                <a:cs typeface="Simplified Arabic" pitchFamily="18" charset="-78"/>
              </a:rPr>
              <a:t>الجمهور الذي تتعامل معه سعودي سوفت:</a:t>
            </a:r>
            <a:endParaRPr lang="ar-SY" b="1" dirty="0" smtClean="0">
              <a:latin typeface="Simplified Arabic" pitchFamily="18" charset="-78"/>
              <a:cs typeface="Simplified Arabic" pitchFamily="18" charset="-78"/>
            </a:endParaRPr>
          </a:p>
          <a:p>
            <a:pPr algn="ctr" fontAlgn="base"/>
            <a:r>
              <a:rPr lang="ar-SA" dirty="0" smtClean="0">
                <a:latin typeface="Simplified Arabic" pitchFamily="18" charset="-78"/>
                <a:cs typeface="Simplified Arabic" pitchFamily="18" charset="-78"/>
              </a:rPr>
              <a:t>هي مجموعة المنظمات (مايكروسوفت ,</a:t>
            </a:r>
            <a:r>
              <a:rPr lang="en-US" dirty="0" smtClean="0">
                <a:latin typeface="Simplified Arabic" pitchFamily="18" charset="-78"/>
                <a:cs typeface="Simplified Arabic" pitchFamily="18" charset="-78"/>
              </a:rPr>
              <a:t>IBM</a:t>
            </a:r>
            <a:r>
              <a:rPr lang="ar-SA" dirty="0" smtClean="0">
                <a:latin typeface="Simplified Arabic" pitchFamily="18" charset="-78"/>
                <a:cs typeface="Simplified Arabic" pitchFamily="18" charset="-78"/>
              </a:rPr>
              <a:t>,</a:t>
            </a:r>
            <a:endParaRPr lang="en-US" b="1" dirty="0">
              <a:solidFill>
                <a:srgbClr val="000000"/>
              </a:solidFill>
              <a:latin typeface="Simplified Arabic" pitchFamily="18" charset="-78"/>
              <a:ea typeface="Times New Roman"/>
              <a:cs typeface="Simplified Arabic" pitchFamily="18" charset="-78"/>
            </a:endParaRPr>
          </a:p>
          <a:p>
            <a:pPr algn="ctr" fontAlgn="base"/>
            <a:r>
              <a:rPr lang="en-US" b="1" dirty="0">
                <a:solidFill>
                  <a:srgbClr val="000000"/>
                </a:solidFill>
                <a:latin typeface="Simplified Arabic" pitchFamily="18" charset="-78"/>
                <a:ea typeface="Times New Roman"/>
                <a:cs typeface="Simplified Arabic" pitchFamily="18" charset="-78"/>
              </a:rPr>
              <a:t>Fargo</a:t>
            </a:r>
          </a:p>
          <a:p>
            <a:pPr algn="ctr" fontAlgn="base"/>
            <a:r>
              <a:rPr lang="en-US" b="1" dirty="0">
                <a:solidFill>
                  <a:srgbClr val="000000"/>
                </a:solidFill>
                <a:latin typeface="Simplified Arabic" pitchFamily="18" charset="-78"/>
                <a:ea typeface="Times New Roman"/>
                <a:cs typeface="Simplified Arabic" pitchFamily="18" charset="-78"/>
              </a:rPr>
              <a:t>IBM</a:t>
            </a:r>
          </a:p>
          <a:p>
            <a:pPr algn="ctr" fontAlgn="base"/>
            <a:r>
              <a:rPr lang="en-US" b="1" dirty="0" err="1">
                <a:solidFill>
                  <a:srgbClr val="000000"/>
                </a:solidFill>
                <a:latin typeface="Simplified Arabic" pitchFamily="18" charset="-78"/>
                <a:ea typeface="Times New Roman"/>
                <a:cs typeface="Simplified Arabic" pitchFamily="18" charset="-78"/>
              </a:rPr>
              <a:t>Saperion</a:t>
            </a:r>
            <a:endParaRPr lang="ar-SA" b="1" dirty="0">
              <a:solidFill>
                <a:srgbClr val="000000"/>
              </a:solidFill>
              <a:latin typeface="Simplified Arabic" pitchFamily="18" charset="-78"/>
              <a:ea typeface="Times New Roman"/>
              <a:cs typeface="Simplified Arabic" pitchFamily="18" charset="-78"/>
            </a:endParaRPr>
          </a:p>
          <a:p>
            <a:pPr algn="ctr" fontAlgn="base"/>
            <a:r>
              <a:rPr lang="en-US" b="1" dirty="0">
                <a:latin typeface="Simplified Arabic" pitchFamily="18" charset="-78"/>
                <a:cs typeface="Simplified Arabic" pitchFamily="18" charset="-78"/>
              </a:rPr>
              <a:t>Fujitsu</a:t>
            </a:r>
          </a:p>
          <a:p>
            <a:pPr algn="ctr" fontAlgn="base"/>
            <a:r>
              <a:rPr lang="ar-SY" b="1" dirty="0">
                <a:latin typeface="Simplified Arabic" pitchFamily="18" charset="-78"/>
                <a:cs typeface="Simplified Arabic" pitchFamily="18" charset="-78"/>
              </a:rPr>
              <a:t>القطاع  الحكومي</a:t>
            </a:r>
          </a:p>
          <a:p>
            <a:pPr algn="ctr" fontAlgn="base"/>
            <a:r>
              <a:rPr lang="ar-SY" b="1" dirty="0">
                <a:latin typeface="Simplified Arabic" pitchFamily="18" charset="-78"/>
                <a:cs typeface="Simplified Arabic" pitchFamily="18" charset="-78"/>
              </a:rPr>
              <a:t>القطاع الخاص</a:t>
            </a:r>
          </a:p>
          <a:p>
            <a:pPr algn="ctr" fontAlgn="base"/>
            <a:r>
              <a:rPr lang="ar-SY" b="1" dirty="0">
                <a:latin typeface="Simplified Arabic" pitchFamily="18" charset="-78"/>
                <a:cs typeface="Simplified Arabic" pitchFamily="18" charset="-78"/>
              </a:rPr>
              <a:t>القطاع المصرفي(البنوك)</a:t>
            </a:r>
            <a:endParaRPr lang="ar-SA" b="1" dirty="0">
              <a:latin typeface="Simplified Arabic" pitchFamily="18" charset="-78"/>
              <a:cs typeface="Simplified Arabic" pitchFamily="18" charset="-78"/>
            </a:endParaRPr>
          </a:p>
          <a:p>
            <a:pPr algn="ctr" fontAlgn="base"/>
            <a:r>
              <a:rPr lang="ar-SA" b="1" dirty="0">
                <a:solidFill>
                  <a:srgbClr val="000000"/>
                </a:solidFill>
                <a:latin typeface="Simplified Arabic" pitchFamily="18" charset="-78"/>
                <a:ea typeface="Times New Roman"/>
                <a:cs typeface="Simplified Arabic" pitchFamily="18" charset="-78"/>
              </a:rPr>
              <a:t>الشركات التجارية و </a:t>
            </a:r>
          </a:p>
          <a:p>
            <a:pPr algn="ctr" fontAlgn="base"/>
            <a:r>
              <a:rPr lang="ar-SA" b="1" dirty="0">
                <a:solidFill>
                  <a:srgbClr val="000000"/>
                </a:solidFill>
                <a:latin typeface="Simplified Arabic" pitchFamily="18" charset="-78"/>
                <a:ea typeface="Times New Roman"/>
                <a:cs typeface="Simplified Arabic" pitchFamily="18" charset="-78"/>
              </a:rPr>
              <a:t>الأشخاص الذين يطلبون خدمات من الشركة</a:t>
            </a:r>
            <a:endParaRPr lang="en-US" b="1" dirty="0">
              <a:solidFill>
                <a:srgbClr val="000000"/>
              </a:solidFill>
              <a:latin typeface="Simplified Arabic" pitchFamily="18" charset="-78"/>
              <a:ea typeface="Times New Roman"/>
              <a:cs typeface="Simplified Arabic" pitchFamily="18" charset="-78"/>
            </a:endParaRPr>
          </a:p>
          <a:p>
            <a:pPr>
              <a:buFont typeface="Wingdings" panose="05000000000000000000" pitchFamily="2" charset="2"/>
              <a:buChar char="ü"/>
            </a:pPr>
            <a:r>
              <a:rPr lang="ar-SA" dirty="0" smtClean="0">
                <a:latin typeface="Simplified Arabic" pitchFamily="18" charset="-78"/>
                <a:cs typeface="Simplified Arabic" pitchFamily="18" charset="-78"/>
              </a:rPr>
              <a:t> وتهتم بدراسة شركة سعوي سوفت بدراسة خصائص السكان في منطقة الشرق الأوسط وأفريقيا من حيث الرغبات والإمكانيات وكيفية تأثير منتجاتها على السكان وتعمل على استقطاب عمالة من طلاب الجامعات لتحقيق النمو المستمر في منتجاتها.</a:t>
            </a:r>
            <a:endParaRPr lang="ar-SY" dirty="0" smtClean="0">
              <a:latin typeface="Simplified Arabic" pitchFamily="18" charset="-78"/>
              <a:cs typeface="Simplified Arabic" pitchFamily="18" charset="-78"/>
            </a:endParaRPr>
          </a:p>
        </p:txBody>
      </p:sp>
      <p:sp>
        <p:nvSpPr>
          <p:cNvPr id="4" name="مستطيل 3"/>
          <p:cNvSpPr/>
          <p:nvPr/>
        </p:nvSpPr>
        <p:spPr>
          <a:xfrm>
            <a:off x="3309646" y="6016742"/>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26</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534921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Y" dirty="0">
                <a:latin typeface="Simplified Arabic" pitchFamily="18" charset="-78"/>
                <a:cs typeface="Simplified Arabic" pitchFamily="18" charset="-78"/>
              </a:rPr>
              <a:t>تحليل البيئة الكلية- العولمة</a:t>
            </a:r>
            <a:br>
              <a:rPr lang="ar-SY" dirty="0">
                <a:latin typeface="Simplified Arabic" pitchFamily="18" charset="-78"/>
                <a:cs typeface="Simplified Arabic" pitchFamily="18" charset="-78"/>
              </a:rPr>
            </a:br>
            <a:r>
              <a:rPr lang="ar-SY" dirty="0">
                <a:latin typeface="Simplified Arabic" pitchFamily="18" charset="-78"/>
                <a:cs typeface="Simplified Arabic" pitchFamily="18" charset="-78"/>
              </a:rPr>
              <a:t>(عوامل الضغط الخمسة)</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fontScale="92500" lnSpcReduction="10000"/>
          </a:bodyPr>
          <a:lstStyle/>
          <a:p>
            <a:r>
              <a:rPr lang="ar-SY" b="1" dirty="0" smtClean="0">
                <a:latin typeface="Simplified Arabic" pitchFamily="18" charset="-78"/>
                <a:cs typeface="Simplified Arabic" pitchFamily="18" charset="-78"/>
              </a:rPr>
              <a:t>البيئة الاجتماعية والثقافية: تشمل</a:t>
            </a:r>
            <a:endParaRPr lang="ar-SA" b="1" dirty="0" smtClean="0">
              <a:latin typeface="Simplified Arabic" pitchFamily="18" charset="-78"/>
              <a:cs typeface="Simplified Arabic" pitchFamily="18" charset="-78"/>
            </a:endParaRPr>
          </a:p>
          <a:p>
            <a:pPr lvl="0">
              <a:buFont typeface="Wingdings" panose="05000000000000000000" pitchFamily="2" charset="2"/>
              <a:buChar char="ü"/>
            </a:pPr>
            <a:r>
              <a:rPr lang="ar-SA" dirty="0">
                <a:latin typeface="Simplified Arabic" pitchFamily="18" charset="-78"/>
                <a:cs typeface="Simplified Arabic" pitchFamily="18" charset="-78"/>
              </a:rPr>
              <a:t>ما هي الفوائد والقيم والمعايير التي تساعد على فهم العملاء المتوقعين؟</a:t>
            </a:r>
            <a:endParaRPr lang="ar-SA" dirty="0" smtClean="0">
              <a:latin typeface="Simplified Arabic" pitchFamily="18" charset="-78"/>
              <a:cs typeface="Simplified Arabic" pitchFamily="18" charset="-78"/>
            </a:endParaRPr>
          </a:p>
          <a:p>
            <a:pPr lvl="0">
              <a:buFont typeface="Wingdings" panose="05000000000000000000" pitchFamily="2" charset="2"/>
              <a:buChar char="ü"/>
            </a:pPr>
            <a:r>
              <a:rPr lang="ar-SY" dirty="0" smtClean="0">
                <a:latin typeface="Simplified Arabic" pitchFamily="18" charset="-78"/>
                <a:cs typeface="Simplified Arabic" pitchFamily="18" charset="-78"/>
              </a:rPr>
              <a:t>سياسية الشركة تتضمن </a:t>
            </a:r>
            <a:r>
              <a:rPr lang="ar-SA" b="1" dirty="0">
                <a:latin typeface="Simplified Arabic" pitchFamily="18" charset="-78"/>
                <a:cs typeface="Simplified Arabic" pitchFamily="18" charset="-78"/>
              </a:rPr>
              <a:t>التعاون بين فريق العمل وتلبية متطلبات العملاء والشراكة الاستراتيجية والتميز</a:t>
            </a:r>
            <a:endParaRPr lang="en-US" dirty="0">
              <a:latin typeface="Simplified Arabic" pitchFamily="18" charset="-78"/>
              <a:cs typeface="Simplified Arabic" pitchFamily="18" charset="-78"/>
            </a:endParaRPr>
          </a:p>
          <a:p>
            <a:pPr lvl="0">
              <a:buFont typeface="Wingdings" panose="05000000000000000000" pitchFamily="2" charset="2"/>
              <a:buChar char="ü"/>
            </a:pPr>
            <a:r>
              <a:rPr lang="ar-SA" b="1" dirty="0">
                <a:latin typeface="Simplified Arabic" pitchFamily="18" charset="-78"/>
                <a:cs typeface="Simplified Arabic" pitchFamily="18" charset="-78"/>
              </a:rPr>
              <a:t>نستمد قوتنا من الخبرات التي نتمتع بها , وابتكاراتنا تصل بنا إلى أعلى مراتب.</a:t>
            </a:r>
            <a:endParaRPr lang="en-US" dirty="0">
              <a:latin typeface="Simplified Arabic" pitchFamily="18" charset="-78"/>
              <a:cs typeface="Simplified Arabic" pitchFamily="18" charset="-78"/>
            </a:endParaRPr>
          </a:p>
          <a:p>
            <a:pPr>
              <a:buFont typeface="Arial" pitchFamily="34" charset="0"/>
              <a:buChar char="•"/>
            </a:pPr>
            <a:r>
              <a:rPr lang="ar-SY" b="1" dirty="0" smtClean="0">
                <a:latin typeface="Simplified Arabic" pitchFamily="18" charset="-78"/>
                <a:cs typeface="Simplified Arabic" pitchFamily="18" charset="-78"/>
              </a:rPr>
              <a:t>قيم الشركة:</a:t>
            </a:r>
          </a:p>
          <a:p>
            <a:pPr>
              <a:buFont typeface="Wingdings" pitchFamily="2" charset="2"/>
              <a:buChar char="v"/>
            </a:pPr>
            <a:r>
              <a:rPr lang="ar-SA" u="sng" dirty="0">
                <a:latin typeface="Simplified Arabic" pitchFamily="18" charset="-78"/>
                <a:cs typeface="Simplified Arabic" pitchFamily="18" charset="-78"/>
              </a:rPr>
              <a:t>العميل أولاً</a:t>
            </a:r>
            <a:r>
              <a:rPr lang="en-US" u="sng" dirty="0">
                <a:latin typeface="Simplified Arabic" pitchFamily="18" charset="-78"/>
                <a:cs typeface="Simplified Arabic" pitchFamily="18" charset="-78"/>
              </a:rPr>
              <a:t> </a:t>
            </a:r>
            <a:r>
              <a:rPr lang="ar-SY" u="sng" dirty="0" smtClean="0">
                <a:latin typeface="Simplified Arabic" pitchFamily="18" charset="-78"/>
                <a:cs typeface="Simplified Arabic" pitchFamily="18" charset="-78"/>
              </a:rPr>
              <a:t>  </a:t>
            </a:r>
          </a:p>
          <a:p>
            <a:pPr>
              <a:buFont typeface="Wingdings" pitchFamily="2" charset="2"/>
              <a:buChar char="v"/>
            </a:pPr>
            <a:r>
              <a:rPr lang="ar-SY" u="sng" dirty="0" smtClean="0">
                <a:latin typeface="Simplified Arabic" pitchFamily="18" charset="-78"/>
                <a:cs typeface="Simplified Arabic" pitchFamily="18" charset="-78"/>
              </a:rPr>
              <a:t> </a:t>
            </a:r>
            <a:r>
              <a:rPr lang="ar-SA" u="sng" dirty="0">
                <a:latin typeface="Simplified Arabic" pitchFamily="18" charset="-78"/>
                <a:cs typeface="Simplified Arabic" pitchFamily="18" charset="-78"/>
              </a:rPr>
              <a:t>​الجودة </a:t>
            </a:r>
            <a:r>
              <a:rPr lang="ar-SA" u="sng" dirty="0" smtClean="0">
                <a:latin typeface="Simplified Arabic" pitchFamily="18" charset="-78"/>
                <a:cs typeface="Simplified Arabic" pitchFamily="18" charset="-78"/>
              </a:rPr>
              <a:t>شعارنا</a:t>
            </a:r>
            <a:endParaRPr lang="en-US" dirty="0">
              <a:latin typeface="Simplified Arabic" pitchFamily="18" charset="-78"/>
              <a:cs typeface="Simplified Arabic" pitchFamily="18" charset="-78"/>
            </a:endParaRPr>
          </a:p>
          <a:p>
            <a:pPr>
              <a:buFont typeface="Wingdings" pitchFamily="2" charset="2"/>
              <a:buChar char="v"/>
            </a:pPr>
            <a:r>
              <a:rPr lang="ar-SA" u="sng" dirty="0">
                <a:latin typeface="Simplified Arabic" pitchFamily="18" charset="-78"/>
                <a:cs typeface="Simplified Arabic" pitchFamily="18" charset="-78"/>
              </a:rPr>
              <a:t>نصنع الفوارق الحقيقية من خلال التعاون المثمر​</a:t>
            </a:r>
            <a:endParaRPr lang="en-US" dirty="0">
              <a:latin typeface="Simplified Arabic" pitchFamily="18" charset="-78"/>
              <a:cs typeface="Simplified Arabic" pitchFamily="18" charset="-78"/>
            </a:endParaRPr>
          </a:p>
          <a:p>
            <a:pPr>
              <a:buFont typeface="Wingdings" pitchFamily="2" charset="2"/>
              <a:buChar char="v"/>
            </a:pPr>
            <a:r>
              <a:rPr lang="ar-SA" u="sng" dirty="0">
                <a:latin typeface="Simplified Arabic" pitchFamily="18" charset="-78"/>
                <a:cs typeface="Simplified Arabic" pitchFamily="18" charset="-78"/>
              </a:rPr>
              <a:t>موظفونا استثمارنا الحقيقي</a:t>
            </a:r>
            <a:r>
              <a:rPr lang="ar-SA" u="sng" dirty="0" smtClean="0">
                <a:latin typeface="Simplified Arabic" pitchFamily="18" charset="-78"/>
                <a:cs typeface="Simplified Arabic" pitchFamily="18" charset="-78"/>
              </a:rPr>
              <a:t>​</a:t>
            </a:r>
            <a:endParaRPr lang="en-US" dirty="0">
              <a:latin typeface="Simplified Arabic" pitchFamily="18" charset="-78"/>
              <a:cs typeface="Simplified Arabic" pitchFamily="18" charset="-78"/>
            </a:endParaRPr>
          </a:p>
          <a:p>
            <a:pPr>
              <a:buFont typeface="Wingdings" pitchFamily="2" charset="2"/>
              <a:buChar char="v"/>
            </a:pPr>
            <a:r>
              <a:rPr lang="ar-SA" u="sng" dirty="0">
                <a:latin typeface="Simplified Arabic" pitchFamily="18" charset="-78"/>
                <a:cs typeface="Simplified Arabic" pitchFamily="18" charset="-78"/>
              </a:rPr>
              <a:t>الالتزام سمتنا</a:t>
            </a:r>
            <a:r>
              <a:rPr lang="ar-SA" b="1" u="sng" dirty="0">
                <a:latin typeface="Simplified Arabic" pitchFamily="18" charset="-78"/>
                <a:cs typeface="Simplified Arabic" pitchFamily="18" charset="-78"/>
              </a:rPr>
              <a:t>​</a:t>
            </a:r>
            <a:endParaRPr lang="en-US" dirty="0">
              <a:latin typeface="Simplified Arabic" pitchFamily="18" charset="-78"/>
              <a:cs typeface="Simplified Arabic" pitchFamily="18" charset="-78"/>
            </a:endParaRPr>
          </a:p>
          <a:p>
            <a:endParaRPr lang="en-US"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27</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0276476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Y" dirty="0">
                <a:latin typeface="Simplified Arabic" pitchFamily="18" charset="-78"/>
                <a:cs typeface="Simplified Arabic" pitchFamily="18" charset="-78"/>
              </a:rPr>
              <a:t>تحليل البيئة الكلية- العولمة</a:t>
            </a:r>
            <a:br>
              <a:rPr lang="ar-SY" dirty="0">
                <a:latin typeface="Simplified Arabic" pitchFamily="18" charset="-78"/>
                <a:cs typeface="Simplified Arabic" pitchFamily="18" charset="-78"/>
              </a:rPr>
            </a:br>
            <a:r>
              <a:rPr lang="ar-SY" dirty="0">
                <a:latin typeface="Simplified Arabic" pitchFamily="18" charset="-78"/>
                <a:cs typeface="Simplified Arabic" pitchFamily="18" charset="-78"/>
              </a:rPr>
              <a:t>(عوامل الضغط الخمسة)</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r>
              <a:rPr lang="ar-SY" b="1" dirty="0" smtClean="0">
                <a:latin typeface="Simplified Arabic" pitchFamily="18" charset="-78"/>
                <a:cs typeface="Simplified Arabic" pitchFamily="18" charset="-78"/>
              </a:rPr>
              <a:t>البيئة السياسية والقانونية:</a:t>
            </a:r>
          </a:p>
          <a:p>
            <a:r>
              <a:rPr lang="ar-SA" dirty="0" smtClean="0">
                <a:latin typeface="Simplified Arabic" pitchFamily="18" charset="-78"/>
                <a:cs typeface="Simplified Arabic" pitchFamily="18" charset="-78"/>
              </a:rPr>
              <a:t>تراعي شركة سعودي سوفت البيئة السياسية والقانونية والتشريعية الخاصة بكل بلد حيث تلتزم شركة سعودي سوفت بالمواصفات القياسية التي يجب الالتزام بها لبعض المنتجات والأسعار المحددة حيث توزع المنتجات التكنولوجيا وتقدم حلول ابتكارية بأسعار تتناسب وإمكانية العملاء.</a:t>
            </a:r>
            <a:endParaRPr lang="en-US"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28</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2557150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ar-SY" dirty="0" smtClean="0">
                <a:latin typeface="Simplified Arabic" pitchFamily="18" charset="-78"/>
                <a:cs typeface="Simplified Arabic" pitchFamily="18" charset="-78"/>
              </a:rPr>
              <a:t>تحليل </a:t>
            </a:r>
            <a:r>
              <a:rPr lang="en-US" dirty="0" smtClean="0">
                <a:latin typeface="Simplified Arabic" pitchFamily="18" charset="-78"/>
                <a:cs typeface="Simplified Arabic" pitchFamily="18" charset="-78"/>
              </a:rPr>
              <a:t>SWOT</a:t>
            </a:r>
            <a:r>
              <a:rPr lang="ar-SY" dirty="0" smtClean="0">
                <a:latin typeface="Simplified Arabic" pitchFamily="18" charset="-78"/>
                <a:cs typeface="Simplified Arabic" pitchFamily="18" charset="-78"/>
              </a:rPr>
              <a:t> (التحليل الاستراتيجي الرباعي)</a:t>
            </a:r>
            <a:endParaRPr lang="en-US"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pPr marL="0" lvl="0" indent="0">
              <a:buNone/>
            </a:pPr>
            <a:r>
              <a:rPr lang="ar-SA" dirty="0">
                <a:latin typeface="Simplified Arabic" pitchFamily="18" charset="-78"/>
                <a:cs typeface="Simplified Arabic" pitchFamily="18" charset="-78"/>
              </a:rPr>
              <a:t>يسمى تحليل </a:t>
            </a:r>
            <a:r>
              <a:rPr lang="ar-SA" dirty="0" err="1">
                <a:latin typeface="Simplified Arabic" pitchFamily="18" charset="-78"/>
                <a:cs typeface="Simplified Arabic" pitchFamily="18" charset="-78"/>
              </a:rPr>
              <a:t>سوات</a:t>
            </a:r>
            <a:r>
              <a:rPr lang="ar-SA" dirty="0">
                <a:latin typeface="Simplified Arabic" pitchFamily="18" charset="-78"/>
                <a:cs typeface="Simplified Arabic" pitchFamily="18" charset="-78"/>
              </a:rPr>
              <a:t> </a:t>
            </a:r>
            <a:r>
              <a:rPr lang="en-US" b="1" dirty="0">
                <a:latin typeface="Simplified Arabic" pitchFamily="18" charset="-78"/>
                <a:cs typeface="Simplified Arabic" pitchFamily="18" charset="-78"/>
              </a:rPr>
              <a:t>SWOT Analysis</a:t>
            </a:r>
            <a:r>
              <a:rPr lang="ar-SA" dirty="0">
                <a:latin typeface="Simplified Arabic" pitchFamily="18" charset="-78"/>
                <a:cs typeface="Simplified Arabic" pitchFamily="18" charset="-78"/>
              </a:rPr>
              <a:t> </a:t>
            </a:r>
            <a:r>
              <a:rPr lang="ar-SY" dirty="0" smtClean="0">
                <a:latin typeface="Simplified Arabic" pitchFamily="18" charset="-78"/>
                <a:cs typeface="Simplified Arabic" pitchFamily="18" charset="-78"/>
              </a:rPr>
              <a:t>بـــ :</a:t>
            </a:r>
            <a:r>
              <a:rPr lang="ar-SA" dirty="0" smtClean="0">
                <a:latin typeface="Simplified Arabic" pitchFamily="18" charset="-78"/>
                <a:cs typeface="Simplified Arabic" pitchFamily="18" charset="-78"/>
              </a:rPr>
              <a:t>(التحليل </a:t>
            </a:r>
            <a:r>
              <a:rPr lang="ar-SA" dirty="0">
                <a:latin typeface="Simplified Arabic" pitchFamily="18" charset="-78"/>
                <a:cs typeface="Simplified Arabic" pitchFamily="18" charset="-78"/>
              </a:rPr>
              <a:t>الاستراتيجي الرباعي</a:t>
            </a:r>
            <a:r>
              <a:rPr lang="ar-SA" dirty="0" smtClean="0">
                <a:latin typeface="Simplified Arabic" pitchFamily="18" charset="-78"/>
                <a:cs typeface="Simplified Arabic" pitchFamily="18" charset="-78"/>
              </a:rPr>
              <a:t>).</a:t>
            </a:r>
            <a:endParaRPr lang="en-US" dirty="0" smtClean="0">
              <a:latin typeface="Simplified Arabic" pitchFamily="18" charset="-78"/>
              <a:cs typeface="Simplified Arabic" pitchFamily="18" charset="-78"/>
            </a:endParaRPr>
          </a:p>
          <a:p>
            <a:pPr lvl="0"/>
            <a:r>
              <a:rPr lang="ar-SY" b="1" u="sng" dirty="0" smtClean="0">
                <a:latin typeface="Simplified Arabic" pitchFamily="18" charset="-78"/>
                <a:cs typeface="Simplified Arabic" pitchFamily="18" charset="-78"/>
              </a:rPr>
              <a:t>نقاط القوة: </a:t>
            </a:r>
          </a:p>
          <a:p>
            <a:pPr marL="0" lvl="0" indent="0">
              <a:buNone/>
            </a:pPr>
            <a:r>
              <a:rPr lang="ar-SY" dirty="0" smtClean="0">
                <a:latin typeface="Simplified Arabic" pitchFamily="18" charset="-78"/>
                <a:cs typeface="Simplified Arabic" pitchFamily="18" charset="-78"/>
              </a:rPr>
              <a:t>امتلاك تكنولوجيا متطورة وموارد بشرية قادرة على تنفيد بدقة لا متناهية. </a:t>
            </a:r>
          </a:p>
          <a:p>
            <a:pPr marL="0" lvl="0" indent="0">
              <a:buNone/>
            </a:pPr>
            <a:r>
              <a:rPr lang="ar-SY" b="1" u="sng" dirty="0" smtClean="0">
                <a:latin typeface="Simplified Arabic" pitchFamily="18" charset="-78"/>
                <a:cs typeface="Simplified Arabic" pitchFamily="18" charset="-78"/>
              </a:rPr>
              <a:t>نقاط الضعف:</a:t>
            </a:r>
          </a:p>
          <a:p>
            <a:pPr marL="0" lvl="0" indent="0">
              <a:buNone/>
            </a:pPr>
            <a:r>
              <a:rPr lang="ar-SY" dirty="0" smtClean="0">
                <a:latin typeface="Simplified Arabic" pitchFamily="18" charset="-78"/>
                <a:cs typeface="Simplified Arabic" pitchFamily="18" charset="-78"/>
              </a:rPr>
              <a:t>عدم توسعها بفروعها على مستوى العالم.</a:t>
            </a:r>
          </a:p>
          <a:p>
            <a:pPr marL="0" lvl="0" indent="0">
              <a:buNone/>
            </a:pPr>
            <a:endParaRPr lang="en-US" dirty="0">
              <a:latin typeface="Simplified Arabic" pitchFamily="18" charset="-78"/>
              <a:cs typeface="Simplified Arabic" pitchFamily="18" charset="-78"/>
            </a:endParaRPr>
          </a:p>
          <a:p>
            <a:endParaRPr lang="en-US"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29</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065886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3528" y="404664"/>
            <a:ext cx="8534400" cy="758952"/>
          </a:xfrm>
        </p:spPr>
        <p:txBody>
          <a:bodyPr>
            <a:normAutofit fontScale="90000"/>
          </a:bodyPr>
          <a:lstStyle/>
          <a:p>
            <a:r>
              <a:rPr lang="ar-SA" dirty="0">
                <a:latin typeface="Simplified Arabic" pitchFamily="18" charset="-78"/>
                <a:cs typeface="Simplified Arabic" pitchFamily="18" charset="-78"/>
              </a:rPr>
              <a:t>سعودي سوفت</a:t>
            </a:r>
            <a:br>
              <a:rPr lang="ar-SA" dirty="0">
                <a:latin typeface="Simplified Arabic" pitchFamily="18" charset="-78"/>
                <a:cs typeface="Simplified Arabic" pitchFamily="18" charset="-78"/>
              </a:rPr>
            </a:b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pPr>
              <a:buFont typeface="Wingdings" panose="05000000000000000000" pitchFamily="2" charset="2"/>
              <a:buChar char="ü"/>
            </a:pPr>
            <a:r>
              <a:rPr lang="ar-SY" dirty="0">
                <a:latin typeface="Simplified Arabic" pitchFamily="18" charset="-78"/>
                <a:cs typeface="Simplified Arabic" pitchFamily="18" charset="-78"/>
              </a:rPr>
              <a:t>تعمل شركة سعودي سوفت على استقطاب الشباب من خريجي الجامعات لتحقيق النمو المستمر في عملها.</a:t>
            </a:r>
          </a:p>
          <a:p>
            <a:pPr lvl="0">
              <a:buFont typeface="Wingdings" panose="05000000000000000000" pitchFamily="2" charset="2"/>
              <a:buChar char="ü"/>
            </a:pPr>
            <a:r>
              <a:rPr lang="ar-SA" dirty="0">
                <a:latin typeface="Simplified Arabic" pitchFamily="18" charset="-78"/>
                <a:cs typeface="Simplified Arabic" pitchFamily="18" charset="-78"/>
              </a:rPr>
              <a:t>ويعمل بها أكثر من 200 موظف بأربعة مكاتب وخمسة فروع بالمملكة العربية السعودية ومصر</a:t>
            </a:r>
            <a:r>
              <a:rPr lang="en-US" dirty="0">
                <a:latin typeface="Simplified Arabic" pitchFamily="18" charset="-78"/>
                <a:cs typeface="Simplified Arabic" pitchFamily="18" charset="-78"/>
              </a:rPr>
              <a:t>.</a:t>
            </a:r>
          </a:p>
          <a:p>
            <a:pPr>
              <a:buFont typeface="Wingdings" panose="05000000000000000000" pitchFamily="2" charset="2"/>
              <a:buChar char="ü"/>
            </a:pPr>
            <a:endParaRPr lang="en-US" dirty="0">
              <a:latin typeface="Simplified Arabic" pitchFamily="18" charset="-78"/>
              <a:cs typeface="Simplified Arabic" pitchFamily="18" charset="-78"/>
            </a:endParaRP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9191644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latin typeface="Simplified Arabic" pitchFamily="18" charset="-78"/>
              <a:cs typeface="Simplified Arabic" pitchFamily="18" charset="-78"/>
            </a:endParaRPr>
          </a:p>
        </p:txBody>
      </p:sp>
      <p:sp>
        <p:nvSpPr>
          <p:cNvPr id="3" name="Content Placeholder 2"/>
          <p:cNvSpPr>
            <a:spLocks noGrp="1"/>
          </p:cNvSpPr>
          <p:nvPr>
            <p:ph sz="quarter" idx="1"/>
          </p:nvPr>
        </p:nvSpPr>
        <p:spPr/>
        <p:txBody>
          <a:bodyPr>
            <a:normAutofit/>
          </a:bodyPr>
          <a:lstStyle/>
          <a:p>
            <a:r>
              <a:rPr lang="ar-SY" b="1" u="sng" dirty="0" smtClean="0">
                <a:latin typeface="Simplified Arabic" pitchFamily="18" charset="-78"/>
                <a:cs typeface="Simplified Arabic" pitchFamily="18" charset="-78"/>
              </a:rPr>
              <a:t>الفرص المتاحة:</a:t>
            </a:r>
          </a:p>
          <a:p>
            <a:pPr marL="0" indent="0">
              <a:buNone/>
            </a:pPr>
            <a:r>
              <a:rPr lang="ar-SY" dirty="0" smtClean="0">
                <a:latin typeface="Simplified Arabic" pitchFamily="18" charset="-78"/>
                <a:cs typeface="Simplified Arabic" pitchFamily="18" charset="-78"/>
              </a:rPr>
              <a:t>إمكانية تحقيق نمو مستمر عالمي ودائم من خلال الشراكات مع الشركات العالمية مثل مايكروسوفت واي بي ام</a:t>
            </a:r>
            <a:r>
              <a:rPr lang="ar-SA" dirty="0" smtClean="0">
                <a:latin typeface="Simplified Arabic" pitchFamily="18" charset="-78"/>
                <a:cs typeface="Simplified Arabic" pitchFamily="18" charset="-78"/>
              </a:rPr>
              <a:t> وتجديد هذه الشركات بشكل مستمر.</a:t>
            </a:r>
            <a:r>
              <a:rPr lang="ar-SY" dirty="0" smtClean="0">
                <a:latin typeface="Simplified Arabic" pitchFamily="18" charset="-78"/>
                <a:cs typeface="Simplified Arabic" pitchFamily="18" charset="-78"/>
              </a:rPr>
              <a:t> </a:t>
            </a:r>
            <a:endParaRPr lang="ar-SY" dirty="0">
              <a:latin typeface="Simplified Arabic" pitchFamily="18" charset="-78"/>
              <a:cs typeface="Simplified Arabic" pitchFamily="18" charset="-78"/>
            </a:endParaRPr>
          </a:p>
          <a:p>
            <a:pPr marL="0" indent="0">
              <a:buNone/>
            </a:pPr>
            <a:endParaRPr lang="ar-SY" dirty="0" smtClean="0">
              <a:latin typeface="Simplified Arabic" pitchFamily="18" charset="-78"/>
              <a:cs typeface="Simplified Arabic" pitchFamily="18" charset="-78"/>
            </a:endParaRPr>
          </a:p>
          <a:p>
            <a:r>
              <a:rPr lang="ar-SY" b="1" u="sng" dirty="0" smtClean="0">
                <a:latin typeface="Simplified Arabic" pitchFamily="18" charset="-78"/>
                <a:cs typeface="Simplified Arabic" pitchFamily="18" charset="-78"/>
              </a:rPr>
              <a:t>التهديدات: </a:t>
            </a:r>
            <a:endParaRPr lang="ar-SA" b="1" u="sng" dirty="0" smtClean="0">
              <a:latin typeface="Simplified Arabic" pitchFamily="18" charset="-78"/>
              <a:cs typeface="Simplified Arabic" pitchFamily="18" charset="-78"/>
            </a:endParaRPr>
          </a:p>
          <a:p>
            <a:pPr marL="0" indent="0">
              <a:buNone/>
            </a:pPr>
            <a:r>
              <a:rPr lang="ar-SY" dirty="0" smtClean="0">
                <a:latin typeface="Simplified Arabic" pitchFamily="18" charset="-78"/>
                <a:cs typeface="Simplified Arabic" pitchFamily="18" charset="-78"/>
              </a:rPr>
              <a:t>المنافسين في صناعة التكنولوجيا المعلومات والترجمة في الأسواق المحلية والإقليمية</a:t>
            </a:r>
            <a:r>
              <a:rPr lang="ar-SA" dirty="0" smtClean="0">
                <a:latin typeface="Simplified Arabic" pitchFamily="18" charset="-78"/>
                <a:cs typeface="Simplified Arabic" pitchFamily="18" charset="-78"/>
              </a:rPr>
              <a:t> وإمكانية دخول منافسين جدد </a:t>
            </a:r>
            <a:r>
              <a:rPr lang="ar-SA" dirty="0">
                <a:latin typeface="Simplified Arabic" pitchFamily="18" charset="-78"/>
                <a:cs typeface="Simplified Arabic" pitchFamily="18" charset="-78"/>
              </a:rPr>
              <a:t>مثل شركة </a:t>
            </a:r>
            <a:r>
              <a:rPr lang="ar-SA" dirty="0" err="1">
                <a:latin typeface="Simplified Arabic" pitchFamily="18" charset="-78"/>
                <a:cs typeface="Simplified Arabic" pitchFamily="18" charset="-78"/>
              </a:rPr>
              <a:t>شركة</a:t>
            </a:r>
            <a:r>
              <a:rPr lang="ar-SA" dirty="0">
                <a:latin typeface="Simplified Arabic" pitchFamily="18" charset="-78"/>
                <a:cs typeface="Simplified Arabic" pitchFamily="18" charset="-78"/>
              </a:rPr>
              <a:t> أرابا يزر</a:t>
            </a:r>
          </a:p>
          <a:p>
            <a:pPr marL="0" indent="0">
              <a:buNone/>
            </a:pPr>
            <a:endParaRPr lang="en-US" dirty="0">
              <a:latin typeface="Simplified Arabic" pitchFamily="18" charset="-78"/>
              <a:cs typeface="Simplified Arabic" pitchFamily="18" charset="-78"/>
            </a:endParaRPr>
          </a:p>
        </p:txBody>
      </p:sp>
      <p:sp>
        <p:nvSpPr>
          <p:cNvPr id="4" name="مستطيل 3"/>
          <p:cNvSpPr/>
          <p:nvPr/>
        </p:nvSpPr>
        <p:spPr>
          <a:xfrm>
            <a:off x="3237638" y="5733256"/>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30</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8659192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39440" y="5752"/>
            <a:ext cx="8534400" cy="758952"/>
          </a:xfrm>
        </p:spPr>
        <p:txBody>
          <a:bodyPr/>
          <a:lstStyle/>
          <a:p>
            <a:r>
              <a:rPr lang="ar-SA" dirty="0" smtClean="0">
                <a:latin typeface="Simplified Arabic" pitchFamily="18" charset="-78"/>
                <a:cs typeface="Simplified Arabic" pitchFamily="18" charset="-78"/>
              </a:rPr>
              <a:t>الميزة التنافسية </a:t>
            </a:r>
            <a:endParaRPr lang="ar-SA" dirty="0">
              <a:latin typeface="Simplified Arabic" pitchFamily="18" charset="-78"/>
              <a:cs typeface="Simplified Arabic" pitchFamily="18" charset="-78"/>
            </a:endParaRPr>
          </a:p>
        </p:txBody>
      </p:sp>
      <p:sp>
        <p:nvSpPr>
          <p:cNvPr id="4" name="Rectangle 3"/>
          <p:cNvSpPr/>
          <p:nvPr/>
        </p:nvSpPr>
        <p:spPr>
          <a:xfrm>
            <a:off x="3192096" y="2963081"/>
            <a:ext cx="2880320"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400" b="1" dirty="0" smtClean="0">
                <a:latin typeface="Simplified Arabic" pitchFamily="18" charset="-78"/>
                <a:cs typeface="Simplified Arabic" pitchFamily="18" charset="-78"/>
              </a:rPr>
              <a:t>الميزة التنافسية</a:t>
            </a:r>
          </a:p>
          <a:p>
            <a:pPr algn="ctr"/>
            <a:r>
              <a:rPr lang="ar-SY" sz="2400" b="1" dirty="0" smtClean="0">
                <a:latin typeface="Simplified Arabic" pitchFamily="18" charset="-78"/>
                <a:cs typeface="Simplified Arabic" pitchFamily="18" charset="-78"/>
              </a:rPr>
              <a:t>التكاليف المنخفضة (التميز)</a:t>
            </a:r>
          </a:p>
        </p:txBody>
      </p:sp>
      <p:sp>
        <p:nvSpPr>
          <p:cNvPr id="5" name="Rectangle 4"/>
          <p:cNvSpPr/>
          <p:nvPr/>
        </p:nvSpPr>
        <p:spPr>
          <a:xfrm>
            <a:off x="7164288" y="3140968"/>
            <a:ext cx="1800200"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smtClean="0">
                <a:latin typeface="Simplified Arabic" pitchFamily="18" charset="-78"/>
                <a:cs typeface="Simplified Arabic" pitchFamily="18" charset="-78"/>
              </a:rPr>
              <a:t>رد الفعل المتميز	تجاه حاجات العميل</a:t>
            </a:r>
            <a:endParaRPr lang="en-US" sz="2800" b="1" dirty="0">
              <a:latin typeface="Simplified Arabic" pitchFamily="18" charset="-78"/>
              <a:cs typeface="Simplified Arabic" pitchFamily="18" charset="-78"/>
            </a:endParaRPr>
          </a:p>
        </p:txBody>
      </p:sp>
      <p:sp>
        <p:nvSpPr>
          <p:cNvPr id="6" name="Rectangle 5"/>
          <p:cNvSpPr/>
          <p:nvPr/>
        </p:nvSpPr>
        <p:spPr>
          <a:xfrm>
            <a:off x="251520" y="2963081"/>
            <a:ext cx="1800200"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smtClean="0">
                <a:latin typeface="Simplified Arabic" pitchFamily="18" charset="-78"/>
                <a:cs typeface="Simplified Arabic" pitchFamily="18" charset="-78"/>
              </a:rPr>
              <a:t>الكفاءة المتميزة</a:t>
            </a:r>
            <a:endParaRPr lang="en-US" sz="2800" b="1" dirty="0">
              <a:latin typeface="Simplified Arabic" pitchFamily="18" charset="-78"/>
              <a:cs typeface="Simplified Arabic" pitchFamily="18" charset="-78"/>
            </a:endParaRPr>
          </a:p>
        </p:txBody>
      </p:sp>
      <p:sp>
        <p:nvSpPr>
          <p:cNvPr id="7" name="Rectangle 6"/>
          <p:cNvSpPr/>
          <p:nvPr/>
        </p:nvSpPr>
        <p:spPr>
          <a:xfrm>
            <a:off x="3760223" y="764704"/>
            <a:ext cx="1800200" cy="1729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smtClean="0">
                <a:latin typeface="Simplified Arabic" pitchFamily="18" charset="-78"/>
                <a:cs typeface="Simplified Arabic" pitchFamily="18" charset="-78"/>
              </a:rPr>
              <a:t>الجودة الدائمة </a:t>
            </a:r>
            <a:endParaRPr lang="en-US" sz="2800" b="1" dirty="0">
              <a:latin typeface="Simplified Arabic" pitchFamily="18" charset="-78"/>
              <a:cs typeface="Simplified Arabic" pitchFamily="18" charset="-78"/>
            </a:endParaRPr>
          </a:p>
        </p:txBody>
      </p:sp>
      <p:sp>
        <p:nvSpPr>
          <p:cNvPr id="8" name="Rectangle 7"/>
          <p:cNvSpPr/>
          <p:nvPr/>
        </p:nvSpPr>
        <p:spPr>
          <a:xfrm>
            <a:off x="3732156" y="5226080"/>
            <a:ext cx="1800200" cy="15286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3200" b="1" dirty="0" smtClean="0">
                <a:latin typeface="Simplified Arabic" pitchFamily="18" charset="-78"/>
                <a:cs typeface="Simplified Arabic" pitchFamily="18" charset="-78"/>
              </a:rPr>
              <a:t>التحديث والتجديد </a:t>
            </a:r>
            <a:endParaRPr lang="en-US" sz="3200" b="1" dirty="0">
              <a:latin typeface="Simplified Arabic" pitchFamily="18" charset="-78"/>
              <a:cs typeface="Simplified Arabic" pitchFamily="18" charset="-78"/>
            </a:endParaRPr>
          </a:p>
        </p:txBody>
      </p:sp>
      <p:cxnSp>
        <p:nvCxnSpPr>
          <p:cNvPr id="9" name="Straight Arrow Connector 9"/>
          <p:cNvCxnSpPr>
            <a:stCxn id="6" idx="3"/>
            <a:endCxn id="4" idx="1"/>
          </p:cNvCxnSpPr>
          <p:nvPr/>
        </p:nvCxnSpPr>
        <p:spPr>
          <a:xfrm>
            <a:off x="2051720" y="3863181"/>
            <a:ext cx="1140376"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11"/>
          <p:cNvCxnSpPr>
            <a:stCxn id="7" idx="2"/>
          </p:cNvCxnSpPr>
          <p:nvPr/>
        </p:nvCxnSpPr>
        <p:spPr>
          <a:xfrm>
            <a:off x="4660323" y="2494284"/>
            <a:ext cx="0" cy="46879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3"/>
          <p:cNvCxnSpPr/>
          <p:nvPr/>
        </p:nvCxnSpPr>
        <p:spPr>
          <a:xfrm flipH="1">
            <a:off x="6072416" y="4041068"/>
            <a:ext cx="1091872"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5"/>
          <p:cNvCxnSpPr>
            <a:endCxn id="4" idx="2"/>
          </p:cNvCxnSpPr>
          <p:nvPr/>
        </p:nvCxnSpPr>
        <p:spPr>
          <a:xfrm flipV="1">
            <a:off x="4632256" y="4763281"/>
            <a:ext cx="0" cy="46279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 name="مستطيل 2"/>
          <p:cNvSpPr/>
          <p:nvPr/>
        </p:nvSpPr>
        <p:spPr>
          <a:xfrm>
            <a:off x="357318" y="1772816"/>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13" name="عنصر نائب للتذييل 12"/>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14" name="عنصر نائب لرقم الشريحة 13"/>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31</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3315453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400"/>
            <a:ext cx="8229600" cy="936104"/>
          </a:xfrm>
        </p:spPr>
        <p:txBody>
          <a:bodyPr/>
          <a:lstStyle/>
          <a:p>
            <a:r>
              <a:rPr lang="ar-SY" dirty="0" smtClean="0">
                <a:latin typeface="Simplified Arabic" pitchFamily="18" charset="-78"/>
                <a:cs typeface="Simplified Arabic" pitchFamily="18" charset="-78"/>
              </a:rPr>
              <a:t>المزايا التنافسية </a:t>
            </a:r>
            <a:r>
              <a:rPr lang="ar-SA" dirty="0" smtClean="0">
                <a:latin typeface="Simplified Arabic" pitchFamily="18" charset="-78"/>
                <a:cs typeface="Simplified Arabic" pitchFamily="18" charset="-78"/>
              </a:rPr>
              <a:t>لشركة سعودي سوفت</a:t>
            </a:r>
            <a:endParaRPr lang="en-US" dirty="0">
              <a:latin typeface="Simplified Arabic" pitchFamily="18" charset="-78"/>
              <a:cs typeface="Simplified Arabic" pitchFamily="18" charset="-78"/>
            </a:endParaRPr>
          </a:p>
        </p:txBody>
      </p:sp>
      <p:sp>
        <p:nvSpPr>
          <p:cNvPr id="4" name="Rectangle 3"/>
          <p:cNvSpPr/>
          <p:nvPr/>
        </p:nvSpPr>
        <p:spPr>
          <a:xfrm>
            <a:off x="3192096" y="2963081"/>
            <a:ext cx="2880320"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400" b="1" dirty="0" smtClean="0">
                <a:latin typeface="Simplified Arabic" pitchFamily="18" charset="-78"/>
                <a:cs typeface="Simplified Arabic" pitchFamily="18" charset="-78"/>
              </a:rPr>
              <a:t>سعودي سوفت</a:t>
            </a:r>
            <a:endParaRPr lang="ar-SY" sz="2400" b="1" dirty="0" smtClean="0">
              <a:latin typeface="Simplified Arabic" pitchFamily="18" charset="-78"/>
              <a:cs typeface="Simplified Arabic" pitchFamily="18" charset="-78"/>
            </a:endParaRPr>
          </a:p>
          <a:p>
            <a:pPr algn="ctr"/>
            <a:r>
              <a:rPr lang="ar-SY" sz="2400" b="1" dirty="0" smtClean="0">
                <a:latin typeface="Simplified Arabic" pitchFamily="18" charset="-78"/>
                <a:cs typeface="Simplified Arabic" pitchFamily="18" charset="-78"/>
              </a:rPr>
              <a:t>التكاليف المنخفضة (التميز)</a:t>
            </a:r>
          </a:p>
        </p:txBody>
      </p:sp>
      <p:sp>
        <p:nvSpPr>
          <p:cNvPr id="5" name="Rectangle 4"/>
          <p:cNvSpPr/>
          <p:nvPr/>
        </p:nvSpPr>
        <p:spPr>
          <a:xfrm>
            <a:off x="7164288" y="2763993"/>
            <a:ext cx="1800200" cy="32264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smtClean="0">
                <a:latin typeface="Simplified Arabic" pitchFamily="18" charset="-78"/>
                <a:cs typeface="Simplified Arabic" pitchFamily="18" charset="-78"/>
              </a:rPr>
              <a:t>تطوير برامج وفق لاحتياجات العميل من خلال تحديد نموذج دورة العمل</a:t>
            </a:r>
            <a:endParaRPr lang="en-US" sz="2800" b="1" dirty="0">
              <a:latin typeface="Simplified Arabic" pitchFamily="18" charset="-78"/>
              <a:cs typeface="Simplified Arabic" pitchFamily="18" charset="-78"/>
            </a:endParaRPr>
          </a:p>
        </p:txBody>
      </p:sp>
      <p:sp>
        <p:nvSpPr>
          <p:cNvPr id="6" name="Rectangle 5"/>
          <p:cNvSpPr/>
          <p:nvPr/>
        </p:nvSpPr>
        <p:spPr>
          <a:xfrm>
            <a:off x="251520" y="2348880"/>
            <a:ext cx="1800200" cy="30273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000" b="1" dirty="0" smtClean="0">
                <a:latin typeface="Simplified Arabic" pitchFamily="18" charset="-78"/>
                <a:cs typeface="Simplified Arabic" pitchFamily="18" charset="-78"/>
              </a:rPr>
              <a:t>حققت أفضل مبيعات على مستوى العالم في توزيع الطابعات وهي شريك استراتيجي في عمليات الترجمة والتوزيع لأهم المؤسسات العالمية مثل مايكروسوفت</a:t>
            </a:r>
            <a:endParaRPr lang="en-US" sz="2000" b="1" dirty="0">
              <a:latin typeface="Simplified Arabic" pitchFamily="18" charset="-78"/>
              <a:cs typeface="Simplified Arabic" pitchFamily="18" charset="-78"/>
            </a:endParaRPr>
          </a:p>
        </p:txBody>
      </p:sp>
      <p:sp>
        <p:nvSpPr>
          <p:cNvPr id="7" name="Rectangle 6"/>
          <p:cNvSpPr/>
          <p:nvPr/>
        </p:nvSpPr>
        <p:spPr>
          <a:xfrm>
            <a:off x="3347864" y="764704"/>
            <a:ext cx="2880319" cy="18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b="1" dirty="0" smtClean="0">
                <a:latin typeface="Simplified Arabic" pitchFamily="18" charset="-78"/>
                <a:cs typeface="Simplified Arabic" pitchFamily="18" charset="-78"/>
              </a:rPr>
              <a:t>العمل دائما على خلق جودة في مجال الترجمة والتوزيع والتكنولوجيا مثل الجودة اللغوية و إدارة المشروعات... </a:t>
            </a:r>
            <a:endParaRPr lang="en-US" b="1" dirty="0">
              <a:latin typeface="Simplified Arabic" pitchFamily="18" charset="-78"/>
              <a:cs typeface="Simplified Arabic" pitchFamily="18" charset="-78"/>
            </a:endParaRPr>
          </a:p>
        </p:txBody>
      </p:sp>
      <p:sp>
        <p:nvSpPr>
          <p:cNvPr id="8" name="Rectangle 7"/>
          <p:cNvSpPr/>
          <p:nvPr/>
        </p:nvSpPr>
        <p:spPr>
          <a:xfrm>
            <a:off x="2771800" y="5085184"/>
            <a:ext cx="3846552" cy="16695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400" dirty="0" smtClean="0">
                <a:latin typeface="Simplified Arabic" pitchFamily="18" charset="-78"/>
                <a:cs typeface="Simplified Arabic" pitchFamily="18" charset="-78"/>
              </a:rPr>
              <a:t>سعودي سوفت دائما تواكب الجديد والحديث في مجال التكنولوجيا من خلال التعاقد مع الشركات العالمية مثل </a:t>
            </a:r>
            <a:r>
              <a:rPr lang="en-US" sz="1400" dirty="0" smtClean="0">
                <a:latin typeface="Simplified Arabic" pitchFamily="18" charset="-78"/>
                <a:cs typeface="Simplified Arabic" pitchFamily="18" charset="-78"/>
              </a:rPr>
              <a:t>IBM</a:t>
            </a:r>
            <a:r>
              <a:rPr lang="ar-SA" sz="1400" dirty="0" smtClean="0">
                <a:latin typeface="Simplified Arabic" pitchFamily="18" charset="-78"/>
                <a:cs typeface="Simplified Arabic" pitchFamily="18" charset="-78"/>
              </a:rPr>
              <a:t> ومايكروسوفت....</a:t>
            </a:r>
          </a:p>
          <a:p>
            <a:pPr algn="ctr"/>
            <a:r>
              <a:rPr lang="ar-SA" sz="1400" dirty="0" smtClean="0">
                <a:latin typeface="Simplified Arabic" pitchFamily="18" charset="-78"/>
                <a:cs typeface="Simplified Arabic" pitchFamily="18" charset="-78"/>
              </a:rPr>
              <a:t>مثال: توزيع وتعريب نظام طابعات</a:t>
            </a:r>
            <a:r>
              <a:rPr lang="en-US" sz="1400" dirty="0" smtClean="0">
                <a:latin typeface="Simplified Arabic" pitchFamily="18" charset="-78"/>
                <a:cs typeface="Simplified Arabic" pitchFamily="18" charset="-78"/>
              </a:rPr>
              <a:t> </a:t>
            </a:r>
            <a:r>
              <a:rPr lang="en-US" sz="1400" dirty="0">
                <a:latin typeface="Simplified Arabic" pitchFamily="18" charset="-78"/>
                <a:cs typeface="Simplified Arabic" pitchFamily="18" charset="-78"/>
              </a:rPr>
              <a:t>Dot Matrix - </a:t>
            </a:r>
            <a:r>
              <a:rPr lang="ar-SA" sz="1400" dirty="0">
                <a:latin typeface="Simplified Arabic" pitchFamily="18" charset="-78"/>
                <a:cs typeface="Simplified Arabic" pitchFamily="18" charset="-78"/>
              </a:rPr>
              <a:t>طابعات</a:t>
            </a:r>
            <a:r>
              <a:rPr lang="en-US" sz="1400" dirty="0">
                <a:latin typeface="Simplified Arabic" pitchFamily="18" charset="-78"/>
                <a:cs typeface="Simplified Arabic" pitchFamily="18" charset="-78"/>
              </a:rPr>
              <a:t> Inkjet </a:t>
            </a:r>
            <a:r>
              <a:rPr lang="ar-SA" sz="1400" dirty="0" err="1">
                <a:latin typeface="Simplified Arabic" pitchFamily="18" charset="-78"/>
                <a:cs typeface="Simplified Arabic" pitchFamily="18" charset="-78"/>
              </a:rPr>
              <a:t>نافثة</a:t>
            </a:r>
            <a:r>
              <a:rPr lang="ar-SA" sz="1400" dirty="0">
                <a:latin typeface="Simplified Arabic" pitchFamily="18" charset="-78"/>
                <a:cs typeface="Simplified Arabic" pitchFamily="18" charset="-78"/>
              </a:rPr>
              <a:t> للحبر - طابعات </a:t>
            </a:r>
            <a:r>
              <a:rPr lang="ar-SA" sz="1400" dirty="0" smtClean="0">
                <a:latin typeface="Simplified Arabic" pitchFamily="18" charset="-78"/>
                <a:cs typeface="Simplified Arabic" pitchFamily="18" charset="-78"/>
              </a:rPr>
              <a:t>الليزر مع شركة </a:t>
            </a:r>
            <a:r>
              <a:rPr lang="en-US" sz="1400" dirty="0" smtClean="0">
                <a:latin typeface="Simplified Arabic" pitchFamily="18" charset="-78"/>
                <a:cs typeface="Simplified Arabic" pitchFamily="18" charset="-78"/>
              </a:rPr>
              <a:t>Epson</a:t>
            </a:r>
            <a:r>
              <a:rPr lang="ar-SA" sz="1400" dirty="0" smtClean="0">
                <a:latin typeface="Simplified Arabic" pitchFamily="18" charset="-78"/>
                <a:cs typeface="Simplified Arabic" pitchFamily="18" charset="-78"/>
              </a:rPr>
              <a:t> و</a:t>
            </a:r>
            <a:r>
              <a:rPr lang="ar-SA" sz="1400" i="1" dirty="0" smtClean="0">
                <a:latin typeface="Simplified Arabic" pitchFamily="18" charset="-78"/>
                <a:cs typeface="Simplified Arabic" pitchFamily="18" charset="-78"/>
              </a:rPr>
              <a:t>وقعت </a:t>
            </a:r>
            <a:r>
              <a:rPr lang="ar-SA" sz="1400" i="1" dirty="0">
                <a:latin typeface="Simplified Arabic" pitchFamily="18" charset="-78"/>
                <a:cs typeface="Simplified Arabic" pitchFamily="18" charset="-78"/>
              </a:rPr>
              <a:t>"سعودي سوفت" وشركة </a:t>
            </a:r>
            <a:r>
              <a:rPr lang="ar-SA" sz="1400" i="1" dirty="0" smtClean="0">
                <a:latin typeface="Simplified Arabic" pitchFamily="18" charset="-78"/>
                <a:cs typeface="Simplified Arabic" pitchFamily="18" charset="-78"/>
              </a:rPr>
              <a:t>“</a:t>
            </a:r>
            <a:r>
              <a:rPr lang="en-US" sz="1400" i="1" dirty="0" smtClean="0">
                <a:latin typeface="Simplified Arabic" pitchFamily="18" charset="-78"/>
                <a:cs typeface="Simplified Arabic" pitchFamily="18" charset="-78"/>
              </a:rPr>
              <a:t> PFU </a:t>
            </a:r>
            <a:r>
              <a:rPr lang="ar-SA" sz="1400" i="1" dirty="0">
                <a:latin typeface="Simplified Arabic" pitchFamily="18" charset="-78"/>
                <a:cs typeface="Simplified Arabic" pitchFamily="18" charset="-78"/>
              </a:rPr>
              <a:t>لحلول المسح الضوئي" التابعة لشركة "</a:t>
            </a:r>
            <a:r>
              <a:rPr lang="en-US" sz="1400" i="1" dirty="0">
                <a:latin typeface="Simplified Arabic" pitchFamily="18" charset="-78"/>
                <a:cs typeface="Simplified Arabic" pitchFamily="18" charset="-78"/>
              </a:rPr>
              <a:t>Fujitsu" </a:t>
            </a:r>
            <a:r>
              <a:rPr lang="ar-SA" sz="1400" i="1" dirty="0">
                <a:latin typeface="Simplified Arabic" pitchFamily="18" charset="-78"/>
                <a:cs typeface="Simplified Arabic" pitchFamily="18" charset="-78"/>
              </a:rPr>
              <a:t>اتفاقية شراكة </a:t>
            </a:r>
            <a:r>
              <a:rPr lang="ar-SA" sz="1400" i="1" dirty="0" err="1">
                <a:latin typeface="Simplified Arabic" pitchFamily="18" charset="-78"/>
                <a:cs typeface="Simplified Arabic" pitchFamily="18" charset="-78"/>
              </a:rPr>
              <a:t>إستراتيجية</a:t>
            </a:r>
            <a:r>
              <a:rPr lang="ar-SA" sz="1400" i="1" dirty="0">
                <a:latin typeface="Simplified Arabic" pitchFamily="18" charset="-78"/>
                <a:cs typeface="Simplified Arabic" pitchFamily="18" charset="-78"/>
              </a:rPr>
              <a:t> لتوزيع ماسحات "</a:t>
            </a:r>
            <a:r>
              <a:rPr lang="en-US" sz="1400" i="1" dirty="0">
                <a:latin typeface="Simplified Arabic" pitchFamily="18" charset="-78"/>
                <a:cs typeface="Simplified Arabic" pitchFamily="18" charset="-78"/>
              </a:rPr>
              <a:t>Fujitsu" </a:t>
            </a:r>
            <a:endParaRPr lang="en-US" sz="1400" dirty="0">
              <a:latin typeface="Simplified Arabic" pitchFamily="18" charset="-78"/>
              <a:cs typeface="Simplified Arabic" pitchFamily="18" charset="-78"/>
            </a:endParaRPr>
          </a:p>
        </p:txBody>
      </p:sp>
      <p:cxnSp>
        <p:nvCxnSpPr>
          <p:cNvPr id="10" name="Straight Arrow Connector 9"/>
          <p:cNvCxnSpPr>
            <a:stCxn id="6" idx="3"/>
            <a:endCxn id="4" idx="1"/>
          </p:cNvCxnSpPr>
          <p:nvPr/>
        </p:nvCxnSpPr>
        <p:spPr>
          <a:xfrm>
            <a:off x="2051720" y="3862550"/>
            <a:ext cx="1140376" cy="63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2"/>
          </p:cNvCxnSpPr>
          <p:nvPr/>
        </p:nvCxnSpPr>
        <p:spPr>
          <a:xfrm flipH="1">
            <a:off x="4660324" y="2564904"/>
            <a:ext cx="0" cy="39817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6072416" y="4041068"/>
            <a:ext cx="1091872"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4" idx="2"/>
          </p:cNvCxnSpPr>
          <p:nvPr/>
        </p:nvCxnSpPr>
        <p:spPr>
          <a:xfrm flipV="1">
            <a:off x="4632256" y="4763281"/>
            <a:ext cx="0" cy="46279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 name="مستطيل 2"/>
          <p:cNvSpPr/>
          <p:nvPr/>
        </p:nvSpPr>
        <p:spPr>
          <a:xfrm>
            <a:off x="129192" y="1628909"/>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9" name="عنصر نائب للتذييل 8"/>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11" name="عنصر نائب لرقم الشريحة 10"/>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32</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3811651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الخلاصة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r>
              <a:rPr lang="ar-SA" dirty="0" smtClean="0">
                <a:latin typeface="Simplified Arabic" pitchFamily="18" charset="-78"/>
                <a:cs typeface="Simplified Arabic" pitchFamily="18" charset="-78"/>
              </a:rPr>
              <a:t>حتى تحقق الشركات الريادة والإبداع والنمو المستمر يجب أن تلتزم بقيم الإبداع والابتكار وهذا ما حققته شركة سعودي سوفت من خلال تحقيقها الريادة والإبداع في مجال تكنولوجيا حلول المعلومات والترجمة والتطويع والتوزيع في الأسواق المحلية والعالمية.</a:t>
            </a:r>
          </a:p>
          <a:p>
            <a:r>
              <a:rPr lang="ar-SA" dirty="0" smtClean="0">
                <a:latin typeface="Simplified Arabic" pitchFamily="18" charset="-78"/>
                <a:cs typeface="Simplified Arabic" pitchFamily="18" charset="-78"/>
              </a:rPr>
              <a:t>حيث توفر </a:t>
            </a:r>
            <a:r>
              <a:rPr lang="ar-SA" dirty="0">
                <a:latin typeface="Simplified Arabic" pitchFamily="18" charset="-78"/>
                <a:cs typeface="Simplified Arabic" pitchFamily="18" charset="-78"/>
              </a:rPr>
              <a:t>سعودي سوفت خدمات متخصصة وخبرة نادرة تستمر باستمرار حياة المنتج، </a:t>
            </a:r>
            <a:r>
              <a:rPr lang="ar-SA" dirty="0" smtClean="0">
                <a:latin typeface="Simplified Arabic" pitchFamily="18" charset="-78"/>
                <a:cs typeface="Simplified Arabic" pitchFamily="18" charset="-78"/>
              </a:rPr>
              <a:t>ويساعد </a:t>
            </a:r>
            <a:r>
              <a:rPr lang="ar-SA" dirty="0">
                <a:latin typeface="Simplified Arabic" pitchFamily="18" charset="-78"/>
                <a:cs typeface="Simplified Arabic" pitchFamily="18" charset="-78"/>
              </a:rPr>
              <a:t>في ذلك توفير التقنية المناسبة للعميل في الوقت والمكان المناسبين وبالسعر المناسب </a:t>
            </a:r>
            <a:r>
              <a:rPr lang="ar-SA" dirty="0" smtClean="0">
                <a:latin typeface="Simplified Arabic" pitchFamily="18" charset="-78"/>
                <a:cs typeface="Simplified Arabic" pitchFamily="18" charset="-78"/>
              </a:rPr>
              <a:t>أيضًا.</a:t>
            </a:r>
          </a:p>
          <a:p>
            <a:r>
              <a:rPr lang="ar-SA" dirty="0" smtClean="0">
                <a:latin typeface="Simplified Arabic" pitchFamily="18" charset="-78"/>
                <a:cs typeface="Simplified Arabic" pitchFamily="18" charset="-78"/>
              </a:rPr>
              <a:t>فالإبداع والريادة هما عنوان للشركة الرائدة سعودي سوفت.</a:t>
            </a:r>
          </a:p>
          <a:p>
            <a:endParaRPr lang="ar-SA" dirty="0">
              <a:latin typeface="Simplified Arabic" pitchFamily="18" charset="-78"/>
              <a:cs typeface="Simplified Arabic" pitchFamily="18" charset="-78"/>
            </a:endParaRPr>
          </a:p>
        </p:txBody>
      </p:sp>
      <p:sp>
        <p:nvSpPr>
          <p:cNvPr id="4" name="مستطيل 3"/>
          <p:cNvSpPr/>
          <p:nvPr/>
        </p:nvSpPr>
        <p:spPr>
          <a:xfrm>
            <a:off x="5436096" y="6021288"/>
            <a:ext cx="2915166" cy="369332"/>
          </a:xfrm>
          <a:prstGeom prst="rect">
            <a:avLst/>
          </a:prstGeom>
        </p:spPr>
        <p:txBody>
          <a:bodyPr wrap="squar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33</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32006705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الرأي الشخصي</a:t>
            </a:r>
            <a:endParaRPr lang="ar-SA" dirty="0">
              <a:latin typeface="Simplified Arabic" pitchFamily="18" charset="-78"/>
              <a:cs typeface="Simplified Arabic" pitchFamily="18" charset="-78"/>
            </a:endParaRPr>
          </a:p>
        </p:txBody>
      </p:sp>
      <p:sp>
        <p:nvSpPr>
          <p:cNvPr id="3" name="عنصر نائب للتذييل 2"/>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4" name="عنصر نائب لرقم الشريحة 3"/>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34</a:t>
            </a:fld>
            <a:endParaRPr lang="ar-SA">
              <a:latin typeface="Simplified Arabic" pitchFamily="18" charset="-78"/>
              <a:cs typeface="Simplified Arabic" pitchFamily="18" charset="-78"/>
            </a:endParaRPr>
          </a:p>
        </p:txBody>
      </p:sp>
      <p:sp>
        <p:nvSpPr>
          <p:cNvPr id="5" name="عنصر نائب للمحتوى 4"/>
          <p:cNvSpPr>
            <a:spLocks noGrp="1"/>
          </p:cNvSpPr>
          <p:nvPr>
            <p:ph sz="quarter" idx="1"/>
          </p:nvPr>
        </p:nvSpPr>
        <p:spPr/>
        <p:txBody>
          <a:bodyPr>
            <a:normAutofit fontScale="92500" lnSpcReduction="10000"/>
          </a:bodyPr>
          <a:lstStyle/>
          <a:p>
            <a:r>
              <a:rPr lang="ar-SA" dirty="0" smtClean="0">
                <a:latin typeface="Simplified Arabic" pitchFamily="18" charset="-78"/>
                <a:cs typeface="Simplified Arabic" pitchFamily="18" charset="-78"/>
              </a:rPr>
              <a:t>إن الإبداع والريادة هي نتيجة عمل دؤوب وتظافر الجهود الجماعية والفردية معاً لتحقيق معايير الجودة بكافة أنواعها من حيث المواصفات والتكلفة والنطاق وتطبيق مفهوم الإدارة الحديثة والتكيف والمرونة مع الأسواق المحلية والعالمية.</a:t>
            </a:r>
          </a:p>
          <a:p>
            <a:r>
              <a:rPr lang="ar-SA" dirty="0" smtClean="0">
                <a:latin typeface="Simplified Arabic" pitchFamily="18" charset="-78"/>
                <a:cs typeface="Simplified Arabic" pitchFamily="18" charset="-78"/>
              </a:rPr>
              <a:t>وهذا ما حققته شركة سعودي سوفت التي </a:t>
            </a:r>
            <a:r>
              <a:rPr lang="ar-SA" dirty="0">
                <a:latin typeface="Simplified Arabic" pitchFamily="18" charset="-78"/>
                <a:cs typeface="Simplified Arabic" pitchFamily="18" charset="-78"/>
              </a:rPr>
              <a:t>استطاعت بناء نظام إداري متكامل من حيث تبنيها لمفاهيم الجودة </a:t>
            </a:r>
            <a:r>
              <a:rPr lang="ar-SA" dirty="0" smtClean="0">
                <a:latin typeface="Simplified Arabic" pitchFamily="18" charset="-78"/>
                <a:cs typeface="Simplified Arabic" pitchFamily="18" charset="-78"/>
              </a:rPr>
              <a:t>الشاملة واستثمار موظفيها والتركيز على إرضاء العميل وبناء شراكات مع شركات عالمية ومحلية مثل </a:t>
            </a:r>
            <a:r>
              <a:rPr lang="en-US" dirty="0" smtClean="0">
                <a:latin typeface="Simplified Arabic" pitchFamily="18" charset="-78"/>
                <a:cs typeface="Simplified Arabic" pitchFamily="18" charset="-78"/>
              </a:rPr>
              <a:t>IBM</a:t>
            </a:r>
            <a:r>
              <a:rPr lang="ar-SA" dirty="0" smtClean="0">
                <a:latin typeface="Simplified Arabic" pitchFamily="18" charset="-78"/>
                <a:cs typeface="Simplified Arabic" pitchFamily="18" charset="-78"/>
              </a:rPr>
              <a:t> و</a:t>
            </a:r>
            <a:r>
              <a:rPr lang="en-US" dirty="0" smtClean="0">
                <a:latin typeface="Simplified Arabic" pitchFamily="18" charset="-78"/>
                <a:cs typeface="Simplified Arabic" pitchFamily="18" charset="-78"/>
              </a:rPr>
              <a:t>Microsoft</a:t>
            </a:r>
            <a:r>
              <a:rPr lang="ar-SA" dirty="0" smtClean="0">
                <a:latin typeface="Simplified Arabic" pitchFamily="18" charset="-78"/>
                <a:cs typeface="Simplified Arabic" pitchFamily="18" charset="-78"/>
              </a:rPr>
              <a:t>و</a:t>
            </a:r>
            <a:r>
              <a:rPr lang="en-US" dirty="0" smtClean="0">
                <a:latin typeface="Simplified Arabic" pitchFamily="18" charset="-78"/>
                <a:cs typeface="Simplified Arabic" pitchFamily="18" charset="-78"/>
              </a:rPr>
              <a:t>Epson</a:t>
            </a:r>
            <a:r>
              <a:rPr lang="ar-SA" dirty="0" smtClean="0">
                <a:latin typeface="Simplified Arabic" pitchFamily="18" charset="-78"/>
                <a:cs typeface="Simplified Arabic" pitchFamily="18" charset="-78"/>
              </a:rPr>
              <a:t> و </a:t>
            </a:r>
            <a:r>
              <a:rPr lang="en-US" dirty="0" smtClean="0">
                <a:latin typeface="Simplified Arabic" pitchFamily="18" charset="-78"/>
                <a:cs typeface="Simplified Arabic" pitchFamily="18" charset="-78"/>
              </a:rPr>
              <a:t>Fargo</a:t>
            </a:r>
            <a:r>
              <a:rPr lang="ar-SA" dirty="0" smtClean="0">
                <a:latin typeface="Simplified Arabic" pitchFamily="18" charset="-78"/>
                <a:cs typeface="Simplified Arabic" pitchFamily="18" charset="-78"/>
              </a:rPr>
              <a:t> ...... .</a:t>
            </a:r>
          </a:p>
          <a:p>
            <a:r>
              <a:rPr lang="ar-SA" dirty="0" smtClean="0">
                <a:latin typeface="Simplified Arabic" pitchFamily="18" charset="-78"/>
                <a:cs typeface="Simplified Arabic" pitchFamily="18" charset="-78"/>
              </a:rPr>
              <a:t>فالجودة لدى شركة سعودي سوفت ليست فقط شعار فحسب بل أيضاً عمل دؤوب صادق لتحقيق المنتج المطلوب.</a:t>
            </a:r>
          </a:p>
          <a:p>
            <a:pPr marL="0" indent="0">
              <a:buNone/>
            </a:pPr>
            <a:r>
              <a:rPr lang="ar-SA" dirty="0" smtClean="0">
                <a:latin typeface="Simplified Arabic" pitchFamily="18" charset="-78"/>
                <a:cs typeface="Simplified Arabic" pitchFamily="18" charset="-78"/>
                <a:hlinkClick r:id="rId2" action="ppaction://hlinksldjump"/>
              </a:rPr>
              <a:t> </a:t>
            </a:r>
          </a:p>
          <a:p>
            <a:pPr marL="0" indent="0">
              <a:buNone/>
            </a:pPr>
            <a:r>
              <a:rPr lang="ar-SA" dirty="0" smtClean="0">
                <a:latin typeface="Simplified Arabic" pitchFamily="18" charset="-78"/>
                <a:cs typeface="Simplified Arabic" pitchFamily="18" charset="-78"/>
                <a:hlinkClick r:id="rId2" action="ppaction://hlinksldjump"/>
              </a:rPr>
              <a:t>الرجوع </a:t>
            </a:r>
            <a:r>
              <a:rPr lang="ar-SA" dirty="0">
                <a:latin typeface="Simplified Arabic" pitchFamily="18" charset="-78"/>
                <a:cs typeface="Simplified Arabic" pitchFamily="18" charset="-78"/>
                <a:hlinkClick r:id="rId2" action="ppaction://hlinksldjump"/>
              </a:rPr>
              <a:t>الى فهرس المحتويات</a:t>
            </a:r>
            <a:r>
              <a:rPr lang="ar-SA" dirty="0">
                <a:latin typeface="Simplified Arabic" pitchFamily="18" charset="-78"/>
                <a:cs typeface="Simplified Arabic" pitchFamily="18" charset="-78"/>
              </a:rPr>
              <a:t>                    </a:t>
            </a:r>
            <a:endParaRPr lang="en-US" dirty="0">
              <a:latin typeface="Simplified Arabic" pitchFamily="18" charset="-78"/>
              <a:cs typeface="Simplified Arabic" pitchFamily="18" charset="-78"/>
            </a:endParaRPr>
          </a:p>
          <a:p>
            <a:endParaRPr lang="ar-SA" dirty="0">
              <a:latin typeface="Simplified Arabic" pitchFamily="18" charset="-78"/>
              <a:cs typeface="Simplified Arabic" pitchFamily="18" charset="-78"/>
            </a:endParaRPr>
          </a:p>
        </p:txBody>
      </p:sp>
    </p:spTree>
    <p:extLst>
      <p:ext uri="{BB962C8B-B14F-4D97-AF65-F5344CB8AC3E}">
        <p14:creationId xmlns:p14="http://schemas.microsoft.com/office/powerpoint/2010/main" val="29220835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latin typeface="Simplified Arabic" pitchFamily="18" charset="-78"/>
                <a:cs typeface="Simplified Arabic" pitchFamily="18" charset="-78"/>
              </a:rPr>
              <a:t>الــمــراجــع</a:t>
            </a:r>
            <a:endParaRPr lang="en-US" dirty="0">
              <a:latin typeface="Simplified Arabic" pitchFamily="18" charset="-78"/>
              <a:cs typeface="Simplified Arabic" pitchFamily="18" charset="-78"/>
            </a:endParaRPr>
          </a:p>
        </p:txBody>
      </p:sp>
      <p:sp>
        <p:nvSpPr>
          <p:cNvPr id="3" name="Content Placeholder 2"/>
          <p:cNvSpPr>
            <a:spLocks noGrp="1"/>
          </p:cNvSpPr>
          <p:nvPr>
            <p:ph sz="quarter" idx="1"/>
          </p:nvPr>
        </p:nvSpPr>
        <p:spPr/>
        <p:txBody>
          <a:bodyPr>
            <a:normAutofit/>
          </a:bodyPr>
          <a:lstStyle/>
          <a:p>
            <a:r>
              <a:rPr lang="ar-SY" dirty="0">
                <a:latin typeface="Simplified Arabic" pitchFamily="18" charset="-78"/>
                <a:cs typeface="Simplified Arabic" pitchFamily="18" charset="-78"/>
              </a:rPr>
              <a:t>المرجع المعتمد:</a:t>
            </a:r>
          </a:p>
          <a:p>
            <a:r>
              <a:rPr lang="ar-SA" u="sng" dirty="0">
                <a:latin typeface="Simplified Arabic" pitchFamily="18" charset="-78"/>
                <a:cs typeface="Simplified Arabic" pitchFamily="18" charset="-78"/>
              </a:rPr>
              <a:t>- المراجع بلغة عربية:</a:t>
            </a:r>
            <a:endParaRPr lang="en-US" b="1" dirty="0">
              <a:latin typeface="Simplified Arabic" pitchFamily="18" charset="-78"/>
              <a:cs typeface="Simplified Arabic" pitchFamily="18" charset="-78"/>
            </a:endParaRPr>
          </a:p>
          <a:p>
            <a:r>
              <a:rPr lang="ar-SA" dirty="0">
                <a:latin typeface="Simplified Arabic" pitchFamily="18" charset="-78"/>
                <a:cs typeface="Simplified Arabic" pitchFamily="18" charset="-78"/>
              </a:rPr>
              <a:t>1. د. سليم إبراهيم الحسنية – الإدارة بالإبداع نحو بناء منهج نظمي – منشورات المنظمة العربية للتنمية الإدارية (بحوث ودراسات 456)-2009م – ص96-97</a:t>
            </a:r>
            <a:endParaRPr lang="en-US" sz="2800" b="1" dirty="0">
              <a:latin typeface="Simplified Arabic" pitchFamily="18" charset="-78"/>
              <a:cs typeface="Simplified Arabic" pitchFamily="18" charset="-78"/>
            </a:endParaRPr>
          </a:p>
          <a:p>
            <a:r>
              <a:rPr lang="ar-SA" u="sng" dirty="0">
                <a:latin typeface="Simplified Arabic" pitchFamily="18" charset="-78"/>
                <a:cs typeface="Simplified Arabic" pitchFamily="18" charset="-78"/>
              </a:rPr>
              <a:t>2- المراجع على شبكة الإنترنت:</a:t>
            </a:r>
            <a:endParaRPr lang="en-US" sz="2400" b="1" dirty="0">
              <a:latin typeface="Simplified Arabic" pitchFamily="18" charset="-78"/>
              <a:cs typeface="Simplified Arabic" pitchFamily="18" charset="-78"/>
            </a:endParaRPr>
          </a:p>
          <a:p>
            <a:pPr lvl="1" algn="l" rtl="0"/>
            <a:r>
              <a:rPr lang="ar-SA" sz="1400" dirty="0">
                <a:latin typeface="Simplified Arabic" pitchFamily="18" charset="-78"/>
                <a:cs typeface="Simplified Arabic" pitchFamily="18" charset="-78"/>
              </a:rPr>
              <a:t> </a:t>
            </a:r>
            <a:r>
              <a:rPr lang="en-US" b="1" u="sng" dirty="0">
                <a:latin typeface="Simplified Arabic" pitchFamily="18" charset="-78"/>
                <a:cs typeface="Simplified Arabic" pitchFamily="18" charset="-78"/>
                <a:hlinkClick r:id="rId2"/>
              </a:rPr>
              <a:t>http://www.saudisoft.com</a:t>
            </a:r>
            <a:r>
              <a:rPr lang="en-US" b="1" dirty="0">
                <a:latin typeface="Simplified Arabic" pitchFamily="18" charset="-78"/>
                <a:cs typeface="Simplified Arabic" pitchFamily="18" charset="-78"/>
              </a:rPr>
              <a:t>  </a:t>
            </a:r>
            <a:endParaRPr lang="en-US" sz="1200" dirty="0">
              <a:latin typeface="Simplified Arabic" pitchFamily="18" charset="-78"/>
              <a:cs typeface="Simplified Arabic" pitchFamily="18" charset="-78"/>
            </a:endParaRPr>
          </a:p>
          <a:p>
            <a:pPr rtl="0"/>
            <a:endParaRPr lang="en-US" sz="1400" dirty="0">
              <a:latin typeface="Simplified Arabic" pitchFamily="18" charset="-78"/>
              <a:cs typeface="Simplified Arabic" pitchFamily="18" charset="-78"/>
            </a:endParaRPr>
          </a:p>
          <a:p>
            <a:endParaRPr lang="en-US" dirty="0">
              <a:latin typeface="Simplified Arabic" pitchFamily="18" charset="-78"/>
              <a:cs typeface="Simplified Arabic" pitchFamily="18" charset="-78"/>
            </a:endParaRPr>
          </a:p>
          <a:p>
            <a:r>
              <a:rPr lang="ar-SA" dirty="0" smtClean="0">
                <a:latin typeface="Simplified Arabic" pitchFamily="18" charset="-78"/>
                <a:cs typeface="Simplified Arabic" pitchFamily="18" charset="-78"/>
                <a:hlinkClick r:id="rId3" action="ppaction://hlinksldjump"/>
              </a:rPr>
              <a:t>الرجوع الى فهرس المحتويات</a:t>
            </a:r>
            <a:r>
              <a:rPr lang="ar-SA" dirty="0" smtClean="0">
                <a:latin typeface="Simplified Arabic" pitchFamily="18" charset="-78"/>
                <a:cs typeface="Simplified Arabic" pitchFamily="18" charset="-78"/>
              </a:rPr>
              <a:t>                    </a:t>
            </a:r>
            <a:endParaRPr lang="en-US" dirty="0">
              <a:latin typeface="Simplified Arabic" pitchFamily="18" charset="-78"/>
              <a:cs typeface="Simplified Arabic" pitchFamily="18" charset="-78"/>
            </a:endParaRPr>
          </a:p>
        </p:txBody>
      </p:sp>
      <p:sp>
        <p:nvSpPr>
          <p:cNvPr id="4" name="عنصر نائب للتذييل 3"/>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5" name="عنصر نائب لرقم الشريحة 4"/>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35</a:t>
            </a:fld>
            <a:endParaRPr lang="ar-SA">
              <a:latin typeface="Simplified Arabic" pitchFamily="18" charset="-78"/>
              <a:cs typeface="Simplified Arabic" pitchFamily="18" charset="-78"/>
            </a:endParaRPr>
          </a:p>
        </p:txBody>
      </p:sp>
      <p:sp>
        <p:nvSpPr>
          <p:cNvPr id="8" name="مربع نص 7"/>
          <p:cNvSpPr txBox="1"/>
          <p:nvPr/>
        </p:nvSpPr>
        <p:spPr>
          <a:xfrm>
            <a:off x="323528" y="4941168"/>
            <a:ext cx="4608512" cy="369332"/>
          </a:xfrm>
          <a:prstGeom prst="rect">
            <a:avLst/>
          </a:prstGeom>
          <a:noFill/>
        </p:spPr>
        <p:txBody>
          <a:bodyPr wrap="square" rtlCol="1">
            <a:spAutoFit/>
          </a:bodyPr>
          <a:lstStyle/>
          <a:p>
            <a:r>
              <a:rPr lang="ar-SA" dirty="0" smtClean="0">
                <a:latin typeface="Simplified Arabic" pitchFamily="18" charset="-78"/>
                <a:cs typeface="Simplified Arabic" pitchFamily="18" charset="-78"/>
                <a:hlinkClick r:id="rId4" action="ppaction://hlinkfile" tooltip="المهندس خالد ياسين الشيخ"/>
              </a:rPr>
              <a:t>انقر هنا لاستعراض نسخة </a:t>
            </a:r>
            <a:r>
              <a:rPr lang="en-US" dirty="0" err="1" smtClean="0">
                <a:latin typeface="Simplified Arabic" pitchFamily="18" charset="-78"/>
                <a:cs typeface="Simplified Arabic" pitchFamily="18" charset="-78"/>
                <a:hlinkClick r:id="rId4" action="ppaction://hlinkfile" tooltip="المهندس خالد ياسين الشيخ"/>
              </a:rPr>
              <a:t>pdf</a:t>
            </a:r>
            <a:r>
              <a:rPr lang="ar-SA" dirty="0" smtClean="0">
                <a:latin typeface="Simplified Arabic" pitchFamily="18" charset="-78"/>
                <a:cs typeface="Simplified Arabic" pitchFamily="18" charset="-78"/>
                <a:hlinkClick r:id="rId4" action="ppaction://hlinkfile" tooltip="المهندس خالد ياسين الشيخ"/>
              </a:rPr>
              <a:t> عن شركة سعودي سوفت.</a:t>
            </a:r>
            <a:endParaRPr lang="ar-SA" dirty="0">
              <a:latin typeface="Simplified Arabic" pitchFamily="18" charset="-78"/>
              <a:cs typeface="Simplified Arabic" pitchFamily="18" charset="-78"/>
            </a:endParaRPr>
          </a:p>
        </p:txBody>
      </p:sp>
    </p:spTree>
    <p:extLst>
      <p:ext uri="{BB962C8B-B14F-4D97-AF65-F5344CB8AC3E}">
        <p14:creationId xmlns:p14="http://schemas.microsoft.com/office/powerpoint/2010/main" val="432009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1520" y="476672"/>
            <a:ext cx="8534400" cy="758952"/>
          </a:xfrm>
        </p:spPr>
        <p:txBody>
          <a:bodyPr>
            <a:normAutofit fontScale="90000"/>
          </a:bodyPr>
          <a:lstStyle/>
          <a:p>
            <a:r>
              <a:rPr lang="ar-SA" dirty="0">
                <a:latin typeface="Simplified Arabic" pitchFamily="18" charset="-78"/>
                <a:cs typeface="Simplified Arabic" pitchFamily="18" charset="-78"/>
              </a:rPr>
              <a:t>سعودي سوفت</a:t>
            </a:r>
            <a:br>
              <a:rPr lang="ar-SA" dirty="0">
                <a:latin typeface="Simplified Arabic" pitchFamily="18" charset="-78"/>
                <a:cs typeface="Simplified Arabic" pitchFamily="18" charset="-78"/>
              </a:rPr>
            </a:b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lstStyle/>
          <a:p>
            <a:pPr>
              <a:buFont typeface="Wingdings" panose="05000000000000000000" pitchFamily="2" charset="2"/>
              <a:buChar char="ü"/>
            </a:pPr>
            <a:r>
              <a:rPr lang="ar-SA" b="1" dirty="0">
                <a:latin typeface="Simplified Arabic" pitchFamily="18" charset="-78"/>
                <a:cs typeface="Simplified Arabic" pitchFamily="18" charset="-78"/>
              </a:rPr>
              <a:t>تأسست شركة سعودي سوفت</a:t>
            </a:r>
            <a:r>
              <a:rPr lang="ar-SA" dirty="0">
                <a:latin typeface="Simplified Arabic" pitchFamily="18" charset="-78"/>
                <a:cs typeface="Simplified Arabic" pitchFamily="18" charset="-78"/>
              </a:rPr>
              <a:t> على يد مجموعة من المستثمرين النَشطين ذوي الخبرة يرأسهم السيد سامي السعدي الذي بدأ حياته المهنية كمطوّر لحلول تكنولوجيا المعلومات بالأسواق العربية. </a:t>
            </a:r>
            <a:endParaRPr lang="ar-SY" dirty="0">
              <a:latin typeface="Simplified Arabic" pitchFamily="18" charset="-78"/>
              <a:cs typeface="Simplified Arabic" pitchFamily="18" charset="-78"/>
            </a:endParaRPr>
          </a:p>
          <a:p>
            <a:pPr>
              <a:buFont typeface="Wingdings" panose="05000000000000000000" pitchFamily="2" charset="2"/>
              <a:buChar char="ü"/>
            </a:pPr>
            <a:r>
              <a:rPr lang="ar-SY" dirty="0">
                <a:latin typeface="Simplified Arabic" pitchFamily="18" charset="-78"/>
                <a:cs typeface="Simplified Arabic" pitchFamily="18" charset="-78"/>
              </a:rPr>
              <a:t>وهي شركة مساهمة.</a:t>
            </a:r>
          </a:p>
          <a:p>
            <a:pPr>
              <a:buFont typeface="Wingdings" panose="05000000000000000000" pitchFamily="2" charset="2"/>
              <a:buChar char="ü"/>
            </a:pPr>
            <a:r>
              <a:rPr lang="ar-SY" dirty="0">
                <a:latin typeface="Simplified Arabic" pitchFamily="18" charset="-78"/>
                <a:cs typeface="Simplified Arabic" pitchFamily="18" charset="-78"/>
              </a:rPr>
              <a:t>حصلت سعودي سوفت على العديد من الجوائز لمساهمتها في نشر المنتجات في الأسواق المحلية والعالمية.</a:t>
            </a: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4</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7470360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a:xfrm>
            <a:off x="457200" y="1600200"/>
            <a:ext cx="8229600" cy="4853136"/>
          </a:xfrm>
        </p:spPr>
        <p:txBody>
          <a:bodyPr>
            <a:normAutofit/>
          </a:bodyPr>
          <a:lstStyle/>
          <a:p>
            <a:pPr marL="0" indent="0">
              <a:buNone/>
            </a:pPr>
            <a:r>
              <a:rPr lang="ar-SA" sz="4800" dirty="0">
                <a:latin typeface="Simplified Arabic" pitchFamily="18" charset="-78"/>
                <a:cs typeface="Simplified Arabic" pitchFamily="18" charset="-78"/>
              </a:rPr>
              <a:t>بدأت قصة نجاح الشركة منذ تأسيسها في عام 1983، وهي تعمل منذ ذلك الحين على خلق حلول مبتكرة للمشروعات الكبرى وترجمتها وتطويعها للأسواق المحلية وتوزيعها في أسواق الشرق الأوسط والخليج.</a:t>
            </a:r>
            <a:endParaRPr lang="ar-SA" sz="4800" b="1" cap="all" dirty="0">
              <a:latin typeface="Simplified Arabic" pitchFamily="18" charset="-78"/>
              <a:cs typeface="Simplified Arabic" pitchFamily="18" charset="-78"/>
            </a:endParaRPr>
          </a:p>
        </p:txBody>
      </p:sp>
      <p:sp>
        <p:nvSpPr>
          <p:cNvPr id="4" name="مستطيل 3"/>
          <p:cNvSpPr/>
          <p:nvPr/>
        </p:nvSpPr>
        <p:spPr>
          <a:xfrm>
            <a:off x="3453662" y="6030580"/>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5</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188589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Autofit/>
          </a:bodyPr>
          <a:lstStyle/>
          <a:p>
            <a:r>
              <a:rPr lang="ar-SA" sz="3600" b="1" dirty="0">
                <a:latin typeface="Simplified Arabic" pitchFamily="18" charset="-78"/>
                <a:cs typeface="Simplified Arabic" pitchFamily="18" charset="-78"/>
              </a:rPr>
              <a:t>1983</a:t>
            </a:r>
          </a:p>
          <a:p>
            <a:r>
              <a:rPr lang="ar-SA" sz="3600" b="1" dirty="0">
                <a:latin typeface="Simplified Arabic" pitchFamily="18" charset="-78"/>
                <a:cs typeface="Simplified Arabic" pitchFamily="18" charset="-78"/>
              </a:rPr>
              <a:t>تأسست شركة سعودي سوفت</a:t>
            </a:r>
            <a:r>
              <a:rPr lang="ar-SA" sz="3600" dirty="0">
                <a:latin typeface="Simplified Arabic" pitchFamily="18" charset="-78"/>
                <a:cs typeface="Simplified Arabic" pitchFamily="18" charset="-78"/>
              </a:rPr>
              <a:t> على يد مجموعة من المستثمرين النَشطين ذوي الخبرة يرأسهم السيد سامي السعدي الذي بدأ حياته المهنية كمطوّر لحلول تكنولوجيا المعلومات بالأسواق العربية. بدأت شركة سعودي سوفت أولى </a:t>
            </a:r>
            <a:r>
              <a:rPr lang="ar-SA" sz="3600" i="1" dirty="0">
                <a:latin typeface="Simplified Arabic" pitchFamily="18" charset="-78"/>
                <a:cs typeface="Simplified Arabic" pitchFamily="18" charset="-78"/>
              </a:rPr>
              <a:t>مشروعاتها بتصميم الأداة </a:t>
            </a:r>
            <a:r>
              <a:rPr lang="ar-SA" sz="3600" i="1" dirty="0" err="1">
                <a:latin typeface="Simplified Arabic" pitchFamily="18" charset="-78"/>
                <a:cs typeface="Simplified Arabic" pitchFamily="18" charset="-78"/>
              </a:rPr>
              <a:t>العربية</a:t>
            </a:r>
            <a:r>
              <a:rPr lang="ar-SA" sz="3600" b="1" i="1" dirty="0" err="1">
                <a:latin typeface="Simplified Arabic" pitchFamily="18" charset="-78"/>
                <a:cs typeface="Simplified Arabic" pitchFamily="18" charset="-78"/>
              </a:rPr>
              <a:t>"المساعد</a:t>
            </a:r>
            <a:r>
              <a:rPr lang="ar-SA" sz="3600" b="1" i="1" dirty="0">
                <a:latin typeface="Simplified Arabic" pitchFamily="18" charset="-78"/>
                <a:cs typeface="Simplified Arabic" pitchFamily="18" charset="-78"/>
              </a:rPr>
              <a:t> العربي"</a:t>
            </a:r>
            <a:r>
              <a:rPr lang="ar-SA" sz="3600" i="1" dirty="0">
                <a:latin typeface="Simplified Arabic" pitchFamily="18" charset="-78"/>
                <a:cs typeface="Simplified Arabic" pitchFamily="18" charset="-78"/>
              </a:rPr>
              <a:t> والذي كان يعمل على بيئة التشغيل </a:t>
            </a:r>
            <a:r>
              <a:rPr lang="en-US" sz="3600" i="1" dirty="0">
                <a:latin typeface="Simplified Arabic" pitchFamily="18" charset="-78"/>
                <a:cs typeface="Simplified Arabic" pitchFamily="18" charset="-78"/>
              </a:rPr>
              <a:t>MS-DOS</a:t>
            </a:r>
            <a:r>
              <a:rPr lang="en-US" sz="3600" dirty="0">
                <a:latin typeface="Simplified Arabic" pitchFamily="18" charset="-78"/>
                <a:cs typeface="Simplified Arabic" pitchFamily="18" charset="-78"/>
              </a:rPr>
              <a:t>.</a:t>
            </a:r>
          </a:p>
          <a:p>
            <a:endParaRPr lang="ar-SA" sz="3600"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6</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9424556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Autofit/>
          </a:bodyPr>
          <a:lstStyle/>
          <a:p>
            <a:r>
              <a:rPr lang="ar-SA" sz="3600" b="1" dirty="0" smtClean="0">
                <a:latin typeface="Simplified Arabic" pitchFamily="18" charset="-78"/>
                <a:cs typeface="Simplified Arabic" pitchFamily="18" charset="-78"/>
              </a:rPr>
              <a:t>1985</a:t>
            </a:r>
          </a:p>
          <a:p>
            <a:r>
              <a:rPr lang="ar-SA" sz="3600" dirty="0" smtClean="0">
                <a:latin typeface="Simplified Arabic" pitchFamily="18" charset="-78"/>
                <a:cs typeface="Simplified Arabic" pitchFamily="18" charset="-78"/>
              </a:rPr>
              <a:t>بدأت الشركة في النمو والتوسع لتشمل </a:t>
            </a:r>
            <a:r>
              <a:rPr lang="ar-SA" sz="3600" b="1" i="1" dirty="0" smtClean="0">
                <a:latin typeface="Simplified Arabic" pitchFamily="18" charset="-78"/>
                <a:cs typeface="Simplified Arabic" pitchFamily="18" charset="-78"/>
              </a:rPr>
              <a:t>مجالاً</a:t>
            </a:r>
            <a:r>
              <a:rPr lang="ar-SA" sz="3600" dirty="0" smtClean="0">
                <a:latin typeface="Simplified Arabic" pitchFamily="18" charset="-78"/>
                <a:cs typeface="Simplified Arabic" pitchFamily="18" charset="-78"/>
              </a:rPr>
              <a:t> جديدًا وهو التوزيع؛ حيث بدأت بتعريب برنامج المحاسبة الأول "</a:t>
            </a:r>
            <a:r>
              <a:rPr lang="en-US" sz="3600" dirty="0" smtClean="0">
                <a:latin typeface="Simplified Arabic" pitchFamily="18" charset="-78"/>
                <a:cs typeface="Simplified Arabic" pitchFamily="18" charset="-78"/>
              </a:rPr>
              <a:t>Peachtree"، </a:t>
            </a:r>
            <a:r>
              <a:rPr lang="ar-SA" sz="3600" dirty="0" smtClean="0">
                <a:latin typeface="Simplified Arabic" pitchFamily="18" charset="-78"/>
                <a:cs typeface="Simplified Arabic" pitchFamily="18" charset="-78"/>
              </a:rPr>
              <a:t>ثم تعريب "</a:t>
            </a:r>
            <a:r>
              <a:rPr lang="en-US" sz="3600" dirty="0" smtClean="0">
                <a:latin typeface="Simplified Arabic" pitchFamily="18" charset="-78"/>
                <a:cs typeface="Simplified Arabic" pitchFamily="18" charset="-78"/>
              </a:rPr>
              <a:t>CITIZEN Printer"، </a:t>
            </a:r>
            <a:r>
              <a:rPr lang="ar-SA" sz="3600" dirty="0" smtClean="0">
                <a:latin typeface="Simplified Arabic" pitchFamily="18" charset="-78"/>
                <a:cs typeface="Simplified Arabic" pitchFamily="18" charset="-78"/>
              </a:rPr>
              <a:t>ومن ثمّ نالت سعودي سوفت امتياز الشراكة مع </a:t>
            </a:r>
            <a:r>
              <a:rPr lang="en-US" sz="3600" dirty="0" smtClean="0">
                <a:latin typeface="Simplified Arabic" pitchFamily="18" charset="-78"/>
                <a:cs typeface="Simplified Arabic" pitchFamily="18" charset="-78"/>
              </a:rPr>
              <a:t>CITIZEN </a:t>
            </a:r>
            <a:r>
              <a:rPr lang="ar-SA" sz="3600" dirty="0" smtClean="0">
                <a:latin typeface="Simplified Arabic" pitchFamily="18" charset="-78"/>
                <a:cs typeface="Simplified Arabic" pitchFamily="18" charset="-78"/>
              </a:rPr>
              <a:t>وتوزيع منتجاتها في أرجاء المملكة العربية السعودية.</a:t>
            </a:r>
          </a:p>
          <a:p>
            <a:endParaRPr lang="ar-SA" sz="3600"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7</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684693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a:xfrm>
            <a:off x="457200" y="1600200"/>
            <a:ext cx="8229600" cy="4997152"/>
          </a:xfrm>
        </p:spPr>
        <p:txBody>
          <a:bodyPr>
            <a:normAutofit/>
          </a:bodyPr>
          <a:lstStyle/>
          <a:p>
            <a:r>
              <a:rPr lang="ar-SA" b="1" dirty="0">
                <a:latin typeface="Simplified Arabic" pitchFamily="18" charset="-78"/>
                <a:cs typeface="Simplified Arabic" pitchFamily="18" charset="-78"/>
              </a:rPr>
              <a:t>1992</a:t>
            </a:r>
          </a:p>
          <a:p>
            <a:r>
              <a:rPr lang="ar-SA" dirty="0">
                <a:latin typeface="Simplified Arabic" pitchFamily="18" charset="-78"/>
                <a:cs typeface="Simplified Arabic" pitchFamily="18" charset="-78"/>
              </a:rPr>
              <a:t>امتد التوسع ليشمل دولاً أخرى؛ حيث قامت </a:t>
            </a:r>
            <a:r>
              <a:rPr lang="ar-SA" dirty="0" smtClean="0">
                <a:latin typeface="Simplified Arabic" pitchFamily="18" charset="-78"/>
                <a:cs typeface="Simplified Arabic" pitchFamily="18" charset="-78"/>
              </a:rPr>
              <a:t>الشركة </a:t>
            </a:r>
            <a:r>
              <a:rPr lang="ar-SA" b="1" dirty="0" smtClean="0">
                <a:latin typeface="Simplified Arabic" pitchFamily="18" charset="-78"/>
                <a:cs typeface="Simplified Arabic" pitchFamily="18" charset="-78"/>
              </a:rPr>
              <a:t>بافتتاح </a:t>
            </a:r>
            <a:r>
              <a:rPr lang="ar-SA" b="1" dirty="0">
                <a:latin typeface="Simplified Arabic" pitchFamily="18" charset="-78"/>
                <a:cs typeface="Simplified Arabic" pitchFamily="18" charset="-78"/>
              </a:rPr>
              <a:t>فرع في مصر</a:t>
            </a:r>
            <a:r>
              <a:rPr lang="ar-SA" dirty="0">
                <a:latin typeface="Simplified Arabic" pitchFamily="18" charset="-78"/>
                <a:cs typeface="Simplified Arabic" pitchFamily="18" charset="-78"/>
              </a:rPr>
              <a:t>.</a:t>
            </a:r>
          </a:p>
          <a:p>
            <a:r>
              <a:rPr lang="ar-SA" b="1" dirty="0">
                <a:latin typeface="Simplified Arabic" pitchFamily="18" charset="-78"/>
                <a:cs typeface="Simplified Arabic" pitchFamily="18" charset="-78"/>
              </a:rPr>
              <a:t>1993</a:t>
            </a:r>
          </a:p>
          <a:p>
            <a:r>
              <a:rPr lang="ar-SA" dirty="0">
                <a:latin typeface="Simplified Arabic" pitchFamily="18" charset="-78"/>
                <a:cs typeface="Simplified Arabic" pitchFamily="18" charset="-78"/>
              </a:rPr>
              <a:t>اتّبعت الشركة </a:t>
            </a:r>
            <a:r>
              <a:rPr lang="ar-SA" b="1" dirty="0">
                <a:latin typeface="Simplified Arabic" pitchFamily="18" charset="-78"/>
                <a:cs typeface="Simplified Arabic" pitchFamily="18" charset="-78"/>
              </a:rPr>
              <a:t>سياسة التنويع </a:t>
            </a:r>
            <a:r>
              <a:rPr lang="ar-SA" b="1" dirty="0" smtClean="0">
                <a:latin typeface="Simplified Arabic" pitchFamily="18" charset="-78"/>
                <a:cs typeface="Simplified Arabic" pitchFamily="18" charset="-78"/>
              </a:rPr>
              <a:t>الطموح </a:t>
            </a:r>
            <a:r>
              <a:rPr lang="ar-SA" dirty="0" smtClean="0">
                <a:latin typeface="Simplified Arabic" pitchFamily="18" charset="-78"/>
                <a:cs typeface="Simplified Arabic" pitchFamily="18" charset="-78"/>
              </a:rPr>
              <a:t>من </a:t>
            </a:r>
            <a:r>
              <a:rPr lang="ar-SA" dirty="0">
                <a:latin typeface="Simplified Arabic" pitchFamily="18" charset="-78"/>
                <a:cs typeface="Simplified Arabic" pitchFamily="18" charset="-78"/>
              </a:rPr>
              <a:t>خلال الاستثمار في مجالات الأعمال الرئيسة، مثل تصميم البنية التحتية لحلول تكنولوجيا المعلومات وصيانتها للحكومات والشركات، فضلاً عن تقديم خدمات متكاملة للترجمة والتطويع للأسواق المحلية لجميع اللغات وخدمات اختبار الجودة والمعالجة والنشر المكتبي وإدارة المشروعات وحلول تكنولوجيا المعلومات التي تناسب احتياجات جميع العملاء.</a:t>
            </a:r>
          </a:p>
          <a:p>
            <a:endParaRPr lang="ar-SA" dirty="0">
              <a:latin typeface="Simplified Arabic" pitchFamily="18" charset="-78"/>
              <a:cs typeface="Simplified Arabic" pitchFamily="18" charset="-78"/>
            </a:endParaRPr>
          </a:p>
        </p:txBody>
      </p:sp>
      <p:sp>
        <p:nvSpPr>
          <p:cNvPr id="4" name="مستطيل 3"/>
          <p:cNvSpPr/>
          <p:nvPr/>
        </p:nvSpPr>
        <p:spPr>
          <a:xfrm>
            <a:off x="3309646" y="6030580"/>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8</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1991723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latin typeface="Simplified Arabic" pitchFamily="18" charset="-78"/>
                <a:cs typeface="Simplified Arabic" pitchFamily="18" charset="-78"/>
              </a:rPr>
              <a:t>سيرة الشركة</a:t>
            </a:r>
            <a:endParaRPr lang="ar-SA" dirty="0">
              <a:latin typeface="Simplified Arabic" pitchFamily="18" charset="-78"/>
              <a:cs typeface="Simplified Arabic" pitchFamily="18" charset="-78"/>
            </a:endParaRPr>
          </a:p>
        </p:txBody>
      </p:sp>
      <p:sp>
        <p:nvSpPr>
          <p:cNvPr id="3" name="عنصر نائب للمحتوى 2"/>
          <p:cNvSpPr>
            <a:spLocks noGrp="1"/>
          </p:cNvSpPr>
          <p:nvPr>
            <p:ph sz="quarter" idx="1"/>
          </p:nvPr>
        </p:nvSpPr>
        <p:spPr/>
        <p:txBody>
          <a:bodyPr>
            <a:normAutofit fontScale="92500"/>
          </a:bodyPr>
          <a:lstStyle/>
          <a:p>
            <a:r>
              <a:rPr lang="ar-SA" b="1" dirty="0">
                <a:latin typeface="Simplified Arabic" pitchFamily="18" charset="-78"/>
                <a:cs typeface="Simplified Arabic" pitchFamily="18" charset="-78"/>
              </a:rPr>
              <a:t>1994</a:t>
            </a:r>
          </a:p>
          <a:p>
            <a:r>
              <a:rPr lang="ar-SA" dirty="0">
                <a:latin typeface="Simplified Arabic" pitchFamily="18" charset="-78"/>
                <a:cs typeface="Simplified Arabic" pitchFamily="18" charset="-78"/>
              </a:rPr>
              <a:t>حققت الشركة </a:t>
            </a:r>
            <a:r>
              <a:rPr lang="ar-SA" b="1" dirty="0">
                <a:latin typeface="Simplified Arabic" pitchFamily="18" charset="-78"/>
                <a:cs typeface="Simplified Arabic" pitchFamily="18" charset="-78"/>
              </a:rPr>
              <a:t>أفضل مبيعات على مستوى </a:t>
            </a:r>
            <a:r>
              <a:rPr lang="ar-SA" b="1" dirty="0" err="1">
                <a:latin typeface="Simplified Arabic" pitchFamily="18" charset="-78"/>
                <a:cs typeface="Simplified Arabic" pitchFamily="18" charset="-78"/>
              </a:rPr>
              <a:t>العالم</a:t>
            </a:r>
            <a:r>
              <a:rPr lang="ar-SA" dirty="0" err="1">
                <a:latin typeface="Simplified Arabic" pitchFamily="18" charset="-78"/>
                <a:cs typeface="Simplified Arabic" pitchFamily="18" charset="-78"/>
              </a:rPr>
              <a:t>في</a:t>
            </a:r>
            <a:r>
              <a:rPr lang="ar-SA" dirty="0">
                <a:latin typeface="Simplified Arabic" pitchFamily="18" charset="-78"/>
                <a:cs typeface="Simplified Arabic" pitchFamily="18" charset="-78"/>
              </a:rPr>
              <a:t> مجال توزيع طابعات </a:t>
            </a:r>
            <a:r>
              <a:rPr lang="en-US" dirty="0">
                <a:latin typeface="Simplified Arabic" pitchFamily="18" charset="-78"/>
                <a:cs typeface="Simplified Arabic" pitchFamily="18" charset="-78"/>
              </a:rPr>
              <a:t>OTC.</a:t>
            </a:r>
          </a:p>
          <a:p>
            <a:r>
              <a:rPr lang="en-US" b="1" dirty="0">
                <a:latin typeface="Simplified Arabic" pitchFamily="18" charset="-78"/>
                <a:cs typeface="Simplified Arabic" pitchFamily="18" charset="-78"/>
              </a:rPr>
              <a:t>1995</a:t>
            </a:r>
          </a:p>
          <a:p>
            <a:r>
              <a:rPr lang="ar-SA" dirty="0">
                <a:latin typeface="Simplified Arabic" pitchFamily="18" charset="-78"/>
                <a:cs typeface="Simplified Arabic" pitchFamily="18" charset="-78"/>
              </a:rPr>
              <a:t>أصبحت شركة سعودي سوفت </a:t>
            </a:r>
            <a:r>
              <a:rPr lang="ar-SA" b="1" dirty="0">
                <a:latin typeface="Simplified Arabic" pitchFamily="18" charset="-78"/>
                <a:cs typeface="Simplified Arabic" pitchFamily="18" charset="-78"/>
              </a:rPr>
              <a:t>شريكًا استراتيجيًا في عمليات الترجمة</a:t>
            </a:r>
            <a:r>
              <a:rPr lang="ar-SA" dirty="0">
                <a:latin typeface="Simplified Arabic" pitchFamily="18" charset="-78"/>
                <a:cs typeface="Simplified Arabic" pitchFamily="18" charset="-78"/>
              </a:rPr>
              <a:t> لمجموعة من </a:t>
            </a:r>
            <a:r>
              <a:rPr lang="ar-SA" b="1" dirty="0">
                <a:latin typeface="Simplified Arabic" pitchFamily="18" charset="-78"/>
                <a:cs typeface="Simplified Arabic" pitchFamily="18" charset="-78"/>
              </a:rPr>
              <a:t>أهم المؤسسات العالمية</a:t>
            </a:r>
            <a:r>
              <a:rPr lang="ar-SA" dirty="0">
                <a:latin typeface="Simplified Arabic" pitchFamily="18" charset="-78"/>
                <a:cs typeface="Simplified Arabic" pitchFamily="18" charset="-78"/>
              </a:rPr>
              <a:t> في مجال تكنولوجيا المعلومات، مثل شركة </a:t>
            </a:r>
            <a:r>
              <a:rPr lang="en-US" dirty="0">
                <a:latin typeface="Simplified Arabic" pitchFamily="18" charset="-78"/>
                <a:cs typeface="Simplified Arabic" pitchFamily="18" charset="-78"/>
              </a:rPr>
              <a:t>Microsoft.</a:t>
            </a:r>
          </a:p>
          <a:p>
            <a:r>
              <a:rPr lang="en-US" b="1" dirty="0">
                <a:latin typeface="Simplified Arabic" pitchFamily="18" charset="-78"/>
                <a:cs typeface="Simplified Arabic" pitchFamily="18" charset="-78"/>
              </a:rPr>
              <a:t>1997</a:t>
            </a:r>
          </a:p>
          <a:p>
            <a:r>
              <a:rPr lang="ar-SA" dirty="0">
                <a:latin typeface="Simplified Arabic" pitchFamily="18" charset="-78"/>
                <a:cs typeface="Simplified Arabic" pitchFamily="18" charset="-78"/>
              </a:rPr>
              <a:t>وقّعت الشركة عقد </a:t>
            </a:r>
            <a:r>
              <a:rPr lang="ar-SA" b="1" dirty="0">
                <a:latin typeface="Simplified Arabic" pitchFamily="18" charset="-78"/>
                <a:cs typeface="Simplified Arabic" pitchFamily="18" charset="-78"/>
              </a:rPr>
              <a:t>شراكة مع شركة </a:t>
            </a:r>
            <a:r>
              <a:rPr lang="en-US" b="1" dirty="0">
                <a:latin typeface="Simplified Arabic" pitchFamily="18" charset="-78"/>
                <a:cs typeface="Simplified Arabic" pitchFamily="18" charset="-78"/>
              </a:rPr>
              <a:t>Epson</a:t>
            </a:r>
            <a:r>
              <a:rPr lang="en-US" dirty="0">
                <a:latin typeface="Simplified Arabic" pitchFamily="18" charset="-78"/>
                <a:cs typeface="Simplified Arabic" pitchFamily="18" charset="-78"/>
              </a:rPr>
              <a:t> </a:t>
            </a:r>
            <a:r>
              <a:rPr lang="ar-SA" dirty="0">
                <a:latin typeface="Simplified Arabic" pitchFamily="18" charset="-78"/>
                <a:cs typeface="Simplified Arabic" pitchFamily="18" charset="-78"/>
              </a:rPr>
              <a:t>لتصبح واحدة من الموزعين الاستراتيجيين لها، كما عززت مكانتها في السوق من خلال افتتاح </a:t>
            </a:r>
            <a:r>
              <a:rPr lang="ar-SA" b="1" dirty="0">
                <a:latin typeface="Simplified Arabic" pitchFamily="18" charset="-78"/>
                <a:cs typeface="Simplified Arabic" pitchFamily="18" charset="-78"/>
              </a:rPr>
              <a:t>5 فروع بأنحاء المملكة العربية السعودية</a:t>
            </a:r>
            <a:r>
              <a:rPr lang="ar-SA" dirty="0">
                <a:latin typeface="Simplified Arabic" pitchFamily="18" charset="-78"/>
                <a:cs typeface="Simplified Arabic" pitchFamily="18" charset="-78"/>
              </a:rPr>
              <a:t>.</a:t>
            </a:r>
          </a:p>
          <a:p>
            <a:endParaRPr lang="ar-SA" dirty="0">
              <a:latin typeface="Simplified Arabic" pitchFamily="18" charset="-78"/>
              <a:cs typeface="Simplified Arabic" pitchFamily="18" charset="-78"/>
            </a:endParaRPr>
          </a:p>
        </p:txBody>
      </p:sp>
      <p:sp>
        <p:nvSpPr>
          <p:cNvPr id="4" name="مستطيل 3"/>
          <p:cNvSpPr/>
          <p:nvPr/>
        </p:nvSpPr>
        <p:spPr>
          <a:xfrm>
            <a:off x="3309646" y="5661248"/>
            <a:ext cx="2233304" cy="369332"/>
          </a:xfrm>
          <a:prstGeom prst="rect">
            <a:avLst/>
          </a:prstGeom>
        </p:spPr>
        <p:txBody>
          <a:bodyPr wrap="none">
            <a:spAutoFit/>
          </a:bodyPr>
          <a:lstStyle/>
          <a:p>
            <a:r>
              <a:rPr lang="ar-SA" dirty="0">
                <a:latin typeface="Simplified Arabic" pitchFamily="18" charset="-78"/>
                <a:cs typeface="Simplified Arabic" pitchFamily="18" charset="-78"/>
                <a:hlinkClick r:id="rId2" action="ppaction://hlinksldjump"/>
              </a:rPr>
              <a:t>الرجوع الى فهرس المحتويات</a:t>
            </a:r>
            <a:endParaRPr lang="en-US" dirty="0">
              <a:latin typeface="Simplified Arabic" pitchFamily="18" charset="-78"/>
              <a:cs typeface="Simplified Arabic" pitchFamily="18" charset="-78"/>
            </a:endParaRPr>
          </a:p>
        </p:txBody>
      </p:sp>
      <p:sp>
        <p:nvSpPr>
          <p:cNvPr id="5" name="عنصر نائب للتذييل 4"/>
          <p:cNvSpPr>
            <a:spLocks noGrp="1"/>
          </p:cNvSpPr>
          <p:nvPr>
            <p:ph type="ftr" sz="quarter" idx="11"/>
          </p:nvPr>
        </p:nvSpPr>
        <p:spPr/>
        <p:txBody>
          <a:bodyPr/>
          <a:lstStyle/>
          <a:p>
            <a:r>
              <a:rPr lang="ar-SA" smtClean="0">
                <a:latin typeface="Simplified Arabic" pitchFamily="18" charset="-78"/>
                <a:cs typeface="Simplified Arabic" pitchFamily="18" charset="-78"/>
              </a:rPr>
              <a:t>إعداد المهندس خالد ياسين الشيخ</a:t>
            </a:r>
            <a:endParaRPr lang="ar-SA">
              <a:latin typeface="Simplified Arabic" pitchFamily="18" charset="-78"/>
              <a:cs typeface="Simplified Arabic" pitchFamily="18" charset="-78"/>
            </a:endParaRPr>
          </a:p>
        </p:txBody>
      </p:sp>
      <p:sp>
        <p:nvSpPr>
          <p:cNvPr id="6" name="عنصر نائب لرقم الشريحة 5"/>
          <p:cNvSpPr>
            <a:spLocks noGrp="1"/>
          </p:cNvSpPr>
          <p:nvPr>
            <p:ph type="sldNum" sz="quarter" idx="12"/>
          </p:nvPr>
        </p:nvSpPr>
        <p:spPr/>
        <p:txBody>
          <a:bodyPr/>
          <a:lstStyle/>
          <a:p>
            <a:fld id="{B16DF4BE-81F4-4C9D-B57D-8DC8E3F7AD91}" type="slidenum">
              <a:rPr lang="ar-SA" smtClean="0">
                <a:latin typeface="Simplified Arabic" pitchFamily="18" charset="-78"/>
                <a:cs typeface="Simplified Arabic" pitchFamily="18" charset="-78"/>
              </a:rPr>
              <a:t>9</a:t>
            </a:fld>
            <a:endParaRPr lang="ar-SA">
              <a:latin typeface="Simplified Arabic" pitchFamily="18" charset="-78"/>
              <a:cs typeface="Simplified Arabic" pitchFamily="18" charset="-78"/>
            </a:endParaRPr>
          </a:p>
        </p:txBody>
      </p:sp>
    </p:spTree>
    <p:extLst>
      <p:ext uri="{BB962C8B-B14F-4D97-AF65-F5344CB8AC3E}">
        <p14:creationId xmlns:p14="http://schemas.microsoft.com/office/powerpoint/2010/main" val="42424403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مدني">
  <a:themeElements>
    <a:clrScheme name="مدني">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مدني">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مدني">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1847</TotalTime>
  <Words>1864</Words>
  <Application>Microsoft Office PowerPoint</Application>
  <PresentationFormat>عرض على الشاشة (3:4)‏</PresentationFormat>
  <Paragraphs>386</Paragraphs>
  <Slides>35</Slides>
  <Notes>1</Notes>
  <HiddenSlides>0</HiddenSlides>
  <MMClips>0</MMClips>
  <ScaleCrop>false</ScaleCrop>
  <HeadingPairs>
    <vt:vector size="6" baseType="variant">
      <vt:variant>
        <vt:lpstr>نسق</vt:lpstr>
      </vt:variant>
      <vt:variant>
        <vt:i4>1</vt:i4>
      </vt:variant>
      <vt:variant>
        <vt:lpstr>خوادم OLE مضمنة</vt:lpstr>
      </vt:variant>
      <vt:variant>
        <vt:i4>1</vt:i4>
      </vt:variant>
      <vt:variant>
        <vt:lpstr>عناوين الشرائح</vt:lpstr>
      </vt:variant>
      <vt:variant>
        <vt:i4>35</vt:i4>
      </vt:variant>
    </vt:vector>
  </HeadingPairs>
  <TitlesOfParts>
    <vt:vector size="37" baseType="lpstr">
      <vt:lpstr>مدني</vt:lpstr>
      <vt:lpstr>مستند</vt:lpstr>
      <vt:lpstr>المنظمة الرائدة  </vt:lpstr>
      <vt:lpstr>فهرس المحتويات</vt:lpstr>
      <vt:lpstr>سعودي سوفت </vt:lpstr>
      <vt:lpstr>سعودي سوفت </vt:lpstr>
      <vt:lpstr>سيرة الشركة</vt:lpstr>
      <vt:lpstr>سيرة الشركة</vt:lpstr>
      <vt:lpstr>سيرة الشركة</vt:lpstr>
      <vt:lpstr>سيرة الشركة</vt:lpstr>
      <vt:lpstr>سيرة الشركة</vt:lpstr>
      <vt:lpstr>سيرة الشركة</vt:lpstr>
      <vt:lpstr>عرض تقديمي في PowerPoint</vt:lpstr>
      <vt:lpstr>حلول تكنولوجيا المعلومات</vt:lpstr>
      <vt:lpstr>الترجمة</vt:lpstr>
      <vt:lpstr>الترجمة</vt:lpstr>
      <vt:lpstr>التوزيع</vt:lpstr>
      <vt:lpstr>التوزيع</vt:lpstr>
      <vt:lpstr>التوزيع</vt:lpstr>
      <vt:lpstr>التوزيع</vt:lpstr>
      <vt:lpstr>جوائز الشركة</vt:lpstr>
      <vt:lpstr>تحليل قوى التنافس (البيئة الخارجية) </vt:lpstr>
      <vt:lpstr>التحليل التنافسي لشركة سعودي سوفت (التهديدات الخمس لــ مايكل بورتر):  </vt:lpstr>
      <vt:lpstr>عوامل التأثير الأربعة(تحليل البيئة الخارجية البعيدة)</vt:lpstr>
      <vt:lpstr>تحليل البيئة الكلية- العولمة (عوامل الضغط الخمسة)</vt:lpstr>
      <vt:lpstr>تحليل البيئة الكلية- العولمة (عوامل الضغط الخمسة)</vt:lpstr>
      <vt:lpstr>تحليل البيئة الكلية- العولمة (عوامل الضغط الخمسة)</vt:lpstr>
      <vt:lpstr>تحليل البيئة الكلية- العولمة (عوامل الضغط الخمسة)</vt:lpstr>
      <vt:lpstr>تحليل البيئة الكلية- العولمة (عوامل الضغط الخمسة)</vt:lpstr>
      <vt:lpstr>تحليل البيئة الكلية- العولمة (عوامل الضغط الخمسة)</vt:lpstr>
      <vt:lpstr>تحليل SWOT (التحليل الاستراتيجي الرباعي)</vt:lpstr>
      <vt:lpstr>عرض تقديمي في PowerPoint</vt:lpstr>
      <vt:lpstr>الميزة التنافسية </vt:lpstr>
      <vt:lpstr>المزايا التنافسية لشركة سعودي سوفت</vt:lpstr>
      <vt:lpstr>الخلاصة</vt:lpstr>
      <vt:lpstr>الرأي الشخصي</vt:lpstr>
      <vt:lpstr>الــمــراجــع</vt:lpstr>
    </vt:vector>
  </TitlesOfParts>
  <Company>Naim Al Hussaini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المنظمة الرائدة  </dc:title>
  <dc:creator>khaled</dc:creator>
  <cp:lastModifiedBy>khaled</cp:lastModifiedBy>
  <cp:revision>126</cp:revision>
  <dcterms:created xsi:type="dcterms:W3CDTF">2015-05-05T09:04:52Z</dcterms:created>
  <dcterms:modified xsi:type="dcterms:W3CDTF">2015-06-18T06:16:49Z</dcterms:modified>
</cp:coreProperties>
</file>