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2">
  <p:sldMasterIdLst>
    <p:sldMasterId id="2147483672" r:id="rId1"/>
  </p:sldMasterIdLst>
  <p:notesMasterIdLst>
    <p:notesMasterId r:id="rId51"/>
  </p:notesMasterIdLst>
  <p:sldIdLst>
    <p:sldId id="333" r:id="rId2"/>
    <p:sldId id="258" r:id="rId3"/>
    <p:sldId id="259" r:id="rId4"/>
    <p:sldId id="261" r:id="rId5"/>
    <p:sldId id="398" r:id="rId6"/>
    <p:sldId id="339" r:id="rId7"/>
    <p:sldId id="391" r:id="rId8"/>
    <p:sldId id="390" r:id="rId9"/>
    <p:sldId id="388" r:id="rId10"/>
    <p:sldId id="340" r:id="rId11"/>
    <p:sldId id="262" r:id="rId12"/>
    <p:sldId id="341" r:id="rId13"/>
    <p:sldId id="389" r:id="rId14"/>
    <p:sldId id="336" r:id="rId15"/>
    <p:sldId id="338" r:id="rId16"/>
    <p:sldId id="313" r:id="rId17"/>
    <p:sldId id="345" r:id="rId18"/>
    <p:sldId id="269" r:id="rId19"/>
    <p:sldId id="346" r:id="rId20"/>
    <p:sldId id="385" r:id="rId21"/>
    <p:sldId id="386" r:id="rId22"/>
    <p:sldId id="387" r:id="rId23"/>
    <p:sldId id="360" r:id="rId24"/>
    <p:sldId id="362" r:id="rId25"/>
    <p:sldId id="290" r:id="rId26"/>
    <p:sldId id="291" r:id="rId27"/>
    <p:sldId id="292" r:id="rId28"/>
    <p:sldId id="327" r:id="rId29"/>
    <p:sldId id="351" r:id="rId30"/>
    <p:sldId id="295" r:id="rId31"/>
    <p:sldId id="352" r:id="rId32"/>
    <p:sldId id="298" r:id="rId33"/>
    <p:sldId id="299" r:id="rId34"/>
    <p:sldId id="328" r:id="rId35"/>
    <p:sldId id="406" r:id="rId36"/>
    <p:sldId id="405" r:id="rId37"/>
    <p:sldId id="409" r:id="rId38"/>
    <p:sldId id="332" r:id="rId39"/>
    <p:sldId id="417" r:id="rId40"/>
    <p:sldId id="410" r:id="rId41"/>
    <p:sldId id="402" r:id="rId42"/>
    <p:sldId id="418" r:id="rId43"/>
    <p:sldId id="411" r:id="rId44"/>
    <p:sldId id="400" r:id="rId45"/>
    <p:sldId id="408" r:id="rId46"/>
    <p:sldId id="412" r:id="rId47"/>
    <p:sldId id="413" r:id="rId48"/>
    <p:sldId id="416" r:id="rId49"/>
    <p:sldId id="415" r:id="rId50"/>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485" autoAdjust="0"/>
    <p:restoredTop sz="85981" autoAdjust="0"/>
  </p:normalViewPr>
  <p:slideViewPr>
    <p:cSldViewPr>
      <p:cViewPr>
        <p:scale>
          <a:sx n="50" d="100"/>
          <a:sy n="50" d="100"/>
        </p:scale>
        <p:origin x="-1314" y="-216"/>
      </p:cViewPr>
      <p:guideLst>
        <p:guide orient="horz" pos="2160"/>
        <p:guide pos="2880"/>
      </p:guideLst>
    </p:cSldViewPr>
  </p:slideViewPr>
  <p:outlineViewPr>
    <p:cViewPr>
      <p:scale>
        <a:sx n="33" d="100"/>
        <a:sy n="33" d="100"/>
      </p:scale>
      <p:origin x="0" y="2916"/>
    </p:cViewPr>
  </p:outlineViewPr>
  <p:notesTextViewPr>
    <p:cViewPr>
      <p:scale>
        <a:sx n="100" d="100"/>
        <a:sy n="100" d="100"/>
      </p:scale>
      <p:origin x="0" y="0"/>
    </p:cViewPr>
  </p:notesTextViewPr>
  <p:sorterViewPr>
    <p:cViewPr>
      <p:scale>
        <a:sx n="66" d="100"/>
        <a:sy n="66" d="100"/>
      </p:scale>
      <p:origin x="0" y="723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F12E84F0-35F5-4818-875E-9FCDB82A896E}" type="datetimeFigureOut">
              <a:rPr lang="ar-SA" smtClean="0"/>
              <a:pPr/>
              <a:t>24/05/32</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193BB7F5-2241-4932-AEF1-D30943FCC2B5}"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193BB7F5-2241-4932-AEF1-D30943FCC2B5}" type="slidenum">
              <a:rPr lang="ar-SA" smtClean="0"/>
              <a:pPr/>
              <a:t>32</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Ref idx="1002">
        <a:schemeClr val="bg2"/>
      </p:bgRef>
    </p:bg>
    <p:spTree>
      <p:nvGrpSpPr>
        <p:cNvPr id="1" name=""/>
        <p:cNvGrpSpPr/>
        <p:nvPr/>
      </p:nvGrpSpPr>
      <p:grpSpPr>
        <a:xfrm>
          <a:off x="0" y="0"/>
          <a:ext cx="0" cy="0"/>
          <a:chOff x="0" y="0"/>
          <a:chExt cx="0" cy="0"/>
        </a:xfrm>
      </p:grpSpPr>
      <p:sp>
        <p:nvSpPr>
          <p:cNvPr id="9" name="عنوان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fld id="{E88B7973-EFCD-44CB-90F8-AB16C39E79DA}" type="datetimeFigureOut">
              <a:rPr lang="ar-SA" smtClean="0"/>
              <a:pPr/>
              <a:t>24/05/32</a:t>
            </a:fld>
            <a:endParaRPr lang="ar-SA"/>
          </a:p>
        </p:txBody>
      </p:sp>
      <p:sp>
        <p:nvSpPr>
          <p:cNvPr id="19" name="عنصر نائب للتذييل 18"/>
          <p:cNvSpPr>
            <a:spLocks noGrp="1"/>
          </p:cNvSpPr>
          <p:nvPr>
            <p:ph type="ftr" sz="quarter" idx="11"/>
          </p:nvPr>
        </p:nvSpPr>
        <p:spPr/>
        <p:txBody>
          <a:bodyPr/>
          <a:lstStyle/>
          <a:p>
            <a:endParaRPr lang="ar-SA"/>
          </a:p>
        </p:txBody>
      </p:sp>
      <p:sp>
        <p:nvSpPr>
          <p:cNvPr id="27" name="عنصر نائب لرقم الشريحة 26"/>
          <p:cNvSpPr>
            <a:spLocks noGrp="1"/>
          </p:cNvSpPr>
          <p:nvPr>
            <p:ph type="sldNum" sz="quarter" idx="12"/>
          </p:nvPr>
        </p:nvSpPr>
        <p:spPr/>
        <p:txBody>
          <a:bodyPr/>
          <a:lstStyle/>
          <a:p>
            <a:fld id="{D3CD126E-03CD-4933-A5BC-B791B54F75ED}"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transition>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E88B7973-EFCD-44CB-90F8-AB16C39E79DA}" type="datetimeFigureOut">
              <a:rPr lang="ar-SA" smtClean="0"/>
              <a:pPr/>
              <a:t>24/05/32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D3CD126E-03CD-4933-A5BC-B791B54F75ED}" type="slidenum">
              <a:rPr lang="ar-SA" smtClean="0"/>
              <a:pPr/>
              <a:t>‹#›</a:t>
            </a:fld>
            <a:endParaRPr lang="ar-SA"/>
          </a:p>
        </p:txBody>
      </p:sp>
    </p:spTree>
  </p:cSld>
  <p:clrMapOvr>
    <a:masterClrMapping/>
  </p:clrMapOvr>
  <p:transition>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914401"/>
            <a:ext cx="2057400" cy="5211763"/>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914401"/>
            <a:ext cx="6019800" cy="5211763"/>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E88B7973-EFCD-44CB-90F8-AB16C39E79DA}" type="datetimeFigureOut">
              <a:rPr lang="ar-SA" smtClean="0"/>
              <a:pPr/>
              <a:t>24/05/32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D3CD126E-03CD-4933-A5BC-B791B54F75ED}" type="slidenum">
              <a:rPr lang="ar-SA" smtClean="0"/>
              <a:pPr/>
              <a:t>‹#›</a:t>
            </a:fld>
            <a:endParaRPr lang="ar-SA"/>
          </a:p>
        </p:txBody>
      </p:sp>
    </p:spTree>
  </p:cSld>
  <p:clrMapOvr>
    <a:masterClrMapping/>
  </p:clrMapOvr>
  <p:transition>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E88B7973-EFCD-44CB-90F8-AB16C39E79DA}" type="datetimeFigureOut">
              <a:rPr lang="ar-SA" smtClean="0"/>
              <a:pPr/>
              <a:t>24/05/32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D3CD126E-03CD-4933-A5BC-B791B54F75ED}" type="slidenum">
              <a:rPr lang="ar-SA" smtClean="0"/>
              <a:pPr/>
              <a:t>‹#›</a:t>
            </a:fld>
            <a:endParaRPr lang="ar-SA"/>
          </a:p>
        </p:txBody>
      </p:sp>
    </p:spTree>
  </p:cSld>
  <p:clrMapOvr>
    <a:masterClrMapping/>
  </p:clrMapOvr>
  <p:transition>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E88B7973-EFCD-44CB-90F8-AB16C39E79DA}" type="datetimeFigureOut">
              <a:rPr lang="ar-SA" smtClean="0"/>
              <a:pPr/>
              <a:t>24/05/32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D3CD126E-03CD-4933-A5BC-B791B54F75ED}"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transition>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E88B7973-EFCD-44CB-90F8-AB16C39E79DA}" type="datetimeFigureOut">
              <a:rPr lang="ar-SA" smtClean="0"/>
              <a:pPr/>
              <a:t>24/05/32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D3CD126E-03CD-4933-A5BC-B791B54F75ED}" type="slidenum">
              <a:rPr lang="ar-SA" smtClean="0"/>
              <a:pPr/>
              <a:t>‹#›</a:t>
            </a:fld>
            <a:endParaRPr lang="ar-SA"/>
          </a:p>
        </p:txBody>
      </p:sp>
    </p:spTree>
  </p:cSld>
  <p:clrMapOvr>
    <a:masterClrMapping/>
  </p:clrMapOvr>
  <p:transition>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tIns="45720" anchor="b"/>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E88B7973-EFCD-44CB-90F8-AB16C39E79DA}" type="datetimeFigureOut">
              <a:rPr lang="ar-SA" smtClean="0"/>
              <a:pPr/>
              <a:t>24/05/32</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D3CD126E-03CD-4933-A5BC-B791B54F75ED}" type="slidenum">
              <a:rPr lang="ar-SA" smtClean="0"/>
              <a:pPr/>
              <a:t>‹#›</a:t>
            </a:fld>
            <a:endParaRPr lang="ar-SA"/>
          </a:p>
        </p:txBody>
      </p:sp>
    </p:spTree>
  </p:cSld>
  <p:clrMapOvr>
    <a:masterClrMapping/>
  </p:clrMapOvr>
  <p:transition>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E88B7973-EFCD-44CB-90F8-AB16C39E79DA}" type="datetimeFigureOut">
              <a:rPr lang="ar-SA" smtClean="0"/>
              <a:pPr/>
              <a:t>24/05/32</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D3CD126E-03CD-4933-A5BC-B791B54F75ED}" type="slidenum">
              <a:rPr lang="ar-SA" smtClean="0"/>
              <a:pPr/>
              <a:t>‹#›</a:t>
            </a:fld>
            <a:endParaRPr lang="ar-SA"/>
          </a:p>
        </p:txBody>
      </p:sp>
    </p:spTree>
  </p:cSld>
  <p:clrMapOvr>
    <a:masterClrMapping/>
  </p:clrMapOvr>
  <p:transition>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E88B7973-EFCD-44CB-90F8-AB16C39E79DA}" type="datetimeFigureOut">
              <a:rPr lang="ar-SA" smtClean="0"/>
              <a:pPr/>
              <a:t>24/05/32</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D3CD126E-03CD-4933-A5BC-B791B54F75ED}" type="slidenum">
              <a:rPr lang="ar-SA" smtClean="0"/>
              <a:pPr/>
              <a:t>‹#›</a:t>
            </a:fld>
            <a:endParaRPr lang="ar-SA"/>
          </a:p>
        </p:txBody>
      </p:sp>
    </p:spTree>
  </p:cSld>
  <p:clrMapOvr>
    <a:masterClrMapping/>
  </p:clrMapOvr>
  <p:transition>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E88B7973-EFCD-44CB-90F8-AB16C39E79DA}" type="datetimeFigureOut">
              <a:rPr lang="ar-SA" smtClean="0"/>
              <a:pPr/>
              <a:t>24/05/32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D3CD126E-03CD-4933-A5BC-B791B54F75ED}" type="slidenum">
              <a:rPr lang="ar-SA" smtClean="0"/>
              <a:pPr/>
              <a:t>‹#›</a:t>
            </a:fld>
            <a:endParaRPr lang="ar-SA"/>
          </a:p>
        </p:txBody>
      </p:sp>
    </p:spTree>
  </p:cSld>
  <p:clrMapOvr>
    <a:masterClrMapping/>
  </p:clrMapOvr>
  <p:transition>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مستطيل ذو زاوية واحدة مخدوشة ودائرية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مثلث قائم الزاوية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عنوان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ar-SA" smtClean="0"/>
              <a:t>انقر لتحرير نمط العنوان الرئيسي</a:t>
            </a:r>
            <a:endParaRPr kumimoji="0" lang="en-US"/>
          </a:p>
        </p:txBody>
      </p:sp>
      <p:sp>
        <p:nvSpPr>
          <p:cNvPr id="4" name="عنصر نائب للنص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E88B7973-EFCD-44CB-90F8-AB16C39E79DA}" type="datetimeFigureOut">
              <a:rPr lang="ar-SA" smtClean="0"/>
              <a:pPr/>
              <a:t>24/05/32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a:xfrm>
            <a:off x="8077200" y="6356350"/>
            <a:ext cx="609600" cy="365125"/>
          </a:xfrm>
        </p:spPr>
        <p:txBody>
          <a:bodyPr/>
          <a:lstStyle/>
          <a:p>
            <a:fld id="{D3CD126E-03CD-4933-A5BC-B791B54F75ED}" type="slidenum">
              <a:rPr lang="ar-SA" smtClean="0"/>
              <a:pPr/>
              <a:t>‹#›</a:t>
            </a:fld>
            <a:endParaRPr lang="ar-SA"/>
          </a:p>
        </p:txBody>
      </p:sp>
      <p:sp>
        <p:nvSpPr>
          <p:cNvPr id="3" name="عنصر نائب للصورة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ar-SA" smtClean="0"/>
              <a:t>انقر فوق الرمز لإضافة صورة</a:t>
            </a:r>
            <a:endParaRPr kumimoji="0" lang="en-US" dirty="0"/>
          </a:p>
        </p:txBody>
      </p:sp>
      <p:sp>
        <p:nvSpPr>
          <p:cNvPr id="10" name="شكل حر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شكل حر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شكل حر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شكل حر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عنصر نائب للعنوان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88B7973-EFCD-44CB-90F8-AB16C39E79DA}" type="datetimeFigureOut">
              <a:rPr lang="ar-SA" smtClean="0"/>
              <a:pPr/>
              <a:t>24/05/32</a:t>
            </a:fld>
            <a:endParaRPr lang="ar-SA"/>
          </a:p>
        </p:txBody>
      </p:sp>
      <p:sp>
        <p:nvSpPr>
          <p:cNvPr id="22" name="عنصر نائب للتذييل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SA"/>
          </a:p>
        </p:txBody>
      </p:sp>
      <p:sp>
        <p:nvSpPr>
          <p:cNvPr id="18" name="عنصر نائب لرقم الشريحة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3CD126E-03CD-4933-A5BC-B791B54F75ED}" type="slidenum">
              <a:rPr lang="ar-SA" smtClean="0"/>
              <a:pPr/>
              <a:t>‹#›</a:t>
            </a:fld>
            <a:endParaRPr lang="ar-SA"/>
          </a:p>
        </p:txBody>
      </p:sp>
      <p:grpSp>
        <p:nvGrpSpPr>
          <p:cNvPr id="2" name="مجموعة 1"/>
          <p:cNvGrpSpPr/>
          <p:nvPr/>
        </p:nvGrpSpPr>
        <p:grpSpPr>
          <a:xfrm>
            <a:off x="-19017" y="202408"/>
            <a:ext cx="9180548" cy="649224"/>
            <a:chOff x="-19045" y="216550"/>
            <a:chExt cx="9180548" cy="649224"/>
          </a:xfrm>
        </p:grpSpPr>
        <p:sp>
          <p:nvSpPr>
            <p:cNvPr id="12" name="شكل حر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شكل حر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wedge/>
  </p:transition>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bp0.blogger.com/_dtQBMBowNV4/SEDrYvUAzyI/AAAAAAAAAn8/NlGBtvzQyKs/s400/satellites.jpg" TargetMode="Externa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2.emf"/></Relationships>
</file>

<file path=ppt/slides/_rels/slide3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png"/><Relationship Id="rId1" Type="http://schemas.openxmlformats.org/officeDocument/2006/relationships/slideLayout" Target="../slideLayouts/slideLayout5.xml"/><Relationship Id="rId5" Type="http://schemas.openxmlformats.org/officeDocument/2006/relationships/image" Target="../media/image17.png"/><Relationship Id="rId4" Type="http://schemas.openxmlformats.org/officeDocument/2006/relationships/image" Target="../media/image25.png"/></Relationships>
</file>

<file path=ppt/slides/_rels/slide4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214282" y="714356"/>
            <a:ext cx="8501122" cy="1500198"/>
          </a:xfrm>
          <a:prstGeom prst="rect">
            <a:avLst/>
          </a:prstGeom>
          <a:solidFill>
            <a:schemeClr val="tx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3">
            <a:schemeClr val="lt1"/>
          </a:lnRef>
          <a:fillRef idx="1">
            <a:schemeClr val="accent5"/>
          </a:fillRef>
          <a:effectRef idx="1">
            <a:schemeClr val="accent5"/>
          </a:effectRef>
          <a:fontRef idx="minor">
            <a:schemeClr val="lt1"/>
          </a:fontRef>
        </p:style>
        <p:txBody>
          <a:bodyPr rtlCol="1" anchor="ctr"/>
          <a:lstStyle/>
          <a:p>
            <a:pPr algn="ctr"/>
            <a:r>
              <a:rPr lang="ar-SA" sz="8000" dirty="0" smtClean="0">
                <a:ln w="0">
                  <a:solidFill>
                    <a:schemeClr val="tx1"/>
                  </a:solidFill>
                </a:ln>
                <a:solidFill>
                  <a:schemeClr val="tx1"/>
                </a:solidFill>
              </a:rPr>
              <a:t>معجزة قياس باب الجنة</a:t>
            </a:r>
            <a:endParaRPr lang="ar-SA" sz="8000" dirty="0">
              <a:ln w="0">
                <a:solidFill>
                  <a:schemeClr val="tx1"/>
                </a:solidFill>
              </a:ln>
              <a:solidFill>
                <a:schemeClr val="tx1"/>
              </a:solidFill>
            </a:endParaRPr>
          </a:p>
        </p:txBody>
      </p:sp>
      <p:sp>
        <p:nvSpPr>
          <p:cNvPr id="4" name="مستطيل 3"/>
          <p:cNvSpPr/>
          <p:nvPr/>
        </p:nvSpPr>
        <p:spPr>
          <a:xfrm>
            <a:off x="2928926" y="3643314"/>
            <a:ext cx="3286148" cy="714380"/>
          </a:xfrm>
          <a:prstGeom prst="rect">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6000" dirty="0" smtClean="0"/>
              <a:t>إشراف</a:t>
            </a:r>
            <a:r>
              <a:rPr lang="ar-SA" sz="4400" dirty="0" smtClean="0"/>
              <a:t> </a:t>
            </a:r>
            <a:endParaRPr lang="ar-SA" sz="4400" dirty="0"/>
          </a:p>
        </p:txBody>
      </p:sp>
      <p:sp>
        <p:nvSpPr>
          <p:cNvPr id="5" name="مستطيل 4"/>
          <p:cNvSpPr/>
          <p:nvPr/>
        </p:nvSpPr>
        <p:spPr>
          <a:xfrm>
            <a:off x="285720" y="4714884"/>
            <a:ext cx="8501090" cy="1785950"/>
          </a:xfrm>
          <a:prstGeom prst="rect">
            <a:avLst/>
          </a:prstGeom>
          <a:solidFill>
            <a:schemeClr val="tx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1" anchor="ctr"/>
          <a:lstStyle/>
          <a:p>
            <a:r>
              <a:rPr lang="ar-SA" sz="6600" dirty="0" smtClean="0">
                <a:ln w="0">
                  <a:solidFill>
                    <a:schemeClr val="tx1"/>
                  </a:solidFill>
                </a:ln>
              </a:rPr>
              <a:t>الشيخ </a:t>
            </a:r>
            <a:r>
              <a:rPr lang="ar-SA" sz="6600" dirty="0" err="1" smtClean="0">
                <a:ln w="0">
                  <a:solidFill>
                    <a:schemeClr val="tx1"/>
                  </a:solidFill>
                </a:ln>
              </a:rPr>
              <a:t>أ</a:t>
            </a:r>
            <a:r>
              <a:rPr lang="ar-SA" sz="6600" dirty="0" smtClean="0">
                <a:ln w="0">
                  <a:solidFill>
                    <a:schemeClr val="tx1"/>
                  </a:solidFill>
                </a:ln>
              </a:rPr>
              <a:t>. د./عبد المجيد الزنداني</a:t>
            </a:r>
            <a:endParaRPr lang="ar-SA" sz="6600" dirty="0">
              <a:ln w="0">
                <a:solidFill>
                  <a:schemeClr val="tx1"/>
                </a:solidFill>
              </a:ln>
            </a:endParaRPr>
          </a:p>
        </p:txBody>
      </p:sp>
      <p:sp>
        <p:nvSpPr>
          <p:cNvPr id="6" name="مستطيل 5"/>
          <p:cNvSpPr/>
          <p:nvPr/>
        </p:nvSpPr>
        <p:spPr>
          <a:xfrm>
            <a:off x="1000100" y="2500306"/>
            <a:ext cx="6929486" cy="928694"/>
          </a:xfrm>
          <a:prstGeom prst="rect">
            <a:avLst/>
          </a:prstGeom>
          <a:solidFill>
            <a:schemeClr val="bg2">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6000" b="1" dirty="0" smtClean="0">
                <a:ln w="3175">
                  <a:solidFill>
                    <a:schemeClr val="tx1"/>
                  </a:solidFill>
                </a:ln>
              </a:rPr>
              <a:t>بحث </a:t>
            </a:r>
            <a:r>
              <a:rPr lang="ar-SA" sz="6000" b="1" dirty="0" err="1" smtClean="0">
                <a:ln w="3175">
                  <a:solidFill>
                    <a:schemeClr val="tx1"/>
                  </a:solidFill>
                </a:ln>
              </a:rPr>
              <a:t>أ</a:t>
            </a:r>
            <a:r>
              <a:rPr lang="ar-SA" sz="6000" b="1" dirty="0" smtClean="0">
                <a:ln w="3175">
                  <a:solidFill>
                    <a:schemeClr val="tx1"/>
                  </a:solidFill>
                </a:ln>
              </a:rPr>
              <a:t> / مفيد أحمد الصبري</a:t>
            </a:r>
            <a:endParaRPr lang="ar-SA" sz="6000" b="1" dirty="0">
              <a:ln w="3175">
                <a:solidFill>
                  <a:schemeClr val="tx1"/>
                </a:solidFill>
              </a:ln>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plus(in)">
                                      <p:cBhvr>
                                        <p:cTn id="2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785786" y="785794"/>
            <a:ext cx="7929618" cy="2071702"/>
          </a:xfrm>
          <a:prstGeom prst="rect">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eaLnBrk="0" fontAlgn="base" hangingPunct="0">
              <a:spcBef>
                <a:spcPct val="0"/>
              </a:spcBef>
              <a:spcAft>
                <a:spcPct val="0"/>
              </a:spcAft>
            </a:pPr>
            <a:r>
              <a:rPr lang="ar-SA" sz="4800" dirty="0" smtClean="0">
                <a:ln w="0">
                  <a:solidFill>
                    <a:schemeClr val="tx1"/>
                  </a:solidFill>
                </a:ln>
                <a:solidFill>
                  <a:schemeClr val="tx1"/>
                </a:solidFill>
                <a:latin typeface="Calibri" pitchFamily="34" charset="0"/>
                <a:ea typeface="Calibri" pitchFamily="34" charset="0"/>
                <a:cs typeface="Arial" pitchFamily="34" charset="0"/>
              </a:rPr>
              <a:t>فوصف لنا الرسول </a:t>
            </a:r>
            <a:r>
              <a:rPr lang="ar-SA" sz="4800" dirty="0" smtClean="0">
                <a:solidFill>
                  <a:schemeClr val="tx1"/>
                </a:solidFill>
                <a:sym typeface="AGA Arabesque"/>
              </a:rPr>
              <a:t> </a:t>
            </a:r>
            <a:r>
              <a:rPr lang="ar-SA" sz="4800" dirty="0" smtClean="0">
                <a:ln w="0">
                  <a:solidFill>
                    <a:schemeClr val="tx1"/>
                  </a:solidFill>
                </a:ln>
                <a:solidFill>
                  <a:schemeClr val="tx1"/>
                </a:solidFill>
                <a:latin typeface="Calibri" pitchFamily="34" charset="0"/>
                <a:ea typeface="Calibri" pitchFamily="34" charset="0"/>
                <a:cs typeface="Arial" pitchFamily="34" charset="0"/>
              </a:rPr>
              <a:t>مسافة ما بين كل مصراعين من </a:t>
            </a:r>
            <a:r>
              <a:rPr lang="ar-SA" sz="4800" dirty="0" err="1" smtClean="0">
                <a:ln w="0">
                  <a:solidFill>
                    <a:schemeClr val="tx1"/>
                  </a:solidFill>
                </a:ln>
                <a:solidFill>
                  <a:schemeClr val="tx1"/>
                </a:solidFill>
                <a:latin typeface="Calibri" pitchFamily="34" charset="0"/>
                <a:ea typeface="Calibri" pitchFamily="34" charset="0"/>
                <a:cs typeface="Arial" pitchFamily="34" charset="0"/>
              </a:rPr>
              <a:t>مصاريع</a:t>
            </a:r>
            <a:r>
              <a:rPr lang="ar-SA" sz="4800" dirty="0" smtClean="0">
                <a:ln w="0">
                  <a:solidFill>
                    <a:schemeClr val="tx1"/>
                  </a:solidFill>
                </a:ln>
                <a:solidFill>
                  <a:schemeClr val="tx1"/>
                </a:solidFill>
                <a:latin typeface="Calibri" pitchFamily="34" charset="0"/>
                <a:ea typeface="Calibri" pitchFamily="34" charset="0"/>
                <a:cs typeface="Arial" pitchFamily="34" charset="0"/>
              </a:rPr>
              <a:t> أبواب الجنة </a:t>
            </a:r>
            <a:endParaRPr lang="en-US" sz="4800" dirty="0" smtClean="0">
              <a:ln w="0">
                <a:solidFill>
                  <a:schemeClr val="tx1"/>
                </a:solidFill>
              </a:ln>
              <a:solidFill>
                <a:schemeClr val="tx1"/>
              </a:solidFill>
              <a:latin typeface="Arial" pitchFamily="34" charset="0"/>
              <a:cs typeface="Arial" pitchFamily="34" charset="0"/>
            </a:endParaRPr>
          </a:p>
        </p:txBody>
      </p:sp>
      <p:sp>
        <p:nvSpPr>
          <p:cNvPr id="3" name="مستطيل 2"/>
          <p:cNvSpPr/>
          <p:nvPr/>
        </p:nvSpPr>
        <p:spPr>
          <a:xfrm>
            <a:off x="928662" y="3357562"/>
            <a:ext cx="7929618" cy="2786082"/>
          </a:xfrm>
          <a:prstGeom prst="rect">
            <a:avLst/>
          </a:prstGeom>
          <a:solidFill>
            <a:schemeClr val="tx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eaLnBrk="0" fontAlgn="base" hangingPunct="0">
              <a:spcBef>
                <a:spcPct val="0"/>
              </a:spcBef>
              <a:spcAft>
                <a:spcPct val="0"/>
              </a:spcAft>
            </a:pPr>
            <a:r>
              <a:rPr lang="ar-SA" sz="5400" dirty="0" smtClean="0">
                <a:ln w="3175">
                  <a:solidFill>
                    <a:schemeClr val="tx1"/>
                  </a:solidFill>
                </a:ln>
                <a:solidFill>
                  <a:schemeClr val="tx1"/>
                </a:solidFill>
                <a:latin typeface="Calibri" pitchFamily="34" charset="0"/>
                <a:ea typeface="Calibri" pitchFamily="34" charset="0"/>
                <a:cs typeface="Arial" pitchFamily="34" charset="0"/>
              </a:rPr>
              <a:t>وحدد تلك المسافة بما يقابلها على أرضنا اليوم فكانت قياساً مشاهداً (يحسب بالكيلو متر </a:t>
            </a:r>
            <a:r>
              <a:rPr lang="ar-SA" sz="5400" dirty="0" err="1" smtClean="0">
                <a:ln w="3175">
                  <a:solidFill>
                    <a:schemeClr val="tx1"/>
                  </a:solidFill>
                </a:ln>
                <a:solidFill>
                  <a:schemeClr val="tx1"/>
                </a:solidFill>
                <a:latin typeface="Calibri" pitchFamily="34" charset="0"/>
                <a:ea typeface="Calibri" pitchFamily="34" charset="0"/>
                <a:cs typeface="Arial" pitchFamily="34" charset="0"/>
              </a:rPr>
              <a:t>و</a:t>
            </a:r>
            <a:r>
              <a:rPr lang="ar-SA" sz="5400" dirty="0" smtClean="0">
                <a:ln w="3175">
                  <a:solidFill>
                    <a:schemeClr val="tx1"/>
                  </a:solidFill>
                </a:ln>
                <a:solidFill>
                  <a:schemeClr val="tx1"/>
                </a:solidFill>
                <a:latin typeface="Calibri" pitchFamily="34" charset="0"/>
                <a:ea typeface="Calibri" pitchFamily="34" charset="0"/>
                <a:cs typeface="Arial" pitchFamily="34" charset="0"/>
              </a:rPr>
              <a:t> بالأمتار )</a:t>
            </a:r>
            <a:endParaRPr lang="en-US" sz="5400" dirty="0" smtClean="0">
              <a:ln w="3175">
                <a:solidFill>
                  <a:schemeClr val="tx1"/>
                </a:solidFill>
              </a:ln>
              <a:solidFill>
                <a:schemeClr val="tx1"/>
              </a:solidFill>
              <a:latin typeface="Arial" pitchFamily="34" charset="0"/>
              <a:cs typeface="Arial"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785786" y="785794"/>
            <a:ext cx="7929618" cy="4857784"/>
          </a:xfrm>
          <a:prstGeom prst="rect">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eaLnBrk="0" fontAlgn="base" hangingPunct="0">
              <a:spcBef>
                <a:spcPct val="0"/>
              </a:spcBef>
              <a:spcAft>
                <a:spcPct val="0"/>
              </a:spcAft>
            </a:pPr>
            <a:r>
              <a:rPr lang="ar-SA" sz="7200" dirty="0" smtClean="0">
                <a:ln w="0">
                  <a:solidFill>
                    <a:schemeClr val="tx1"/>
                  </a:solidFill>
                </a:ln>
                <a:solidFill>
                  <a:schemeClr val="tx1"/>
                </a:solidFill>
                <a:latin typeface="Calibri" pitchFamily="34" charset="0"/>
                <a:ea typeface="Calibri" pitchFamily="34" charset="0"/>
                <a:cs typeface="Arial" pitchFamily="34" charset="0"/>
              </a:rPr>
              <a:t>وبهذا الحساب تظهر لنا اليوم معجزة علمية شاهدة بصدق الرسول </a:t>
            </a:r>
            <a:r>
              <a:rPr lang="ar-SA" sz="7200" dirty="0" smtClean="0">
                <a:solidFill>
                  <a:schemeClr val="tx1"/>
                </a:solidFill>
                <a:sym typeface="AGA Arabesque"/>
              </a:rPr>
              <a:t></a:t>
            </a:r>
            <a:endParaRPr lang="en-US" sz="7200" dirty="0" smtClean="0">
              <a:ln w="0">
                <a:solidFill>
                  <a:schemeClr val="tx1"/>
                </a:solidFill>
              </a:ln>
              <a:solidFill>
                <a:schemeClr val="tx1"/>
              </a:solidFill>
              <a:latin typeface="Arial" pitchFamily="34" charset="0"/>
              <a:cs typeface="Arial"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785786" y="2000240"/>
            <a:ext cx="7429552" cy="2286016"/>
          </a:xfrm>
          <a:prstGeom prst="rect">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eaLnBrk="0" fontAlgn="base" hangingPunct="0">
              <a:spcBef>
                <a:spcPct val="0"/>
              </a:spcBef>
              <a:spcAft>
                <a:spcPct val="0"/>
              </a:spcAft>
            </a:pPr>
            <a:r>
              <a:rPr lang="ar-SA" sz="6600" dirty="0" smtClean="0">
                <a:ln w="3175">
                  <a:solidFill>
                    <a:schemeClr val="tx1"/>
                  </a:solidFill>
                </a:ln>
                <a:solidFill>
                  <a:schemeClr val="tx1"/>
                </a:solidFill>
                <a:latin typeface="Calibri" pitchFamily="34" charset="0"/>
                <a:ea typeface="Calibri" pitchFamily="34" charset="0"/>
                <a:cs typeface="Arial" pitchFamily="34" charset="0"/>
              </a:rPr>
              <a:t>وهي موضوعنا في هذا البحث</a:t>
            </a:r>
            <a:endParaRPr lang="en-US" sz="6600" dirty="0" smtClean="0">
              <a:ln w="3175">
                <a:solidFill>
                  <a:schemeClr val="tx1"/>
                </a:solidFill>
              </a:ln>
              <a:solidFill>
                <a:schemeClr val="tx1"/>
              </a:solidFill>
              <a:latin typeface="Arial" pitchFamily="34" charset="0"/>
              <a:cs typeface="Arial"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57158" y="500042"/>
            <a:ext cx="8558266" cy="6143668"/>
          </a:xfrm>
          <a:prstGeom prst="rect">
            <a:avLst/>
          </a:prstGeom>
          <a:solidFill>
            <a:srgbClr val="FFFF00"/>
          </a:solidFill>
          <a:ln w="400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1" anchor="t" anchorCtr="0"/>
          <a:lstStyle/>
          <a:p>
            <a:pPr marL="342900" lvl="0" indent="-342900" algn="just">
              <a:spcBef>
                <a:spcPct val="20000"/>
              </a:spcBef>
              <a:defRPr/>
            </a:pPr>
            <a:r>
              <a:rPr lang="ar-SA" sz="13800" dirty="0" smtClean="0">
                <a:ln w="3175" cap="flat" cmpd="sng">
                  <a:solidFill>
                    <a:schemeClr val="tx1"/>
                  </a:solidFill>
                  <a:round/>
                </a:ln>
                <a:solidFill>
                  <a:schemeClr val="dk1"/>
                </a:solidFill>
              </a:rPr>
              <a:t>قال رسول الله</a:t>
            </a:r>
          </a:p>
          <a:p>
            <a:pPr marL="342900" lvl="0" indent="-342900" algn="just">
              <a:spcBef>
                <a:spcPct val="20000"/>
              </a:spcBef>
              <a:defRPr/>
            </a:pPr>
            <a:endParaRPr lang="ar-SA" sz="9600" dirty="0" smtClean="0">
              <a:ln w="3175" cap="flat" cmpd="sng">
                <a:solidFill>
                  <a:schemeClr val="tx1"/>
                </a:solidFill>
                <a:round/>
              </a:ln>
              <a:solidFill>
                <a:schemeClr val="dk1"/>
              </a:solidFill>
            </a:endParaRPr>
          </a:p>
          <a:p>
            <a:pPr marL="342900" lvl="0" indent="-342900" algn="just">
              <a:spcBef>
                <a:spcPct val="20000"/>
              </a:spcBef>
              <a:defRPr/>
            </a:pPr>
            <a:r>
              <a:rPr lang="ar-SA" sz="9600" dirty="0" smtClean="0">
                <a:ln w="3175" cap="flat" cmpd="sng">
                  <a:solidFill>
                    <a:schemeClr val="tx1"/>
                  </a:solidFill>
                  <a:round/>
                </a:ln>
                <a:solidFill>
                  <a:schemeClr val="dk1"/>
                </a:solidFill>
              </a:rPr>
              <a:t> </a:t>
            </a:r>
          </a:p>
          <a:p>
            <a:pPr marL="342900" lvl="0" indent="-342900" algn="ctr">
              <a:spcBef>
                <a:spcPct val="20000"/>
              </a:spcBef>
              <a:defRPr/>
            </a:pPr>
            <a:r>
              <a:rPr lang="ar-SA" sz="9600" dirty="0" smtClean="0">
                <a:sym typeface="AGA Arabesque"/>
              </a:rPr>
              <a:t> </a:t>
            </a:r>
            <a:r>
              <a:rPr lang="ar-SA" sz="13800" dirty="0" smtClean="0">
                <a:ln w="3175" cap="flat" cmpd="sng">
                  <a:solidFill>
                    <a:schemeClr val="tx1"/>
                  </a:solidFill>
                  <a:round/>
                </a:ln>
                <a:solidFill>
                  <a:schemeClr val="dk1"/>
                </a:solidFill>
              </a:rPr>
              <a:t> </a:t>
            </a:r>
            <a:endParaRPr lang="ar-SA" sz="7200" dirty="0">
              <a:ln w="0" cap="flat" cmpd="sng">
                <a:solidFill>
                  <a:schemeClr val="tx1"/>
                </a:solidFill>
                <a:round/>
              </a:ln>
              <a:solidFill>
                <a:schemeClr val="dk1"/>
              </a:solidFill>
            </a:endParaRPr>
          </a:p>
        </p:txBody>
      </p:sp>
      <p:grpSp>
        <p:nvGrpSpPr>
          <p:cNvPr id="6" name="مجموعة 5"/>
          <p:cNvGrpSpPr/>
          <p:nvPr/>
        </p:nvGrpSpPr>
        <p:grpSpPr>
          <a:xfrm>
            <a:off x="2000232" y="2857496"/>
            <a:ext cx="5286412" cy="3214710"/>
            <a:chOff x="2000232" y="2857496"/>
            <a:chExt cx="5286412" cy="3214710"/>
          </a:xfrm>
        </p:grpSpPr>
        <p:sp>
          <p:nvSpPr>
            <p:cNvPr id="4" name="مستطيل 3"/>
            <p:cNvSpPr/>
            <p:nvPr/>
          </p:nvSpPr>
          <p:spPr>
            <a:xfrm>
              <a:off x="2000232" y="2857496"/>
              <a:ext cx="5286412" cy="321471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ar-SA" sz="28700" dirty="0" smtClean="0">
                  <a:solidFill>
                    <a:schemeClr val="tx1"/>
                  </a:solidFill>
                  <a:sym typeface="AGA Arabesque"/>
                </a:rPr>
                <a:t></a:t>
              </a:r>
              <a:endParaRPr lang="ar-SA" sz="4000" dirty="0">
                <a:solidFill>
                  <a:schemeClr val="tx1"/>
                </a:solidFill>
              </a:endParaRPr>
            </a:p>
          </p:txBody>
        </p:sp>
        <p:sp>
          <p:nvSpPr>
            <p:cNvPr id="5" name="مستطيل 4"/>
            <p:cNvSpPr/>
            <p:nvPr/>
          </p:nvSpPr>
          <p:spPr>
            <a:xfrm>
              <a:off x="2143108" y="4714884"/>
              <a:ext cx="928694" cy="100013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ar-SA" sz="9600" dirty="0" smtClean="0">
                  <a:ln w="3175" cap="flat" cmpd="sng">
                    <a:solidFill>
                      <a:prstClr val="black"/>
                    </a:solidFill>
                    <a:round/>
                  </a:ln>
                  <a:solidFill>
                    <a:prstClr val="black"/>
                  </a:solidFill>
                </a:rPr>
                <a:t>:</a:t>
              </a:r>
              <a:endParaRPr lang="ar-SA" dirty="0"/>
            </a:p>
          </p:txBody>
        </p:sp>
      </p:gr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85720" y="500042"/>
            <a:ext cx="8558266" cy="6143668"/>
          </a:xfrm>
          <a:prstGeom prst="rect">
            <a:avLst/>
          </a:prstGeom>
          <a:solidFill>
            <a:srgbClr val="FFFF00"/>
          </a:solidFill>
          <a:ln w="400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1" anchor="ctr"/>
          <a:lstStyle/>
          <a:p>
            <a:pPr marL="342900" lvl="0" indent="-342900" algn="just">
              <a:spcBef>
                <a:spcPct val="20000"/>
              </a:spcBef>
              <a:defRPr/>
            </a:pPr>
            <a:r>
              <a:rPr lang="ar-SA" sz="6600" dirty="0" smtClean="0">
                <a:ln w="3175" cap="flat" cmpd="sng">
                  <a:solidFill>
                    <a:schemeClr val="tx1"/>
                  </a:solidFill>
                  <a:round/>
                </a:ln>
                <a:solidFill>
                  <a:schemeClr val="dk1"/>
                </a:solidFill>
              </a:rPr>
              <a:t>(... </a:t>
            </a:r>
            <a:r>
              <a:rPr lang="ar-SA" sz="6600" dirty="0">
                <a:ln w="3175" cap="flat" cmpd="sng">
                  <a:solidFill>
                    <a:schemeClr val="tx1"/>
                  </a:solidFill>
                  <a:round/>
                </a:ln>
                <a:solidFill>
                  <a:schemeClr val="dk1"/>
                </a:solidFill>
              </a:rPr>
              <a:t>والذي نَفْسُ مُحَمَّدٍ بِيَدِهِ إِنَّ مَا بَيْنَ الْمِصْرَاعَيْنِ مِنْ </a:t>
            </a:r>
            <a:r>
              <a:rPr lang="ar-SA" sz="6600" dirty="0" err="1" smtClean="0">
                <a:ln w="3175" cap="flat" cmpd="sng">
                  <a:solidFill>
                    <a:schemeClr val="tx1"/>
                  </a:solidFill>
                  <a:round/>
                </a:ln>
                <a:solidFill>
                  <a:schemeClr val="dk1"/>
                </a:solidFill>
              </a:rPr>
              <a:t>مصاريع</a:t>
            </a:r>
            <a:r>
              <a:rPr lang="ar-SA" sz="6600" dirty="0" smtClean="0">
                <a:ln w="3175" cap="flat" cmpd="sng">
                  <a:solidFill>
                    <a:schemeClr val="tx1"/>
                  </a:solidFill>
                  <a:round/>
                </a:ln>
                <a:solidFill>
                  <a:schemeClr val="dk1"/>
                </a:solidFill>
              </a:rPr>
              <a:t> </a:t>
            </a:r>
            <a:r>
              <a:rPr lang="ar-SA" sz="6600" dirty="0">
                <a:ln w="3175" cap="flat" cmpd="sng">
                  <a:solidFill>
                    <a:schemeClr val="tx1"/>
                  </a:solidFill>
                  <a:round/>
                </a:ln>
                <a:solidFill>
                  <a:schemeClr val="dk1"/>
                </a:solidFill>
              </a:rPr>
              <a:t>الْجَنَّةِ لَكَمَا بَيْنَ مَكَّةَ وَهَجَرٍ أَوْ كَمَا بَيْنَ مَكَّةَ </a:t>
            </a:r>
            <a:r>
              <a:rPr lang="ar-SA" sz="6600" dirty="0" err="1" smtClean="0">
                <a:ln w="3175" cap="flat" cmpd="sng">
                  <a:solidFill>
                    <a:schemeClr val="tx1"/>
                  </a:solidFill>
                  <a:round/>
                </a:ln>
                <a:solidFill>
                  <a:schemeClr val="dk1"/>
                </a:solidFill>
              </a:rPr>
              <a:t>وَبُصْرَى</a:t>
            </a:r>
            <a:r>
              <a:rPr lang="ar-SA" sz="6600" dirty="0" smtClean="0">
                <a:ln w="3175" cap="flat" cmpd="sng">
                  <a:solidFill>
                    <a:schemeClr val="tx1"/>
                  </a:solidFill>
                  <a:round/>
                </a:ln>
                <a:solidFill>
                  <a:schemeClr val="dk1"/>
                </a:solidFill>
              </a:rPr>
              <a:t>...)</a:t>
            </a:r>
          </a:p>
          <a:p>
            <a:pPr marL="342900" lvl="0" indent="-342900">
              <a:spcBef>
                <a:spcPct val="20000"/>
              </a:spcBef>
              <a:defRPr/>
            </a:pPr>
            <a:r>
              <a:rPr lang="ar-SA" sz="6600" dirty="0" smtClean="0">
                <a:ln cap="flat" cmpd="sng">
                  <a:solidFill>
                    <a:schemeClr val="tx1"/>
                  </a:solidFill>
                  <a:round/>
                </a:ln>
                <a:solidFill>
                  <a:schemeClr val="dk1"/>
                </a:solidFill>
              </a:rPr>
              <a:t>       </a:t>
            </a:r>
            <a:r>
              <a:rPr lang="ar-SA" sz="4000" dirty="0" smtClean="0">
                <a:ln w="0" cap="flat" cmpd="sng">
                  <a:solidFill>
                    <a:schemeClr val="tx1"/>
                  </a:solidFill>
                  <a:round/>
                </a:ln>
                <a:solidFill>
                  <a:schemeClr val="dk1"/>
                </a:solidFill>
              </a:rPr>
              <a:t>أخرجه الأمام مسلم وغيره عن أبي هريرة</a:t>
            </a:r>
            <a:endParaRPr lang="ar-SA" sz="4000" dirty="0">
              <a:ln w="0" cap="flat" cmpd="sng">
                <a:solidFill>
                  <a:schemeClr val="tx1"/>
                </a:solidFill>
                <a:round/>
              </a:ln>
              <a:solidFill>
                <a:schemeClr val="dk1"/>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محتوى 3"/>
          <p:cNvSpPr txBox="1">
            <a:spLocks/>
          </p:cNvSpPr>
          <p:nvPr/>
        </p:nvSpPr>
        <p:spPr>
          <a:xfrm>
            <a:off x="4643438" y="1285860"/>
            <a:ext cx="4286248" cy="5141806"/>
          </a:xfrm>
          <a:prstGeom prst="rect">
            <a:avLst/>
          </a:prstGeom>
          <a:solidFill>
            <a:srgbClr val="FFFF0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a:normAutofit lnSpcReduction="10000"/>
          </a:bodyPr>
          <a:lstStyle/>
          <a:p>
            <a:pPr>
              <a:buFont typeface="Wingdings" pitchFamily="2" charset="2"/>
              <a:buChar char="§"/>
            </a:pPr>
            <a:r>
              <a:rPr lang="ar-SA" sz="2000" b="1" dirty="0" smtClean="0">
                <a:ln w="9525">
                  <a:solidFill>
                    <a:schemeClr val="tx1"/>
                  </a:solidFill>
                </a:ln>
              </a:rPr>
              <a:t>أخرجه مسلم في </a:t>
            </a:r>
            <a:r>
              <a:rPr lang="ar-SA" sz="2000" b="1" dirty="0" err="1" smtClean="0">
                <a:ln w="9525">
                  <a:solidFill>
                    <a:schemeClr val="tx1"/>
                  </a:solidFill>
                </a:ln>
              </a:rPr>
              <a:t>صحيحه</a:t>
            </a:r>
            <a:r>
              <a:rPr lang="ar-SA" sz="2000" b="1" dirty="0" smtClean="0">
                <a:ln w="9525">
                  <a:solidFill>
                    <a:schemeClr val="tx1"/>
                  </a:solidFill>
                </a:ln>
              </a:rPr>
              <a:t> حديث رقم 292</a:t>
            </a:r>
            <a:endParaRPr lang="en-US" sz="2000" b="1" dirty="0" smtClean="0">
              <a:ln w="9525">
                <a:solidFill>
                  <a:schemeClr val="tx1"/>
                </a:solidFill>
              </a:ln>
            </a:endParaRPr>
          </a:p>
          <a:p>
            <a:pPr>
              <a:buFont typeface="Wingdings" pitchFamily="2" charset="2"/>
              <a:buChar char="§"/>
            </a:pPr>
            <a:r>
              <a:rPr lang="ar-SA" sz="2000" b="1" dirty="0" smtClean="0">
                <a:ln w="9525">
                  <a:solidFill>
                    <a:schemeClr val="tx1"/>
                  </a:solidFill>
                </a:ln>
              </a:rPr>
              <a:t>وأخرجه الترمذي في جامعه حديث رقم 2371</a:t>
            </a:r>
            <a:endParaRPr lang="en-US" sz="2000" b="1" dirty="0" smtClean="0">
              <a:ln w="9525">
                <a:solidFill>
                  <a:schemeClr val="tx1"/>
                </a:solidFill>
              </a:ln>
            </a:endParaRPr>
          </a:p>
          <a:p>
            <a:pPr>
              <a:buFont typeface="Wingdings" pitchFamily="2" charset="2"/>
              <a:buChar char="§"/>
            </a:pPr>
            <a:r>
              <a:rPr lang="ar-SA" sz="2000" b="1" dirty="0" smtClean="0">
                <a:ln w="9525">
                  <a:solidFill>
                    <a:schemeClr val="tx1"/>
                  </a:solidFill>
                </a:ln>
              </a:rPr>
              <a:t>وأخرجه أحمد في مسنده  حديث رقم 9411</a:t>
            </a:r>
            <a:endParaRPr lang="en-US" sz="2000" b="1" dirty="0" smtClean="0">
              <a:ln w="9525">
                <a:solidFill>
                  <a:schemeClr val="tx1"/>
                </a:solidFill>
              </a:ln>
            </a:endParaRPr>
          </a:p>
          <a:p>
            <a:pPr>
              <a:buFont typeface="Wingdings" pitchFamily="2" charset="2"/>
              <a:buChar char="§"/>
            </a:pPr>
            <a:r>
              <a:rPr lang="ar-SA" sz="2000" b="1" dirty="0" smtClean="0">
                <a:ln w="9525">
                  <a:solidFill>
                    <a:schemeClr val="tx1"/>
                  </a:solidFill>
                </a:ln>
              </a:rPr>
              <a:t>وأخرجه ابن حبان في </a:t>
            </a:r>
            <a:r>
              <a:rPr lang="ar-SA" sz="2000" b="1" dirty="0" err="1" smtClean="0">
                <a:ln w="9525">
                  <a:solidFill>
                    <a:schemeClr val="tx1"/>
                  </a:solidFill>
                </a:ln>
              </a:rPr>
              <a:t>صحيحه</a:t>
            </a:r>
            <a:r>
              <a:rPr lang="ar-SA" sz="2000" b="1" dirty="0" smtClean="0">
                <a:ln w="9525">
                  <a:solidFill>
                    <a:schemeClr val="tx1"/>
                  </a:solidFill>
                </a:ln>
              </a:rPr>
              <a:t>  حديث رقم 6603,7550</a:t>
            </a:r>
            <a:endParaRPr lang="en-US" sz="2000" b="1" dirty="0" smtClean="0">
              <a:ln w="9525">
                <a:solidFill>
                  <a:schemeClr val="tx1"/>
                </a:solidFill>
              </a:ln>
            </a:endParaRPr>
          </a:p>
          <a:p>
            <a:pPr>
              <a:buFont typeface="Wingdings" pitchFamily="2" charset="2"/>
              <a:buChar char="§"/>
            </a:pPr>
            <a:r>
              <a:rPr lang="ar-SA" sz="2000" b="1" dirty="0" smtClean="0">
                <a:ln w="9525">
                  <a:solidFill>
                    <a:schemeClr val="tx1"/>
                  </a:solidFill>
                </a:ln>
              </a:rPr>
              <a:t>وأخرجه أبو </a:t>
            </a:r>
            <a:r>
              <a:rPr lang="ar-SA" sz="2000" b="1" dirty="0" err="1" smtClean="0">
                <a:ln w="9525">
                  <a:solidFill>
                    <a:schemeClr val="tx1"/>
                  </a:solidFill>
                </a:ln>
              </a:rPr>
              <a:t>عوانة</a:t>
            </a:r>
            <a:r>
              <a:rPr lang="ar-SA" sz="2000" b="1" dirty="0" smtClean="0">
                <a:ln w="9525">
                  <a:solidFill>
                    <a:schemeClr val="tx1"/>
                  </a:solidFill>
                </a:ln>
              </a:rPr>
              <a:t> في مسنده حديث رقم 323</a:t>
            </a:r>
            <a:endParaRPr lang="en-US" sz="2000" b="1" dirty="0" smtClean="0">
              <a:ln w="9525">
                <a:solidFill>
                  <a:schemeClr val="tx1"/>
                </a:solidFill>
              </a:ln>
            </a:endParaRPr>
          </a:p>
          <a:p>
            <a:pPr>
              <a:buFont typeface="Wingdings" pitchFamily="2" charset="2"/>
              <a:buChar char="§"/>
            </a:pPr>
            <a:r>
              <a:rPr lang="ar-SA" sz="2000" b="1" dirty="0" smtClean="0">
                <a:ln w="9525">
                  <a:solidFill>
                    <a:schemeClr val="tx1"/>
                  </a:solidFill>
                </a:ln>
              </a:rPr>
              <a:t>وأخرجه أبو نعيم في المستخرج على مسلم  حديث رقم 399</a:t>
            </a:r>
            <a:endParaRPr lang="en-US" sz="2000" b="1" dirty="0" smtClean="0">
              <a:ln w="9525">
                <a:solidFill>
                  <a:schemeClr val="tx1"/>
                </a:solidFill>
              </a:ln>
            </a:endParaRPr>
          </a:p>
          <a:p>
            <a:pPr>
              <a:buFont typeface="Wingdings" pitchFamily="2" charset="2"/>
              <a:buChar char="§"/>
            </a:pPr>
            <a:r>
              <a:rPr lang="ar-SA" sz="2000" b="1" dirty="0" smtClean="0">
                <a:ln w="9525">
                  <a:solidFill>
                    <a:schemeClr val="tx1"/>
                  </a:solidFill>
                </a:ln>
              </a:rPr>
              <a:t>وأخرجه النسائي في السنن الكبرى  حديث رقم 10776</a:t>
            </a:r>
            <a:endParaRPr lang="en-US" sz="2000" b="1" dirty="0" smtClean="0">
              <a:ln w="9525">
                <a:solidFill>
                  <a:schemeClr val="tx1"/>
                </a:solidFill>
              </a:ln>
            </a:endParaRPr>
          </a:p>
          <a:p>
            <a:pPr>
              <a:buFont typeface="Wingdings" pitchFamily="2" charset="2"/>
              <a:buChar char="§"/>
            </a:pPr>
            <a:r>
              <a:rPr lang="ar-SA" sz="2000" b="1" dirty="0" smtClean="0">
                <a:ln w="9525">
                  <a:solidFill>
                    <a:schemeClr val="tx1"/>
                  </a:solidFill>
                </a:ln>
              </a:rPr>
              <a:t>وأخرجه إسحاق بن </a:t>
            </a:r>
            <a:r>
              <a:rPr lang="ar-SA" sz="2000" b="1" dirty="0" err="1" smtClean="0">
                <a:ln w="9525">
                  <a:solidFill>
                    <a:schemeClr val="tx1"/>
                  </a:solidFill>
                </a:ln>
              </a:rPr>
              <a:t>راهويه</a:t>
            </a:r>
            <a:r>
              <a:rPr lang="ar-SA" sz="2000" b="1" dirty="0" smtClean="0">
                <a:ln w="9525">
                  <a:solidFill>
                    <a:schemeClr val="tx1"/>
                  </a:solidFill>
                </a:ln>
              </a:rPr>
              <a:t> في مسنده  حديث رقم 153,154</a:t>
            </a:r>
            <a:endParaRPr lang="en-US" sz="2000" b="1" dirty="0" smtClean="0">
              <a:ln w="9525">
                <a:solidFill>
                  <a:schemeClr val="tx1"/>
                </a:solidFill>
              </a:ln>
            </a:endParaRPr>
          </a:p>
          <a:p>
            <a:pPr>
              <a:buFont typeface="Wingdings" pitchFamily="2" charset="2"/>
              <a:buChar char="§"/>
            </a:pPr>
            <a:r>
              <a:rPr lang="ar-SA" sz="2000" b="1" dirty="0" smtClean="0">
                <a:ln w="9525">
                  <a:solidFill>
                    <a:schemeClr val="tx1"/>
                  </a:solidFill>
                </a:ln>
              </a:rPr>
              <a:t>وأخرجه ابن المبارك في مسنده حديث رقم 103، </a:t>
            </a:r>
            <a:endParaRPr lang="en-US" sz="2000" b="1" dirty="0" smtClean="0">
              <a:ln w="9525">
                <a:solidFill>
                  <a:schemeClr val="tx1"/>
                </a:solidFill>
              </a:ln>
            </a:endParaRPr>
          </a:p>
          <a:p>
            <a:pPr>
              <a:buFont typeface="Wingdings" pitchFamily="2" charset="2"/>
              <a:buChar char="§"/>
            </a:pPr>
            <a:r>
              <a:rPr lang="ar-SA" sz="2000" b="1" dirty="0" smtClean="0">
                <a:ln w="9525">
                  <a:solidFill>
                    <a:schemeClr val="tx1"/>
                  </a:solidFill>
                </a:ln>
              </a:rPr>
              <a:t>وأخرجه ابن أبي شيبة في المصنف  حديث رقم 30997,33353</a:t>
            </a:r>
            <a:endParaRPr lang="en-US" sz="2000" b="1" dirty="0" smtClean="0">
              <a:ln w="9525">
                <a:solidFill>
                  <a:schemeClr val="tx1"/>
                </a:solidFill>
              </a:ln>
            </a:endParaRPr>
          </a:p>
          <a:p>
            <a:pPr>
              <a:buFont typeface="Wingdings" pitchFamily="2" charset="2"/>
              <a:buChar char="§"/>
            </a:pPr>
            <a:r>
              <a:rPr lang="ar-SA" sz="2000" b="1" dirty="0" smtClean="0">
                <a:ln w="9525">
                  <a:solidFill>
                    <a:schemeClr val="tx1"/>
                  </a:solidFill>
                </a:ln>
              </a:rPr>
              <a:t>وأخرجه أبو القاسم بن </a:t>
            </a:r>
            <a:r>
              <a:rPr lang="ar-SA" sz="2000" b="1" dirty="0" err="1" smtClean="0">
                <a:ln w="9525">
                  <a:solidFill>
                    <a:schemeClr val="tx1"/>
                  </a:solidFill>
                </a:ln>
              </a:rPr>
              <a:t>بشران</a:t>
            </a:r>
            <a:r>
              <a:rPr lang="ar-SA" sz="2000" b="1" dirty="0" smtClean="0">
                <a:ln w="9525">
                  <a:solidFill>
                    <a:schemeClr val="tx1"/>
                  </a:solidFill>
                </a:ln>
              </a:rPr>
              <a:t> في جزء فيه سبعة مجالس من أمالي ابن </a:t>
            </a:r>
            <a:r>
              <a:rPr lang="ar-SA" sz="2000" b="1" dirty="0" err="1" smtClean="0">
                <a:ln w="9525">
                  <a:solidFill>
                    <a:schemeClr val="tx1"/>
                  </a:solidFill>
                </a:ln>
              </a:rPr>
              <a:t>بشران</a:t>
            </a:r>
            <a:r>
              <a:rPr lang="en-US" sz="2000" b="1" dirty="0" smtClean="0">
                <a:ln w="9525">
                  <a:solidFill>
                    <a:schemeClr val="tx1"/>
                  </a:solidFill>
                </a:ln>
              </a:rPr>
              <a:t>  </a:t>
            </a:r>
            <a:r>
              <a:rPr lang="ar-SA" sz="2000" b="1" dirty="0" smtClean="0">
                <a:ln w="9525">
                  <a:solidFill>
                    <a:schemeClr val="tx1"/>
                  </a:solidFill>
                </a:ln>
              </a:rPr>
              <a:t>حديث رقم 16</a:t>
            </a:r>
            <a:endParaRPr lang="en-US" sz="2800" b="1" dirty="0" smtClean="0">
              <a:ln w="9525">
                <a:solidFill>
                  <a:schemeClr val="tx1"/>
                </a:solidFill>
              </a:ln>
            </a:endParaRPr>
          </a:p>
        </p:txBody>
      </p:sp>
      <p:sp>
        <p:nvSpPr>
          <p:cNvPr id="7" name="عنصر نائب للمحتوى 3"/>
          <p:cNvSpPr txBox="1">
            <a:spLocks/>
          </p:cNvSpPr>
          <p:nvPr/>
        </p:nvSpPr>
        <p:spPr>
          <a:xfrm>
            <a:off x="285720" y="1285860"/>
            <a:ext cx="4286248" cy="5141806"/>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shade val="50000"/>
            </a:schemeClr>
          </a:lnRef>
          <a:fillRef idx="1">
            <a:schemeClr val="accent4"/>
          </a:fillRef>
          <a:effectRef idx="0">
            <a:schemeClr val="accent4"/>
          </a:effectRef>
          <a:fontRef idx="minor">
            <a:schemeClr val="lt1"/>
          </a:fontRef>
        </p:style>
        <p:txBody>
          <a:bodyPr>
            <a:normAutofit fontScale="85000" lnSpcReduction="10000"/>
          </a:bodyPr>
          <a:lstStyle/>
          <a:p>
            <a:pPr>
              <a:buFont typeface="Wingdings" pitchFamily="2" charset="2"/>
              <a:buChar char="§"/>
            </a:pPr>
            <a:endParaRPr lang="ar-SA" sz="2000" b="1" dirty="0" smtClean="0">
              <a:ln w="6350">
                <a:solidFill>
                  <a:schemeClr val="tx1"/>
                </a:solidFill>
              </a:ln>
              <a:solidFill>
                <a:schemeClr val="tx1"/>
              </a:solidFill>
            </a:endParaRPr>
          </a:p>
          <a:p>
            <a:pPr>
              <a:buFont typeface="Wingdings" pitchFamily="2" charset="2"/>
              <a:buChar char="§"/>
            </a:pPr>
            <a:r>
              <a:rPr lang="ar-SA" sz="2000" b="1" dirty="0" smtClean="0">
                <a:ln w="6350">
                  <a:solidFill>
                    <a:schemeClr val="tx1"/>
                  </a:solidFill>
                </a:ln>
                <a:solidFill>
                  <a:schemeClr val="tx1"/>
                </a:solidFill>
              </a:rPr>
              <a:t>وأخرجه ابن </a:t>
            </a:r>
            <a:r>
              <a:rPr lang="ar-SA" sz="2000" b="1" dirty="0" err="1" smtClean="0">
                <a:ln w="6350">
                  <a:solidFill>
                    <a:schemeClr val="tx1"/>
                  </a:solidFill>
                </a:ln>
                <a:solidFill>
                  <a:schemeClr val="tx1"/>
                </a:solidFill>
              </a:rPr>
              <a:t>بشران</a:t>
            </a:r>
            <a:r>
              <a:rPr lang="ar-SA" sz="2000" b="1" dirty="0" smtClean="0">
                <a:ln w="6350">
                  <a:solidFill>
                    <a:schemeClr val="tx1"/>
                  </a:solidFill>
                </a:ln>
                <a:solidFill>
                  <a:schemeClr val="tx1"/>
                </a:solidFill>
              </a:rPr>
              <a:t> في </a:t>
            </a:r>
            <a:r>
              <a:rPr lang="ar-SA" sz="2000" b="1" dirty="0" err="1" smtClean="0">
                <a:ln w="6350">
                  <a:solidFill>
                    <a:schemeClr val="tx1"/>
                  </a:solidFill>
                </a:ln>
                <a:solidFill>
                  <a:schemeClr val="tx1"/>
                </a:solidFill>
              </a:rPr>
              <a:t>الأمالي</a:t>
            </a:r>
            <a:r>
              <a:rPr lang="ar-SA" sz="2000" b="1" dirty="0" smtClean="0">
                <a:ln w="6350">
                  <a:solidFill>
                    <a:schemeClr val="tx1"/>
                  </a:solidFill>
                </a:ln>
                <a:solidFill>
                  <a:schemeClr val="tx1"/>
                </a:solidFill>
              </a:rPr>
              <a:t>  حديث رقم 809</a:t>
            </a:r>
            <a:endParaRPr lang="en-US" sz="2000" b="1" dirty="0" smtClean="0">
              <a:ln w="6350">
                <a:solidFill>
                  <a:schemeClr val="tx1"/>
                </a:solidFill>
              </a:ln>
              <a:solidFill>
                <a:schemeClr val="tx1"/>
              </a:solidFill>
            </a:endParaRPr>
          </a:p>
          <a:p>
            <a:pPr>
              <a:buFont typeface="Wingdings" pitchFamily="2" charset="2"/>
              <a:buChar char="§"/>
            </a:pPr>
            <a:r>
              <a:rPr lang="ar-SA" sz="2000" b="1" dirty="0" smtClean="0">
                <a:ln w="6350">
                  <a:solidFill>
                    <a:schemeClr val="tx1"/>
                  </a:solidFill>
                </a:ln>
                <a:solidFill>
                  <a:schemeClr val="tx1"/>
                </a:solidFill>
              </a:rPr>
              <a:t>وأخرجه عبد الملك بن </a:t>
            </a:r>
            <a:r>
              <a:rPr lang="ar-SA" sz="2000" b="1" dirty="0" err="1" smtClean="0">
                <a:ln w="6350">
                  <a:solidFill>
                    <a:schemeClr val="tx1"/>
                  </a:solidFill>
                </a:ln>
                <a:solidFill>
                  <a:schemeClr val="tx1"/>
                </a:solidFill>
              </a:rPr>
              <a:t>بشران</a:t>
            </a:r>
            <a:r>
              <a:rPr lang="ar-SA" sz="2000" b="1" dirty="0" smtClean="0">
                <a:ln w="6350">
                  <a:solidFill>
                    <a:schemeClr val="tx1"/>
                  </a:solidFill>
                </a:ln>
                <a:solidFill>
                  <a:schemeClr val="tx1"/>
                </a:solidFill>
              </a:rPr>
              <a:t> في أمالي ابن </a:t>
            </a:r>
            <a:r>
              <a:rPr lang="ar-SA" sz="2000" b="1" dirty="0" err="1" smtClean="0">
                <a:ln w="6350">
                  <a:solidFill>
                    <a:schemeClr val="tx1"/>
                  </a:solidFill>
                </a:ln>
                <a:solidFill>
                  <a:schemeClr val="tx1"/>
                </a:solidFill>
              </a:rPr>
              <a:t>بشران</a:t>
            </a:r>
            <a:r>
              <a:rPr lang="ar-SA" sz="2000" b="1" dirty="0" smtClean="0">
                <a:ln w="6350">
                  <a:solidFill>
                    <a:schemeClr val="tx1"/>
                  </a:solidFill>
                </a:ln>
                <a:solidFill>
                  <a:schemeClr val="tx1"/>
                </a:solidFill>
              </a:rPr>
              <a:t> ( مجالس أخرى )  حديث رقم 774</a:t>
            </a:r>
            <a:endParaRPr lang="en-US" sz="2000" b="1" dirty="0" smtClean="0">
              <a:ln w="6350">
                <a:solidFill>
                  <a:schemeClr val="tx1"/>
                </a:solidFill>
              </a:ln>
              <a:solidFill>
                <a:schemeClr val="tx1"/>
              </a:solidFill>
            </a:endParaRPr>
          </a:p>
          <a:p>
            <a:pPr>
              <a:buFont typeface="Wingdings" pitchFamily="2" charset="2"/>
              <a:buChar char="§"/>
            </a:pPr>
            <a:r>
              <a:rPr lang="ar-SA" sz="2000" b="1" dirty="0" smtClean="0">
                <a:ln w="6350">
                  <a:solidFill>
                    <a:schemeClr val="tx1"/>
                  </a:solidFill>
                </a:ln>
                <a:solidFill>
                  <a:schemeClr val="tx1"/>
                </a:solidFill>
              </a:rPr>
              <a:t>وأخرجه أبو القاسم بن </a:t>
            </a:r>
            <a:r>
              <a:rPr lang="ar-SA" sz="2000" b="1" dirty="0" err="1" smtClean="0">
                <a:ln w="6350">
                  <a:solidFill>
                    <a:schemeClr val="tx1"/>
                  </a:solidFill>
                </a:ln>
                <a:solidFill>
                  <a:schemeClr val="tx1"/>
                </a:solidFill>
              </a:rPr>
              <a:t>بشران</a:t>
            </a:r>
            <a:r>
              <a:rPr lang="ar-SA" sz="2000" b="1" dirty="0" smtClean="0">
                <a:ln w="6350">
                  <a:solidFill>
                    <a:schemeClr val="tx1"/>
                  </a:solidFill>
                </a:ln>
                <a:solidFill>
                  <a:schemeClr val="tx1"/>
                </a:solidFill>
              </a:rPr>
              <a:t> في أمالي ابن </a:t>
            </a:r>
            <a:r>
              <a:rPr lang="ar-SA" sz="2000" b="1" dirty="0" err="1" smtClean="0">
                <a:ln w="6350">
                  <a:solidFill>
                    <a:schemeClr val="tx1"/>
                  </a:solidFill>
                </a:ln>
                <a:solidFill>
                  <a:schemeClr val="tx1"/>
                </a:solidFill>
              </a:rPr>
              <a:t>بشران</a:t>
            </a:r>
            <a:r>
              <a:rPr lang="ar-SA" sz="2000" b="1" dirty="0" smtClean="0">
                <a:ln w="6350">
                  <a:solidFill>
                    <a:schemeClr val="tx1"/>
                  </a:solidFill>
                </a:ln>
                <a:solidFill>
                  <a:schemeClr val="tx1"/>
                </a:solidFill>
              </a:rPr>
              <a:t> 13  حديث رقم 4</a:t>
            </a:r>
            <a:endParaRPr lang="en-US" sz="2000" b="1" dirty="0" smtClean="0">
              <a:ln w="6350">
                <a:solidFill>
                  <a:schemeClr val="tx1"/>
                </a:solidFill>
              </a:ln>
              <a:solidFill>
                <a:schemeClr val="tx1"/>
              </a:solidFill>
            </a:endParaRPr>
          </a:p>
          <a:p>
            <a:pPr>
              <a:buFont typeface="Wingdings" pitchFamily="2" charset="2"/>
              <a:buChar char="§"/>
            </a:pPr>
            <a:r>
              <a:rPr lang="ar-SA" sz="2000" b="1" dirty="0" smtClean="0">
                <a:ln w="6350">
                  <a:solidFill>
                    <a:schemeClr val="tx1"/>
                  </a:solidFill>
                </a:ln>
                <a:solidFill>
                  <a:schemeClr val="tx1"/>
                </a:solidFill>
              </a:rPr>
              <a:t>وأخرجه ابن أبي عاصم في السنة  حديث رقم 667</a:t>
            </a:r>
            <a:endParaRPr lang="en-US" sz="2000" b="1" dirty="0" smtClean="0">
              <a:ln w="6350">
                <a:solidFill>
                  <a:schemeClr val="tx1"/>
                </a:solidFill>
              </a:ln>
              <a:solidFill>
                <a:schemeClr val="tx1"/>
              </a:solidFill>
            </a:endParaRPr>
          </a:p>
          <a:p>
            <a:pPr>
              <a:buFont typeface="Wingdings" pitchFamily="2" charset="2"/>
              <a:buChar char="§"/>
            </a:pPr>
            <a:r>
              <a:rPr lang="ar-SA" sz="2000" b="1" dirty="0" smtClean="0">
                <a:ln w="6350">
                  <a:solidFill>
                    <a:schemeClr val="tx1"/>
                  </a:solidFill>
                </a:ln>
                <a:solidFill>
                  <a:schemeClr val="tx1"/>
                </a:solidFill>
              </a:rPr>
              <a:t>وأخرجه ابن </a:t>
            </a:r>
            <a:r>
              <a:rPr lang="ar-SA" sz="2000" b="1" dirty="0" err="1" smtClean="0">
                <a:ln w="6350">
                  <a:solidFill>
                    <a:schemeClr val="tx1"/>
                  </a:solidFill>
                </a:ln>
                <a:solidFill>
                  <a:schemeClr val="tx1"/>
                </a:solidFill>
              </a:rPr>
              <a:t>خزيمة</a:t>
            </a:r>
            <a:r>
              <a:rPr lang="ar-SA" sz="2000" b="1" dirty="0" smtClean="0">
                <a:ln w="6350">
                  <a:solidFill>
                    <a:schemeClr val="tx1"/>
                  </a:solidFill>
                </a:ln>
                <a:solidFill>
                  <a:schemeClr val="tx1"/>
                </a:solidFill>
              </a:rPr>
              <a:t> في التوحيد لابن </a:t>
            </a:r>
            <a:r>
              <a:rPr lang="ar-SA" sz="2000" b="1" dirty="0" err="1" smtClean="0">
                <a:ln w="6350">
                  <a:solidFill>
                    <a:schemeClr val="tx1"/>
                  </a:solidFill>
                </a:ln>
                <a:solidFill>
                  <a:schemeClr val="tx1"/>
                </a:solidFill>
              </a:rPr>
              <a:t>خزيمة</a:t>
            </a:r>
            <a:r>
              <a:rPr lang="ar-SA" sz="2000" b="1" dirty="0" smtClean="0">
                <a:ln w="6350">
                  <a:solidFill>
                    <a:schemeClr val="tx1"/>
                  </a:solidFill>
                </a:ln>
                <a:solidFill>
                  <a:schemeClr val="tx1"/>
                </a:solidFill>
              </a:rPr>
              <a:t>  حديث رقم 338</a:t>
            </a:r>
            <a:endParaRPr lang="en-US" sz="2000" b="1" dirty="0" smtClean="0">
              <a:ln w="6350">
                <a:solidFill>
                  <a:schemeClr val="tx1"/>
                </a:solidFill>
              </a:ln>
              <a:solidFill>
                <a:schemeClr val="tx1"/>
              </a:solidFill>
            </a:endParaRPr>
          </a:p>
          <a:p>
            <a:pPr>
              <a:buFont typeface="Wingdings" pitchFamily="2" charset="2"/>
              <a:buChar char="§"/>
            </a:pPr>
            <a:r>
              <a:rPr lang="ar-SA" sz="2000" b="1" dirty="0" smtClean="0">
                <a:ln w="6350">
                  <a:solidFill>
                    <a:schemeClr val="tx1"/>
                  </a:solidFill>
                </a:ln>
                <a:solidFill>
                  <a:schemeClr val="tx1"/>
                </a:solidFill>
              </a:rPr>
              <a:t>وأخرجه ابن </a:t>
            </a:r>
            <a:r>
              <a:rPr lang="ar-SA" sz="2000" b="1" dirty="0" err="1" smtClean="0">
                <a:ln w="6350">
                  <a:solidFill>
                    <a:schemeClr val="tx1"/>
                  </a:solidFill>
                </a:ln>
                <a:solidFill>
                  <a:schemeClr val="tx1"/>
                </a:solidFill>
              </a:rPr>
              <a:t>منده</a:t>
            </a:r>
            <a:r>
              <a:rPr lang="ar-SA" sz="2000" b="1" dirty="0" smtClean="0">
                <a:ln w="6350">
                  <a:solidFill>
                    <a:schemeClr val="tx1"/>
                  </a:solidFill>
                </a:ln>
                <a:solidFill>
                  <a:schemeClr val="tx1"/>
                </a:solidFill>
              </a:rPr>
              <a:t> في الإيمان  حديث رقم 880,883</a:t>
            </a:r>
            <a:endParaRPr lang="en-US" sz="2000" b="1" dirty="0" smtClean="0">
              <a:ln w="6350">
                <a:solidFill>
                  <a:schemeClr val="tx1"/>
                </a:solidFill>
              </a:ln>
              <a:solidFill>
                <a:schemeClr val="tx1"/>
              </a:solidFill>
            </a:endParaRPr>
          </a:p>
          <a:p>
            <a:pPr>
              <a:buFont typeface="Wingdings" pitchFamily="2" charset="2"/>
              <a:buChar char="§"/>
            </a:pPr>
            <a:r>
              <a:rPr lang="ar-SA" sz="2000" b="1" dirty="0" smtClean="0">
                <a:ln w="6350">
                  <a:solidFill>
                    <a:schemeClr val="tx1"/>
                  </a:solidFill>
                </a:ln>
                <a:solidFill>
                  <a:schemeClr val="tx1"/>
                </a:solidFill>
              </a:rPr>
              <a:t>وأخرجه قوام السنة </a:t>
            </a:r>
            <a:r>
              <a:rPr lang="ar-SA" sz="2000" b="1" dirty="0" err="1" smtClean="0">
                <a:ln w="6350">
                  <a:solidFill>
                    <a:schemeClr val="tx1"/>
                  </a:solidFill>
                </a:ln>
                <a:solidFill>
                  <a:schemeClr val="tx1"/>
                </a:solidFill>
              </a:rPr>
              <a:t>الأصبهاني</a:t>
            </a:r>
            <a:r>
              <a:rPr lang="ar-SA" sz="2000" b="1" dirty="0" smtClean="0">
                <a:ln w="6350">
                  <a:solidFill>
                    <a:schemeClr val="tx1"/>
                  </a:solidFill>
                </a:ln>
                <a:solidFill>
                  <a:schemeClr val="tx1"/>
                </a:solidFill>
              </a:rPr>
              <a:t> في الحجة في بيان </a:t>
            </a:r>
            <a:r>
              <a:rPr lang="ar-SA" sz="2000" b="1" dirty="0" err="1" smtClean="0">
                <a:ln w="6350">
                  <a:solidFill>
                    <a:schemeClr val="tx1"/>
                  </a:solidFill>
                </a:ln>
                <a:solidFill>
                  <a:schemeClr val="tx1"/>
                </a:solidFill>
              </a:rPr>
              <a:t>المحجة</a:t>
            </a:r>
            <a:r>
              <a:rPr lang="ar-SA" sz="2000" b="1" dirty="0" smtClean="0">
                <a:ln w="6350">
                  <a:solidFill>
                    <a:schemeClr val="tx1"/>
                  </a:solidFill>
                </a:ln>
                <a:solidFill>
                  <a:schemeClr val="tx1"/>
                </a:solidFill>
              </a:rPr>
              <a:t> وشرح عقيدة أهل السنة 2  حديث رقم 506</a:t>
            </a:r>
            <a:endParaRPr lang="en-US" sz="2000" b="1" dirty="0" smtClean="0">
              <a:ln w="6350">
                <a:solidFill>
                  <a:schemeClr val="tx1"/>
                </a:solidFill>
              </a:ln>
              <a:solidFill>
                <a:schemeClr val="tx1"/>
              </a:solidFill>
            </a:endParaRPr>
          </a:p>
          <a:p>
            <a:pPr>
              <a:buFont typeface="Wingdings" pitchFamily="2" charset="2"/>
              <a:buChar char="§"/>
            </a:pPr>
            <a:r>
              <a:rPr lang="ar-SA" sz="2000" b="1" dirty="0" smtClean="0">
                <a:ln w="6350">
                  <a:solidFill>
                    <a:schemeClr val="tx1"/>
                  </a:solidFill>
                </a:ln>
                <a:solidFill>
                  <a:schemeClr val="tx1"/>
                </a:solidFill>
              </a:rPr>
              <a:t>وأخرجه عمر بن محمد بن بجير </a:t>
            </a:r>
            <a:r>
              <a:rPr lang="ar-SA" sz="2000" b="1" dirty="0" err="1" smtClean="0">
                <a:ln w="6350">
                  <a:solidFill>
                    <a:schemeClr val="tx1"/>
                  </a:solidFill>
                </a:ln>
                <a:solidFill>
                  <a:schemeClr val="tx1"/>
                </a:solidFill>
              </a:rPr>
              <a:t>السمرقندي</a:t>
            </a:r>
            <a:r>
              <a:rPr lang="ar-SA" sz="2000" b="1" dirty="0" smtClean="0">
                <a:ln w="6350">
                  <a:solidFill>
                    <a:schemeClr val="tx1"/>
                  </a:solidFill>
                </a:ln>
                <a:solidFill>
                  <a:schemeClr val="tx1"/>
                </a:solidFill>
              </a:rPr>
              <a:t> </a:t>
            </a:r>
            <a:r>
              <a:rPr lang="ar-SA" sz="2000" b="1" dirty="0" err="1" smtClean="0">
                <a:ln w="6350">
                  <a:solidFill>
                    <a:schemeClr val="tx1"/>
                  </a:solidFill>
                </a:ln>
                <a:solidFill>
                  <a:schemeClr val="tx1"/>
                </a:solidFill>
              </a:rPr>
              <a:t>البجيري</a:t>
            </a:r>
            <a:r>
              <a:rPr lang="ar-SA" sz="2000" b="1" dirty="0" smtClean="0">
                <a:ln w="6350">
                  <a:solidFill>
                    <a:schemeClr val="tx1"/>
                  </a:solidFill>
                </a:ln>
                <a:solidFill>
                  <a:schemeClr val="tx1"/>
                </a:solidFill>
              </a:rPr>
              <a:t> في الجامع المسند (فضائل القرآن </a:t>
            </a:r>
            <a:r>
              <a:rPr lang="ar-SA" sz="2000" b="1" dirty="0" err="1" smtClean="0">
                <a:ln w="6350">
                  <a:solidFill>
                    <a:schemeClr val="tx1"/>
                  </a:solidFill>
                </a:ln>
                <a:solidFill>
                  <a:schemeClr val="tx1"/>
                </a:solidFill>
              </a:rPr>
              <a:t>للبجيري</a:t>
            </a:r>
            <a:r>
              <a:rPr lang="ar-SA" sz="2000" b="1" dirty="0" smtClean="0">
                <a:ln w="6350">
                  <a:solidFill>
                    <a:schemeClr val="tx1"/>
                  </a:solidFill>
                </a:ln>
                <a:solidFill>
                  <a:schemeClr val="tx1"/>
                </a:solidFill>
              </a:rPr>
              <a:t>)  حديث رقم 121</a:t>
            </a:r>
            <a:endParaRPr lang="en-US" sz="2000" b="1" dirty="0" smtClean="0">
              <a:ln w="6350">
                <a:solidFill>
                  <a:schemeClr val="tx1"/>
                </a:solidFill>
              </a:ln>
              <a:solidFill>
                <a:schemeClr val="tx1"/>
              </a:solidFill>
            </a:endParaRPr>
          </a:p>
          <a:p>
            <a:pPr>
              <a:buFont typeface="Wingdings" pitchFamily="2" charset="2"/>
              <a:buChar char="§"/>
            </a:pPr>
            <a:r>
              <a:rPr lang="ar-SA" sz="2000" b="1" dirty="0" smtClean="0">
                <a:ln w="6350">
                  <a:solidFill>
                    <a:schemeClr val="tx1"/>
                  </a:solidFill>
                </a:ln>
                <a:solidFill>
                  <a:schemeClr val="tx1"/>
                </a:solidFill>
              </a:rPr>
              <a:t>وأخرجه </a:t>
            </a:r>
            <a:r>
              <a:rPr lang="ar-SA" sz="2000" b="1" dirty="0" err="1" smtClean="0">
                <a:ln w="6350">
                  <a:solidFill>
                    <a:schemeClr val="tx1"/>
                  </a:solidFill>
                </a:ln>
                <a:solidFill>
                  <a:schemeClr val="tx1"/>
                </a:solidFill>
              </a:rPr>
              <a:t>البيهقي</a:t>
            </a:r>
            <a:r>
              <a:rPr lang="ar-SA" sz="2000" b="1" dirty="0" smtClean="0">
                <a:ln w="6350">
                  <a:solidFill>
                    <a:schemeClr val="tx1"/>
                  </a:solidFill>
                </a:ln>
                <a:solidFill>
                  <a:schemeClr val="tx1"/>
                </a:solidFill>
              </a:rPr>
              <a:t> في دلائل النبوة  حديث رقم 2233 </a:t>
            </a:r>
            <a:endParaRPr lang="en-US" sz="2000" b="1" dirty="0" smtClean="0">
              <a:ln w="6350">
                <a:solidFill>
                  <a:schemeClr val="tx1"/>
                </a:solidFill>
              </a:ln>
              <a:solidFill>
                <a:schemeClr val="tx1"/>
              </a:solidFill>
            </a:endParaRPr>
          </a:p>
          <a:p>
            <a:pPr>
              <a:buFont typeface="Wingdings" pitchFamily="2" charset="2"/>
              <a:buChar char="§"/>
            </a:pPr>
            <a:r>
              <a:rPr lang="ar-SA" sz="2000" b="1" dirty="0" smtClean="0">
                <a:ln w="6350">
                  <a:solidFill>
                    <a:schemeClr val="tx1"/>
                  </a:solidFill>
                </a:ln>
                <a:solidFill>
                  <a:schemeClr val="tx1"/>
                </a:solidFill>
              </a:rPr>
              <a:t>وأخرجه ابن أبي الدنيا في الأهوال لابن أبي الدنيا  حديث رقم 147</a:t>
            </a:r>
            <a:endParaRPr lang="en-US" sz="2000" b="1" dirty="0" smtClean="0">
              <a:ln w="6350">
                <a:solidFill>
                  <a:schemeClr val="tx1"/>
                </a:solidFill>
              </a:ln>
              <a:solidFill>
                <a:schemeClr val="tx1"/>
              </a:solidFill>
            </a:endParaRPr>
          </a:p>
          <a:p>
            <a:pPr>
              <a:buFont typeface="Wingdings" pitchFamily="2" charset="2"/>
              <a:buChar char="§"/>
            </a:pPr>
            <a:r>
              <a:rPr lang="ar-SA" sz="2000" b="1" dirty="0" smtClean="0">
                <a:ln w="6350">
                  <a:solidFill>
                    <a:schemeClr val="tx1"/>
                  </a:solidFill>
                </a:ln>
                <a:solidFill>
                  <a:schemeClr val="tx1"/>
                </a:solidFill>
              </a:rPr>
              <a:t>وأخرجه </a:t>
            </a:r>
            <a:r>
              <a:rPr lang="ar-SA" sz="2000" b="1" dirty="0" err="1" smtClean="0">
                <a:ln w="6350">
                  <a:solidFill>
                    <a:schemeClr val="tx1"/>
                  </a:solidFill>
                </a:ln>
                <a:solidFill>
                  <a:schemeClr val="tx1"/>
                </a:solidFill>
              </a:rPr>
              <a:t>المروزي</a:t>
            </a:r>
            <a:r>
              <a:rPr lang="ar-SA" sz="2000" b="1" dirty="0" smtClean="0">
                <a:ln w="6350">
                  <a:solidFill>
                    <a:schemeClr val="tx1"/>
                  </a:solidFill>
                </a:ln>
                <a:solidFill>
                  <a:schemeClr val="tx1"/>
                </a:solidFill>
              </a:rPr>
              <a:t> في تعظيم قدر الصلاة حديث رقم 238، </a:t>
            </a:r>
            <a:endParaRPr lang="en-US" sz="2000" b="1" dirty="0" smtClean="0">
              <a:ln w="6350">
                <a:solidFill>
                  <a:schemeClr val="tx1"/>
                </a:solidFill>
              </a:ln>
              <a:solidFill>
                <a:schemeClr val="tx1"/>
              </a:solidFill>
            </a:endParaRPr>
          </a:p>
          <a:p>
            <a:pPr>
              <a:buFont typeface="Wingdings" pitchFamily="2" charset="2"/>
              <a:buChar char="§"/>
            </a:pPr>
            <a:r>
              <a:rPr lang="ar-SA" sz="2000" b="1" dirty="0" smtClean="0">
                <a:ln w="6350">
                  <a:solidFill>
                    <a:schemeClr val="tx1"/>
                  </a:solidFill>
                </a:ln>
                <a:solidFill>
                  <a:schemeClr val="tx1"/>
                </a:solidFill>
              </a:rPr>
              <a:t>وأخرجه أبو نعيم </a:t>
            </a:r>
            <a:r>
              <a:rPr lang="ar-SA" sz="2000" b="1" dirty="0" err="1" smtClean="0">
                <a:ln w="6350">
                  <a:solidFill>
                    <a:schemeClr val="tx1"/>
                  </a:solidFill>
                </a:ln>
                <a:solidFill>
                  <a:schemeClr val="tx1"/>
                </a:solidFill>
              </a:rPr>
              <a:t>الأصبهاني</a:t>
            </a:r>
            <a:r>
              <a:rPr lang="ar-SA" sz="2000" b="1" dirty="0" smtClean="0">
                <a:ln w="6350">
                  <a:solidFill>
                    <a:schemeClr val="tx1"/>
                  </a:solidFill>
                </a:ln>
                <a:solidFill>
                  <a:schemeClr val="tx1"/>
                </a:solidFill>
              </a:rPr>
              <a:t> في صفة الجنة لأبي نعيم  حديث رقم 170</a:t>
            </a:r>
            <a:r>
              <a:rPr lang="en-US" sz="2000" b="1" dirty="0" smtClean="0">
                <a:ln w="6350">
                  <a:solidFill>
                    <a:schemeClr val="tx1"/>
                  </a:solidFill>
                </a:ln>
                <a:solidFill>
                  <a:schemeClr val="tx1"/>
                </a:solidFill>
              </a:rPr>
              <a:t>.</a:t>
            </a:r>
          </a:p>
        </p:txBody>
      </p:sp>
      <p:sp>
        <p:nvSpPr>
          <p:cNvPr id="5" name="مستطيل 4"/>
          <p:cNvSpPr/>
          <p:nvPr/>
        </p:nvSpPr>
        <p:spPr>
          <a:xfrm>
            <a:off x="285720" y="214290"/>
            <a:ext cx="8358246" cy="928694"/>
          </a:xfrm>
          <a:prstGeom prst="rect">
            <a:avLst/>
          </a:prstGeom>
          <a:solidFill>
            <a:schemeClr val="tx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800" dirty="0" smtClean="0"/>
              <a:t>الأئمة الذين اخرجوا الحديث</a:t>
            </a:r>
            <a:endParaRPr lang="ar-SA" sz="4800" dirty="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 calcmode="lin" valueType="num">
                                      <p:cBhvr additive="base">
                                        <p:cTn id="4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 calcmode="lin" valueType="num">
                                      <p:cBhvr additive="base">
                                        <p:cTn id="4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xEl>
                                              <p:pRg st="7" end="7"/>
                                            </p:txEl>
                                          </p:spTgt>
                                        </p:tgtEl>
                                        <p:attrNameLst>
                                          <p:attrName>style.visibility</p:attrName>
                                        </p:attrNameLst>
                                      </p:cBhvr>
                                      <p:to>
                                        <p:strVal val="visible"/>
                                      </p:to>
                                    </p:set>
                                    <p:anim calcmode="lin" valueType="num">
                                      <p:cBhvr additive="base">
                                        <p:cTn id="55"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
                                            <p:txEl>
                                              <p:pRg st="8" end="8"/>
                                            </p:txEl>
                                          </p:spTgt>
                                        </p:tgtEl>
                                        <p:attrNameLst>
                                          <p:attrName>style.visibility</p:attrName>
                                        </p:attrNameLst>
                                      </p:cBhvr>
                                      <p:to>
                                        <p:strVal val="visible"/>
                                      </p:to>
                                    </p:set>
                                    <p:anim calcmode="lin" valueType="num">
                                      <p:cBhvr additive="base">
                                        <p:cTn id="6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
                                            <p:txEl>
                                              <p:pRg st="9" end="9"/>
                                            </p:txEl>
                                          </p:spTgt>
                                        </p:tgtEl>
                                        <p:attrNameLst>
                                          <p:attrName>style.visibility</p:attrName>
                                        </p:attrNameLst>
                                      </p:cBhvr>
                                      <p:to>
                                        <p:strVal val="visible"/>
                                      </p:to>
                                    </p:set>
                                    <p:anim calcmode="lin" valueType="num">
                                      <p:cBhvr additive="base">
                                        <p:cTn id="67"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
                                            <p:txEl>
                                              <p:pRg st="10" end="10"/>
                                            </p:txEl>
                                          </p:spTgt>
                                        </p:tgtEl>
                                        <p:attrNameLst>
                                          <p:attrName>style.visibility</p:attrName>
                                        </p:attrNameLst>
                                      </p:cBhvr>
                                      <p:to>
                                        <p:strVal val="visible"/>
                                      </p:to>
                                    </p:set>
                                    <p:anim calcmode="lin" valueType="num">
                                      <p:cBhvr additive="base">
                                        <p:cTn id="73"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7">
                                            <p:bg/>
                                          </p:spTgt>
                                        </p:tgtEl>
                                        <p:attrNameLst>
                                          <p:attrName>style.visibility</p:attrName>
                                        </p:attrNameLst>
                                      </p:cBhvr>
                                      <p:to>
                                        <p:strVal val="visible"/>
                                      </p:to>
                                    </p:set>
                                    <p:anim calcmode="lin" valueType="num">
                                      <p:cBhvr additive="base">
                                        <p:cTn id="79"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0" dur="500" fill="hold"/>
                                        <p:tgtEl>
                                          <p:spTgt spid="7">
                                            <p:bg/>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7">
                                            <p:txEl>
                                              <p:pRg st="1" end="1"/>
                                            </p:txEl>
                                          </p:spTgt>
                                        </p:tgtEl>
                                        <p:attrNameLst>
                                          <p:attrName>style.visibility</p:attrName>
                                        </p:attrNameLst>
                                      </p:cBhvr>
                                      <p:to>
                                        <p:strVal val="visible"/>
                                      </p:to>
                                    </p:set>
                                    <p:anim calcmode="lin" valueType="num">
                                      <p:cBhvr additive="base">
                                        <p:cTn id="8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7">
                                            <p:txEl>
                                              <p:pRg st="2" end="2"/>
                                            </p:txEl>
                                          </p:spTgt>
                                        </p:tgtEl>
                                        <p:attrNameLst>
                                          <p:attrName>style.visibility</p:attrName>
                                        </p:attrNameLst>
                                      </p:cBhvr>
                                      <p:to>
                                        <p:strVal val="visible"/>
                                      </p:to>
                                    </p:set>
                                    <p:anim calcmode="lin" valueType="num">
                                      <p:cBhvr additive="base">
                                        <p:cTn id="91"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7">
                                            <p:txEl>
                                              <p:pRg st="3" end="3"/>
                                            </p:txEl>
                                          </p:spTgt>
                                        </p:tgtEl>
                                        <p:attrNameLst>
                                          <p:attrName>style.visibility</p:attrName>
                                        </p:attrNameLst>
                                      </p:cBhvr>
                                      <p:to>
                                        <p:strVal val="visible"/>
                                      </p:to>
                                    </p:set>
                                    <p:anim calcmode="lin" valueType="num">
                                      <p:cBhvr additive="base">
                                        <p:cTn id="97"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7">
                                            <p:txEl>
                                              <p:pRg st="4" end="4"/>
                                            </p:txEl>
                                          </p:spTgt>
                                        </p:tgtEl>
                                        <p:attrNameLst>
                                          <p:attrName>style.visibility</p:attrName>
                                        </p:attrNameLst>
                                      </p:cBhvr>
                                      <p:to>
                                        <p:strVal val="visible"/>
                                      </p:to>
                                    </p:set>
                                    <p:anim calcmode="lin" valueType="num">
                                      <p:cBhvr additive="base">
                                        <p:cTn id="103"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7">
                                            <p:txEl>
                                              <p:pRg st="5" end="5"/>
                                            </p:txEl>
                                          </p:spTgt>
                                        </p:tgtEl>
                                        <p:attrNameLst>
                                          <p:attrName>style.visibility</p:attrName>
                                        </p:attrNameLst>
                                      </p:cBhvr>
                                      <p:to>
                                        <p:strVal val="visible"/>
                                      </p:to>
                                    </p:set>
                                    <p:anim calcmode="lin" valueType="num">
                                      <p:cBhvr additive="base">
                                        <p:cTn id="109"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7">
                                            <p:txEl>
                                              <p:pRg st="6" end="6"/>
                                            </p:txEl>
                                          </p:spTgt>
                                        </p:tgtEl>
                                        <p:attrNameLst>
                                          <p:attrName>style.visibility</p:attrName>
                                        </p:attrNameLst>
                                      </p:cBhvr>
                                      <p:to>
                                        <p:strVal val="visible"/>
                                      </p:to>
                                    </p:set>
                                    <p:anim calcmode="lin" valueType="num">
                                      <p:cBhvr additive="base">
                                        <p:cTn id="115"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116" dur="500" fill="hold"/>
                                        <p:tgtEl>
                                          <p:spTgt spid="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7">
                                            <p:txEl>
                                              <p:pRg st="7" end="7"/>
                                            </p:txEl>
                                          </p:spTgt>
                                        </p:tgtEl>
                                        <p:attrNameLst>
                                          <p:attrName>style.visibility</p:attrName>
                                        </p:attrNameLst>
                                      </p:cBhvr>
                                      <p:to>
                                        <p:strVal val="visible"/>
                                      </p:to>
                                    </p:set>
                                    <p:anim calcmode="lin" valueType="num">
                                      <p:cBhvr additive="base">
                                        <p:cTn id="121" dur="500" fill="hold"/>
                                        <p:tgtEl>
                                          <p:spTgt spid="7">
                                            <p:txEl>
                                              <p:pRg st="7" end="7"/>
                                            </p:txEl>
                                          </p:spTgt>
                                        </p:tgtEl>
                                        <p:attrNameLst>
                                          <p:attrName>ppt_x</p:attrName>
                                        </p:attrNameLst>
                                      </p:cBhvr>
                                      <p:tavLst>
                                        <p:tav tm="0">
                                          <p:val>
                                            <p:strVal val="#ppt_x"/>
                                          </p:val>
                                        </p:tav>
                                        <p:tav tm="100000">
                                          <p:val>
                                            <p:strVal val="#ppt_x"/>
                                          </p:val>
                                        </p:tav>
                                      </p:tavLst>
                                    </p:anim>
                                    <p:anim calcmode="lin" valueType="num">
                                      <p:cBhvr additive="base">
                                        <p:cTn id="122" dur="500" fill="hold"/>
                                        <p:tgtEl>
                                          <p:spTgt spid="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7">
                                            <p:txEl>
                                              <p:pRg st="8" end="8"/>
                                            </p:txEl>
                                          </p:spTgt>
                                        </p:tgtEl>
                                        <p:attrNameLst>
                                          <p:attrName>style.visibility</p:attrName>
                                        </p:attrNameLst>
                                      </p:cBhvr>
                                      <p:to>
                                        <p:strVal val="visible"/>
                                      </p:to>
                                    </p:set>
                                    <p:anim calcmode="lin" valueType="num">
                                      <p:cBhvr additive="base">
                                        <p:cTn id="127" dur="500" fill="hold"/>
                                        <p:tgtEl>
                                          <p:spTgt spid="7">
                                            <p:txEl>
                                              <p:pRg st="8" end="8"/>
                                            </p:txEl>
                                          </p:spTgt>
                                        </p:tgtEl>
                                        <p:attrNameLst>
                                          <p:attrName>ppt_x</p:attrName>
                                        </p:attrNameLst>
                                      </p:cBhvr>
                                      <p:tavLst>
                                        <p:tav tm="0">
                                          <p:val>
                                            <p:strVal val="#ppt_x"/>
                                          </p:val>
                                        </p:tav>
                                        <p:tav tm="100000">
                                          <p:val>
                                            <p:strVal val="#ppt_x"/>
                                          </p:val>
                                        </p:tav>
                                      </p:tavLst>
                                    </p:anim>
                                    <p:anim calcmode="lin" valueType="num">
                                      <p:cBhvr additive="base">
                                        <p:cTn id="128" dur="500" fill="hold"/>
                                        <p:tgtEl>
                                          <p:spTgt spid="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7">
                                            <p:txEl>
                                              <p:pRg st="9" end="9"/>
                                            </p:txEl>
                                          </p:spTgt>
                                        </p:tgtEl>
                                        <p:attrNameLst>
                                          <p:attrName>style.visibility</p:attrName>
                                        </p:attrNameLst>
                                      </p:cBhvr>
                                      <p:to>
                                        <p:strVal val="visible"/>
                                      </p:to>
                                    </p:set>
                                    <p:anim calcmode="lin" valueType="num">
                                      <p:cBhvr additive="base">
                                        <p:cTn id="133" dur="500" fill="hold"/>
                                        <p:tgtEl>
                                          <p:spTgt spid="7">
                                            <p:txEl>
                                              <p:pRg st="9" end="9"/>
                                            </p:txEl>
                                          </p:spTgt>
                                        </p:tgtEl>
                                        <p:attrNameLst>
                                          <p:attrName>ppt_x</p:attrName>
                                        </p:attrNameLst>
                                      </p:cBhvr>
                                      <p:tavLst>
                                        <p:tav tm="0">
                                          <p:val>
                                            <p:strVal val="#ppt_x"/>
                                          </p:val>
                                        </p:tav>
                                        <p:tav tm="100000">
                                          <p:val>
                                            <p:strVal val="#ppt_x"/>
                                          </p:val>
                                        </p:tav>
                                      </p:tavLst>
                                    </p:anim>
                                    <p:anim calcmode="lin" valueType="num">
                                      <p:cBhvr additive="base">
                                        <p:cTn id="134" dur="500" fill="hold"/>
                                        <p:tgtEl>
                                          <p:spTgt spid="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7">
                                            <p:txEl>
                                              <p:pRg st="10" end="10"/>
                                            </p:txEl>
                                          </p:spTgt>
                                        </p:tgtEl>
                                        <p:attrNameLst>
                                          <p:attrName>style.visibility</p:attrName>
                                        </p:attrNameLst>
                                      </p:cBhvr>
                                      <p:to>
                                        <p:strVal val="visible"/>
                                      </p:to>
                                    </p:set>
                                    <p:anim calcmode="lin" valueType="num">
                                      <p:cBhvr additive="base">
                                        <p:cTn id="139" dur="500" fill="hold"/>
                                        <p:tgtEl>
                                          <p:spTgt spid="7">
                                            <p:txEl>
                                              <p:pRg st="10" end="10"/>
                                            </p:txEl>
                                          </p:spTgt>
                                        </p:tgtEl>
                                        <p:attrNameLst>
                                          <p:attrName>ppt_x</p:attrName>
                                        </p:attrNameLst>
                                      </p:cBhvr>
                                      <p:tavLst>
                                        <p:tav tm="0">
                                          <p:val>
                                            <p:strVal val="#ppt_x"/>
                                          </p:val>
                                        </p:tav>
                                        <p:tav tm="100000">
                                          <p:val>
                                            <p:strVal val="#ppt_x"/>
                                          </p:val>
                                        </p:tav>
                                      </p:tavLst>
                                    </p:anim>
                                    <p:anim calcmode="lin" valueType="num">
                                      <p:cBhvr additive="base">
                                        <p:cTn id="140" dur="500" fill="hold"/>
                                        <p:tgtEl>
                                          <p:spTgt spid="7">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7">
                                            <p:txEl>
                                              <p:pRg st="11" end="11"/>
                                            </p:txEl>
                                          </p:spTgt>
                                        </p:tgtEl>
                                        <p:attrNameLst>
                                          <p:attrName>style.visibility</p:attrName>
                                        </p:attrNameLst>
                                      </p:cBhvr>
                                      <p:to>
                                        <p:strVal val="visible"/>
                                      </p:to>
                                    </p:set>
                                    <p:anim calcmode="lin" valueType="num">
                                      <p:cBhvr additive="base">
                                        <p:cTn id="145" dur="500" fill="hold"/>
                                        <p:tgtEl>
                                          <p:spTgt spid="7">
                                            <p:txEl>
                                              <p:pRg st="11" end="11"/>
                                            </p:txEl>
                                          </p:spTgt>
                                        </p:tgtEl>
                                        <p:attrNameLst>
                                          <p:attrName>ppt_x</p:attrName>
                                        </p:attrNameLst>
                                      </p:cBhvr>
                                      <p:tavLst>
                                        <p:tav tm="0">
                                          <p:val>
                                            <p:strVal val="#ppt_x"/>
                                          </p:val>
                                        </p:tav>
                                        <p:tav tm="100000">
                                          <p:val>
                                            <p:strVal val="#ppt_x"/>
                                          </p:val>
                                        </p:tav>
                                      </p:tavLst>
                                    </p:anim>
                                    <p:anim calcmode="lin" valueType="num">
                                      <p:cBhvr additive="base">
                                        <p:cTn id="146" dur="500" fill="hold"/>
                                        <p:tgtEl>
                                          <p:spTgt spid="7">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7">
                                            <p:txEl>
                                              <p:pRg st="12" end="12"/>
                                            </p:txEl>
                                          </p:spTgt>
                                        </p:tgtEl>
                                        <p:attrNameLst>
                                          <p:attrName>style.visibility</p:attrName>
                                        </p:attrNameLst>
                                      </p:cBhvr>
                                      <p:to>
                                        <p:strVal val="visible"/>
                                      </p:to>
                                    </p:set>
                                    <p:anim calcmode="lin" valueType="num">
                                      <p:cBhvr additive="base">
                                        <p:cTn id="151" dur="500" fill="hold"/>
                                        <p:tgtEl>
                                          <p:spTgt spid="7">
                                            <p:txEl>
                                              <p:pRg st="12" end="12"/>
                                            </p:txEl>
                                          </p:spTgt>
                                        </p:tgtEl>
                                        <p:attrNameLst>
                                          <p:attrName>ppt_x</p:attrName>
                                        </p:attrNameLst>
                                      </p:cBhvr>
                                      <p:tavLst>
                                        <p:tav tm="0">
                                          <p:val>
                                            <p:strVal val="#ppt_x"/>
                                          </p:val>
                                        </p:tav>
                                        <p:tav tm="100000">
                                          <p:val>
                                            <p:strVal val="#ppt_x"/>
                                          </p:val>
                                        </p:tav>
                                      </p:tavLst>
                                    </p:anim>
                                    <p:anim calcmode="lin" valueType="num">
                                      <p:cBhvr additive="base">
                                        <p:cTn id="152" dur="500" fill="hold"/>
                                        <p:tgtEl>
                                          <p:spTgt spid="7">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1714480" y="357166"/>
            <a:ext cx="6000792" cy="2143140"/>
          </a:xfrm>
          <a:prstGeom prst="roundRect">
            <a:avLst/>
          </a:prstGeom>
          <a:solidFill>
            <a:schemeClr val="tx2">
              <a:lumMod val="60000"/>
              <a:lumOff val="40000"/>
            </a:schemeClr>
          </a:solidFill>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6000" dirty="0" smtClean="0">
                <a:ln w="3175">
                  <a:solidFill>
                    <a:schemeClr val="tx1"/>
                  </a:solidFill>
                </a:ln>
                <a:solidFill>
                  <a:schemeClr val="tx1"/>
                </a:solidFill>
              </a:rPr>
              <a:t>الأماكن التي ذكرت في الحديث</a:t>
            </a:r>
            <a:endParaRPr lang="ar-SA" sz="6000" dirty="0">
              <a:ln w="3175">
                <a:solidFill>
                  <a:schemeClr val="tx1"/>
                </a:solidFill>
              </a:ln>
              <a:solidFill>
                <a:schemeClr val="tx1"/>
              </a:solidFill>
            </a:endParaRPr>
          </a:p>
        </p:txBody>
      </p:sp>
      <p:sp>
        <p:nvSpPr>
          <p:cNvPr id="6" name="مستطيل 5"/>
          <p:cNvSpPr/>
          <p:nvPr/>
        </p:nvSpPr>
        <p:spPr>
          <a:xfrm>
            <a:off x="285720" y="3571876"/>
            <a:ext cx="8429684" cy="271464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شكل بيضاوي 12"/>
          <p:cNvSpPr/>
          <p:nvPr/>
        </p:nvSpPr>
        <p:spPr>
          <a:xfrm>
            <a:off x="3428992" y="3929066"/>
            <a:ext cx="2143140" cy="2214578"/>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6000" dirty="0" smtClean="0">
                <a:ln w="3175">
                  <a:solidFill>
                    <a:schemeClr val="tx1"/>
                  </a:solidFill>
                </a:ln>
                <a:solidFill>
                  <a:schemeClr val="tx1"/>
                </a:solidFill>
              </a:rPr>
              <a:t>مكة</a:t>
            </a:r>
            <a:endParaRPr lang="ar-SA" sz="6000" dirty="0">
              <a:ln w="3175">
                <a:solidFill>
                  <a:schemeClr val="tx1"/>
                </a:solidFill>
              </a:ln>
              <a:solidFill>
                <a:schemeClr val="tx1"/>
              </a:solidFill>
            </a:endParaRPr>
          </a:p>
        </p:txBody>
      </p:sp>
      <p:sp>
        <p:nvSpPr>
          <p:cNvPr id="14" name="شكل بيضاوي 13"/>
          <p:cNvSpPr/>
          <p:nvPr/>
        </p:nvSpPr>
        <p:spPr>
          <a:xfrm>
            <a:off x="6357950" y="3929066"/>
            <a:ext cx="2143140" cy="2214578"/>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dirty="0" smtClean="0">
                <a:ln w="6350">
                  <a:solidFill>
                    <a:schemeClr val="tx1"/>
                  </a:solidFill>
                </a:ln>
                <a:solidFill>
                  <a:schemeClr val="tx1"/>
                </a:solidFill>
              </a:rPr>
              <a:t>هجر</a:t>
            </a:r>
            <a:endParaRPr lang="ar-SA" sz="4000" dirty="0">
              <a:ln w="6350">
                <a:solidFill>
                  <a:schemeClr val="tx1"/>
                </a:solidFill>
              </a:ln>
              <a:solidFill>
                <a:schemeClr val="tx1"/>
              </a:solidFill>
            </a:endParaRPr>
          </a:p>
        </p:txBody>
      </p:sp>
      <p:sp>
        <p:nvSpPr>
          <p:cNvPr id="15" name="شكل بيضاوي 14"/>
          <p:cNvSpPr/>
          <p:nvPr/>
        </p:nvSpPr>
        <p:spPr>
          <a:xfrm>
            <a:off x="642910" y="3857628"/>
            <a:ext cx="2143140" cy="2214578"/>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dirty="0" smtClean="0">
                <a:ln w="0">
                  <a:solidFill>
                    <a:schemeClr val="tx1"/>
                  </a:solidFill>
                </a:ln>
                <a:solidFill>
                  <a:schemeClr val="tx1"/>
                </a:solidFill>
              </a:rPr>
              <a:t>بصرى</a:t>
            </a:r>
            <a:endParaRPr lang="ar-SA" sz="4000" dirty="0">
              <a:ln w="0">
                <a:solidFill>
                  <a:schemeClr val="tx1"/>
                </a:solidFill>
              </a:ln>
              <a:solidFill>
                <a:schemeClr val="tx1"/>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heel(4)">
                                      <p:cBhvr>
                                        <p:cTn id="14" dur="2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3"/>
                                        </p:tgtEl>
                                        <p:attrNameLst>
                                          <p:attrName>ppt_y</p:attrName>
                                        </p:attrNameLst>
                                      </p:cBhvr>
                                      <p:tavLst>
                                        <p:tav tm="0">
                                          <p:val>
                                            <p:strVal val="#ppt_y"/>
                                          </p:val>
                                        </p:tav>
                                        <p:tav tm="100000">
                                          <p:val>
                                            <p:strVal val="#ppt_y"/>
                                          </p:val>
                                        </p:tav>
                                      </p:tavLst>
                                    </p:anim>
                                    <p:anim calcmode="lin" valueType="num">
                                      <p:cBhvr>
                                        <p:cTn id="2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41" presetClass="entr" presetSubtype="0" fill="hold" grpId="0" nodeType="clickEffect">
                                  <p:stCondLst>
                                    <p:cond delay="0"/>
                                  </p:stCondLst>
                                  <p:iterate type="lt">
                                    <p:tmPct val="10000"/>
                                  </p:iterate>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5"/>
                                        </p:tgtEl>
                                        <p:attrNameLst>
                                          <p:attrName>ppt_y</p:attrName>
                                        </p:attrNameLst>
                                      </p:cBhvr>
                                      <p:tavLst>
                                        <p:tav tm="0">
                                          <p:val>
                                            <p:strVal val="#ppt_y"/>
                                          </p:val>
                                        </p:tav>
                                        <p:tav tm="100000">
                                          <p:val>
                                            <p:strVal val="#ppt_y"/>
                                          </p:val>
                                        </p:tav>
                                      </p:tavLst>
                                    </p:anim>
                                    <p:anim calcmode="lin" valueType="num">
                                      <p:cBhvr>
                                        <p:cTn id="3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3" grpId="0" animBg="1"/>
      <p:bldP spid="14" grpId="0" animBg="1"/>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شكل بيضاوي 1"/>
          <p:cNvSpPr/>
          <p:nvPr/>
        </p:nvSpPr>
        <p:spPr>
          <a:xfrm>
            <a:off x="2857488" y="857232"/>
            <a:ext cx="4071934" cy="3643314"/>
          </a:xfrm>
          <a:prstGeom prst="ellipse">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6600" dirty="0" smtClean="0">
                <a:ln w="3175">
                  <a:solidFill>
                    <a:schemeClr val="tx1"/>
                  </a:solidFill>
                </a:ln>
                <a:solidFill>
                  <a:schemeClr val="tx1"/>
                </a:solidFill>
              </a:rPr>
              <a:t>مكة</a:t>
            </a:r>
            <a:endParaRPr lang="ar-SA" sz="16600" dirty="0">
              <a:ln w="3175">
                <a:solidFill>
                  <a:schemeClr val="tx1"/>
                </a:solidFill>
              </a:ln>
              <a:solidFill>
                <a:schemeClr val="tx1"/>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http://www.uaeec.com/vb/attachments/f16/135d1107218052-a-mecca.jpg"/>
          <p:cNvPicPr/>
          <p:nvPr/>
        </p:nvPicPr>
        <p:blipFill>
          <a:blip r:embed="rId2" cstate="print"/>
          <a:srcRect/>
          <a:stretch>
            <a:fillRect/>
          </a:stretch>
        </p:blipFill>
        <p:spPr bwMode="auto">
          <a:xfrm>
            <a:off x="285720" y="285728"/>
            <a:ext cx="8358246" cy="6143668"/>
          </a:xfrm>
          <a:prstGeom prst="flowChartAlternateProcess">
            <a:avLst/>
          </a:prstGeom>
          <a:noFill/>
          <a:ln w="9525">
            <a:solidFill>
              <a:srgbClr val="FF0000"/>
            </a:solidFill>
            <a:miter lim="800000"/>
            <a:headEnd/>
            <a:tailEnd/>
          </a:ln>
          <a:effectLst>
            <a:outerShdw blurRad="50800" dist="38100" dir="5400000" algn="t" rotWithShape="0">
              <a:prstClr val="black">
                <a:alpha val="40000"/>
              </a:prstClr>
            </a:outerShdw>
          </a:effectLst>
        </p:spPr>
      </p:pic>
      <p:sp>
        <p:nvSpPr>
          <p:cNvPr id="5" name="مستطيل 4"/>
          <p:cNvSpPr/>
          <p:nvPr/>
        </p:nvSpPr>
        <p:spPr>
          <a:xfrm>
            <a:off x="5500694" y="1928802"/>
            <a:ext cx="3357586" cy="4643470"/>
          </a:xfrm>
          <a:prstGeom prst="rect">
            <a:avLst/>
          </a:prstGeom>
          <a:solidFill>
            <a:srgbClr val="FFFF00"/>
          </a:solidFill>
          <a:ln w="120650" cmpd="sng">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600" dirty="0" smtClean="0">
                <a:ln cmpd="sng">
                  <a:solidFill>
                    <a:schemeClr val="tx1"/>
                  </a:solidFill>
                </a:ln>
                <a:solidFill>
                  <a:schemeClr val="tx1"/>
                </a:solidFill>
              </a:rPr>
              <a:t>هي بلدة قد وضعها الله عز وجل بين جبال محدقة </a:t>
            </a:r>
            <a:r>
              <a:rPr lang="ar-SA" sz="3600" dirty="0" err="1" smtClean="0">
                <a:ln cmpd="sng">
                  <a:solidFill>
                    <a:schemeClr val="tx1"/>
                  </a:solidFill>
                </a:ln>
                <a:solidFill>
                  <a:schemeClr val="tx1"/>
                </a:solidFill>
              </a:rPr>
              <a:t>بها</a:t>
            </a:r>
            <a:r>
              <a:rPr lang="ar-SA" sz="3600" dirty="0" smtClean="0">
                <a:ln cmpd="sng">
                  <a:solidFill>
                    <a:schemeClr val="tx1"/>
                  </a:solidFill>
                </a:ln>
                <a:solidFill>
                  <a:schemeClr val="tx1"/>
                </a:solidFill>
              </a:rPr>
              <a:t> وهي بطن واد مقدس كبير مستطيلة</a:t>
            </a:r>
            <a:endParaRPr lang="en-US" sz="3600" dirty="0" smtClean="0">
              <a:ln cmpd="sng">
                <a:solidFill>
                  <a:schemeClr val="tx1"/>
                </a:solidFill>
              </a:ln>
              <a:solidFill>
                <a:schemeClr val="tx1"/>
              </a:solidFill>
            </a:endParaRPr>
          </a:p>
          <a:p>
            <a:pPr algn="l"/>
            <a:r>
              <a:rPr lang="ar-SA" sz="3600" dirty="0" smtClean="0">
                <a:solidFill>
                  <a:schemeClr val="tx1"/>
                </a:solidFill>
                <a:latin typeface="Arial Unicode MS" pitchFamily="34" charset="-128"/>
                <a:ea typeface="Arial Unicode MS" pitchFamily="34" charset="-128"/>
                <a:cs typeface="Arial Unicode MS" pitchFamily="34" charset="-128"/>
              </a:rPr>
              <a:t>رحلة ابن </a:t>
            </a:r>
            <a:r>
              <a:rPr lang="ar-SA" sz="3600" dirty="0" err="1" smtClean="0">
                <a:solidFill>
                  <a:schemeClr val="tx1"/>
                </a:solidFill>
                <a:latin typeface="Arial Unicode MS" pitchFamily="34" charset="-128"/>
                <a:ea typeface="Arial Unicode MS" pitchFamily="34" charset="-128"/>
                <a:cs typeface="Arial Unicode MS" pitchFamily="34" charset="-128"/>
              </a:rPr>
              <a:t>جبير</a:t>
            </a:r>
            <a:r>
              <a:rPr lang="ar-SA" sz="3600" dirty="0" smtClean="0">
                <a:solidFill>
                  <a:schemeClr val="tx1"/>
                </a:solidFill>
                <a:latin typeface="Arial Unicode MS" pitchFamily="34" charset="-128"/>
                <a:ea typeface="Arial Unicode MS" pitchFamily="34" charset="-128"/>
                <a:cs typeface="Arial Unicode MS" pitchFamily="34" charset="-128"/>
              </a:rPr>
              <a:t> ج1/ص90</a:t>
            </a:r>
            <a:endParaRPr lang="en-US" sz="3600" dirty="0" smtClean="0">
              <a:solidFill>
                <a:schemeClr val="tx1"/>
              </a:solidFill>
              <a:latin typeface="Arial Unicode MS" pitchFamily="34" charset="-128"/>
              <a:ea typeface="Arial Unicode MS" pitchFamily="34" charset="-128"/>
              <a:cs typeface="Arial Unicode MS" pitchFamily="34" charset="-128"/>
            </a:endParaRPr>
          </a:p>
          <a:p>
            <a:pPr algn="ctr"/>
            <a:endParaRPr lang="ar-SA" dirty="0"/>
          </a:p>
        </p:txBody>
      </p:sp>
      <p:sp>
        <p:nvSpPr>
          <p:cNvPr id="7" name="مستطيل 6"/>
          <p:cNvSpPr/>
          <p:nvPr/>
        </p:nvSpPr>
        <p:spPr>
          <a:xfrm>
            <a:off x="5786446" y="214290"/>
            <a:ext cx="3071834" cy="928718"/>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6600" dirty="0" smtClean="0">
                <a:ln w="38100" cmpd="sng">
                  <a:solidFill>
                    <a:schemeClr val="tx1"/>
                  </a:solidFill>
                </a:ln>
                <a:solidFill>
                  <a:schemeClr val="tx2"/>
                </a:solidFill>
                <a:effectLst>
                  <a:innerShdw blurRad="114300">
                    <a:prstClr val="black"/>
                  </a:innerShdw>
                </a:effectLst>
              </a:rPr>
              <a:t>مكة</a:t>
            </a:r>
            <a:endParaRPr lang="ar-SA" sz="6600" dirty="0">
              <a:ln w="38100" cmpd="sng">
                <a:solidFill>
                  <a:schemeClr val="tx1"/>
                </a:solidFill>
              </a:ln>
              <a:solidFill>
                <a:schemeClr val="tx2"/>
              </a:solidFill>
              <a:effectLst>
                <a:innerShdw blurRad="114300">
                  <a:prstClr val="black"/>
                </a:innerShdw>
              </a:effectLst>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شكل بيضاوي 1"/>
          <p:cNvSpPr/>
          <p:nvPr/>
        </p:nvSpPr>
        <p:spPr>
          <a:xfrm>
            <a:off x="2500298" y="928670"/>
            <a:ext cx="4500594" cy="3929090"/>
          </a:xfrm>
          <a:prstGeom prst="ellipse">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3800" dirty="0" smtClean="0">
                <a:ln w="6350">
                  <a:solidFill>
                    <a:schemeClr val="tx1"/>
                  </a:solidFill>
                </a:ln>
                <a:solidFill>
                  <a:schemeClr val="tx1"/>
                </a:solidFill>
              </a:rPr>
              <a:t>هجر</a:t>
            </a:r>
            <a:endParaRPr lang="ar-SA" sz="13800" dirty="0">
              <a:ln w="6350">
                <a:solidFill>
                  <a:schemeClr val="tx1"/>
                </a:solidFill>
              </a:ln>
              <a:solidFill>
                <a:schemeClr val="tx1"/>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عنوان 3"/>
          <p:cNvSpPr txBox="1">
            <a:spLocks/>
          </p:cNvSpPr>
          <p:nvPr/>
        </p:nvSpPr>
        <p:spPr>
          <a:xfrm>
            <a:off x="2214546" y="0"/>
            <a:ext cx="5643602" cy="1357298"/>
          </a:xfrm>
          <a:prstGeom prst="ellipseRibbon2">
            <a:avLst>
              <a:gd name="adj1" fmla="val 27324"/>
              <a:gd name="adj2" fmla="val 50000"/>
              <a:gd name="adj3" fmla="val 12500"/>
            </a:avLst>
          </a:prstGeom>
          <a:solidFill>
            <a:srgbClr val="FFFF00"/>
          </a:solidFill>
          <a:effectLst>
            <a:outerShdw blurRad="50800" dist="38100" dir="5400000" algn="t"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rtlCol="1" anchor="ctr">
            <a:normAutofit fontScale="92500" lnSpcReduction="10000"/>
          </a:bodyPr>
          <a:lstStyle/>
          <a:p>
            <a:pPr lvl="0" fontAlgn="base">
              <a:spcBef>
                <a:spcPct val="0"/>
              </a:spcBef>
              <a:spcAft>
                <a:spcPct val="0"/>
              </a:spcAft>
            </a:pPr>
            <a:endParaRPr lang="ar-SA" sz="2400" dirty="0" smtClean="0">
              <a:solidFill>
                <a:schemeClr val="tx1"/>
              </a:solidFill>
              <a:latin typeface="Calibri" pitchFamily="34" charset="0"/>
              <a:ea typeface="Calibri" pitchFamily="34" charset="0"/>
              <a:cs typeface="Arial" pitchFamily="34" charset="0"/>
            </a:endParaRPr>
          </a:p>
          <a:p>
            <a:pPr lvl="0" algn="ctr" fontAlgn="base">
              <a:spcBef>
                <a:spcPct val="0"/>
              </a:spcBef>
              <a:spcAft>
                <a:spcPct val="0"/>
              </a:spcAft>
            </a:pPr>
            <a:r>
              <a:rPr lang="ar-SA" sz="4200" dirty="0" smtClean="0">
                <a:ln w="0">
                  <a:solidFill>
                    <a:schemeClr val="tx1"/>
                  </a:solidFill>
                </a:ln>
                <a:solidFill>
                  <a:schemeClr val="tx1"/>
                </a:solidFill>
                <a:latin typeface="Calibri" pitchFamily="34" charset="0"/>
                <a:ea typeface="Calibri" pitchFamily="34" charset="0"/>
                <a:cs typeface="Arial" pitchFamily="34" charset="0"/>
              </a:rPr>
              <a:t>المــقــدمــة</a:t>
            </a:r>
            <a:endParaRPr lang="en-US" sz="4200" dirty="0" smtClean="0">
              <a:ln w="0">
                <a:solidFill>
                  <a:schemeClr val="tx1"/>
                </a:solidFill>
              </a:ln>
              <a:solidFill>
                <a:schemeClr val="tx1"/>
              </a:solidFill>
              <a:latin typeface="Arial" pitchFamily="34" charset="0"/>
              <a:cs typeface="Arial" pitchFamily="34" charset="0"/>
            </a:endParaRPr>
          </a:p>
        </p:txBody>
      </p:sp>
      <p:sp>
        <p:nvSpPr>
          <p:cNvPr id="11" name="مستطيل 10"/>
          <p:cNvSpPr/>
          <p:nvPr/>
        </p:nvSpPr>
        <p:spPr>
          <a:xfrm>
            <a:off x="285720" y="1000108"/>
            <a:ext cx="8429684" cy="5572164"/>
          </a:xfrm>
          <a:prstGeom prst="rect">
            <a:avLst/>
          </a:prstGeom>
          <a:solidFill>
            <a:schemeClr val="accent3">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5400" dirty="0" smtClean="0">
                <a:ln w="3175">
                  <a:solidFill>
                    <a:schemeClr val="tx1"/>
                  </a:solidFill>
                </a:ln>
                <a:solidFill>
                  <a:schemeClr val="tx1"/>
                </a:solidFill>
                <a:latin typeface="Calibri" pitchFamily="34" charset="0"/>
                <a:ea typeface="Calibri" pitchFamily="34" charset="0"/>
                <a:cs typeface="Arial" pitchFamily="34" charset="0"/>
              </a:rPr>
              <a:t> الحـمـد لله نحمده ونستـعـيـنـه ونـستـغـفـره ونـعـوذ بالله مـن شـرور أنفـسنا وسـيـئات أعـمـالنـا مـن يهـده الله فلا مضل له ومن يضلل فلا هـادى لـه وأشهـد أن لا إلـه إلا الله وأشهـد أن محمـداً عبـده ورسـولـه </a:t>
            </a:r>
          </a:p>
          <a:p>
            <a:r>
              <a:rPr lang="ar-SA" sz="5400" dirty="0" smtClean="0">
                <a:ln w="3175">
                  <a:solidFill>
                    <a:schemeClr val="tx1"/>
                  </a:solidFill>
                </a:ln>
                <a:solidFill>
                  <a:schemeClr val="tx1"/>
                </a:solidFill>
                <a:latin typeface="Calibri" pitchFamily="34" charset="0"/>
                <a:ea typeface="Calibri" pitchFamily="34" charset="0"/>
                <a:cs typeface="Arial" pitchFamily="34" charset="0"/>
              </a:rPr>
              <a:t>وبعـد</a:t>
            </a:r>
            <a:endParaRPr lang="ar-SA" sz="5400" dirty="0">
              <a:ln w="3175">
                <a:solidFill>
                  <a:schemeClr val="tx1"/>
                </a:solidFill>
              </a:ln>
            </a:endParaRPr>
          </a:p>
        </p:txBody>
      </p:sp>
    </p:spTree>
    <p:custDataLst>
      <p:tags r:id="rId1"/>
    </p:custData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114300" y="304800"/>
            <a:ext cx="9029700" cy="6553200"/>
          </a:xfrm>
          <a:prstGeom prst="rect">
            <a:avLst/>
          </a:prstGeom>
          <a:noFill/>
          <a:ln w="9525">
            <a:noFill/>
            <a:miter lim="800000"/>
            <a:headEnd/>
            <a:tailEnd/>
          </a:ln>
          <a:effectLst/>
        </p:spPr>
      </p:pic>
      <p:sp>
        <p:nvSpPr>
          <p:cNvPr id="7" name="عنصر نائب للمحتوى 3"/>
          <p:cNvSpPr txBox="1">
            <a:spLocks/>
          </p:cNvSpPr>
          <p:nvPr/>
        </p:nvSpPr>
        <p:spPr>
          <a:xfrm>
            <a:off x="285720" y="285728"/>
            <a:ext cx="5572164" cy="1000132"/>
          </a:xfrm>
          <a:prstGeom prst="rect">
            <a:avLst/>
          </a:prstGeom>
          <a:solidFill>
            <a:srgbClr val="FFFF0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a:normAutofit/>
          </a:bodyPr>
          <a:lstStyle/>
          <a:p>
            <a:pPr lvl="0">
              <a:lnSpc>
                <a:spcPct val="150000"/>
              </a:lnSpc>
            </a:pPr>
            <a:r>
              <a:rPr lang="ar-SA" sz="3600" dirty="0" err="1" smtClean="0">
                <a:ln cmpd="sng">
                  <a:solidFill>
                    <a:prstClr val="black"/>
                  </a:solidFill>
                </a:ln>
                <a:solidFill>
                  <a:prstClr val="black"/>
                </a:solidFill>
              </a:rPr>
              <a:t>هَجَرقديما</a:t>
            </a:r>
            <a:r>
              <a:rPr lang="ar-SA" sz="3600" dirty="0" smtClean="0">
                <a:ln cmpd="sng">
                  <a:solidFill>
                    <a:prstClr val="black"/>
                  </a:solidFill>
                </a:ln>
                <a:solidFill>
                  <a:prstClr val="black"/>
                </a:solidFill>
              </a:rPr>
              <a:t>: اسمٌ لجميع أرض البحْرَيْن</a:t>
            </a:r>
          </a:p>
        </p:txBody>
      </p:sp>
      <p:sp>
        <p:nvSpPr>
          <p:cNvPr id="8" name="عنصر نائب للمحتوى 3"/>
          <p:cNvSpPr txBox="1">
            <a:spLocks/>
          </p:cNvSpPr>
          <p:nvPr/>
        </p:nvSpPr>
        <p:spPr>
          <a:xfrm>
            <a:off x="214282" y="1500174"/>
            <a:ext cx="4000496" cy="4214842"/>
          </a:xfrm>
          <a:prstGeom prst="rect">
            <a:avLst/>
          </a:prstGeom>
          <a:solidFill>
            <a:srgbClr val="FFFF0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a:normAutofit/>
          </a:bodyPr>
          <a:lstStyle/>
          <a:p>
            <a:pPr>
              <a:lnSpc>
                <a:spcPct val="150000"/>
              </a:lnSpc>
              <a:buFont typeface="Wingdings" pitchFamily="2" charset="2"/>
              <a:buChar char="§"/>
            </a:pPr>
            <a:r>
              <a:rPr lang="ar-SA" sz="2100" baseline="30000" dirty="0" smtClean="0">
                <a:ln cmpd="dbl">
                  <a:solidFill>
                    <a:schemeClr val="tx1"/>
                  </a:solidFill>
                </a:ln>
              </a:rPr>
              <a:t>تاج العروس من جواهر القاموس (14 / 406)</a:t>
            </a:r>
          </a:p>
          <a:p>
            <a:pPr>
              <a:lnSpc>
                <a:spcPct val="150000"/>
              </a:lnSpc>
              <a:buFont typeface="Wingdings" pitchFamily="2" charset="2"/>
              <a:buChar char="§"/>
            </a:pPr>
            <a:r>
              <a:rPr lang="ar-SA" sz="2100" baseline="30000" dirty="0" smtClean="0">
                <a:ln cmpd="dbl">
                  <a:solidFill>
                    <a:schemeClr val="tx1"/>
                  </a:solidFill>
                </a:ln>
              </a:rPr>
              <a:t>المصباح المنير ج2/ص143</a:t>
            </a:r>
          </a:p>
          <a:p>
            <a:pPr>
              <a:lnSpc>
                <a:spcPct val="150000"/>
              </a:lnSpc>
              <a:buFont typeface="Wingdings" pitchFamily="2" charset="2"/>
              <a:buChar char="§"/>
            </a:pPr>
            <a:r>
              <a:rPr lang="ar-SA" sz="2100" baseline="30000" dirty="0" smtClean="0">
                <a:ln cmpd="dbl">
                  <a:solidFill>
                    <a:schemeClr val="tx1"/>
                  </a:solidFill>
                </a:ln>
              </a:rPr>
              <a:t>القاموس المحيط - (1 / 496)</a:t>
            </a:r>
          </a:p>
          <a:p>
            <a:pPr>
              <a:lnSpc>
                <a:spcPct val="150000"/>
              </a:lnSpc>
              <a:buFont typeface="Wingdings" pitchFamily="2" charset="2"/>
              <a:buChar char="§"/>
            </a:pPr>
            <a:r>
              <a:rPr lang="ar-SA" sz="2100" baseline="30000" dirty="0" smtClean="0">
                <a:ln cmpd="dbl">
                  <a:solidFill>
                    <a:schemeClr val="tx1"/>
                  </a:solidFill>
                </a:ln>
              </a:rPr>
              <a:t>معجم البلدان ج5/ص393</a:t>
            </a:r>
          </a:p>
          <a:p>
            <a:pPr>
              <a:lnSpc>
                <a:spcPct val="150000"/>
              </a:lnSpc>
              <a:buFont typeface="Wingdings" pitchFamily="2" charset="2"/>
              <a:buChar char="§"/>
            </a:pPr>
            <a:r>
              <a:rPr lang="ar-SA" sz="2100" baseline="30000" dirty="0" smtClean="0">
                <a:ln cmpd="dbl">
                  <a:solidFill>
                    <a:schemeClr val="tx1"/>
                  </a:solidFill>
                </a:ln>
              </a:rPr>
              <a:t>عمدة القاري شرح صحيح البخاري - (6 / 423)</a:t>
            </a:r>
          </a:p>
          <a:p>
            <a:pPr>
              <a:lnSpc>
                <a:spcPct val="150000"/>
              </a:lnSpc>
              <a:buFont typeface="Wingdings" pitchFamily="2" charset="2"/>
              <a:buChar char="§"/>
            </a:pPr>
            <a:r>
              <a:rPr lang="ar-SA" sz="2100" baseline="30000" dirty="0" smtClean="0">
                <a:ln cmpd="dbl">
                  <a:solidFill>
                    <a:schemeClr val="tx1"/>
                  </a:solidFill>
                </a:ln>
              </a:rPr>
              <a:t>معرفة الصحابة لأبي نعيم - (5 / 2518)</a:t>
            </a:r>
          </a:p>
          <a:p>
            <a:pPr>
              <a:lnSpc>
                <a:spcPct val="150000"/>
              </a:lnSpc>
              <a:buFont typeface="Wingdings" pitchFamily="2" charset="2"/>
              <a:buChar char="§"/>
            </a:pPr>
            <a:r>
              <a:rPr lang="ar-SA" sz="2000" baseline="30000" dirty="0" smtClean="0">
                <a:ln cmpd="dbl">
                  <a:solidFill>
                    <a:schemeClr val="tx1"/>
                  </a:solidFill>
                </a:ln>
                <a:solidFill>
                  <a:schemeClr val="tx1"/>
                </a:solidFill>
              </a:rPr>
              <a:t>مشاهير الصحابة رضي الله عنهم - (1 / 42)</a:t>
            </a:r>
            <a:endParaRPr lang="en-US" sz="2000" dirty="0" smtClean="0">
              <a:ln cmpd="dbl">
                <a:solidFill>
                  <a:schemeClr val="tx1"/>
                </a:solidFill>
              </a:ln>
              <a:solidFill>
                <a:schemeClr val="tx1"/>
              </a:solidFill>
            </a:endParaRPr>
          </a:p>
          <a:p>
            <a:pPr>
              <a:lnSpc>
                <a:spcPct val="150000"/>
              </a:lnSpc>
              <a:buFont typeface="Wingdings" pitchFamily="2" charset="2"/>
              <a:buChar char="§"/>
            </a:pPr>
            <a:r>
              <a:rPr lang="ar-SA" sz="2000" baseline="30000" dirty="0" smtClean="0">
                <a:ln cmpd="dbl">
                  <a:solidFill>
                    <a:schemeClr val="tx1"/>
                  </a:solidFill>
                </a:ln>
                <a:solidFill>
                  <a:schemeClr val="tx1"/>
                </a:solidFill>
              </a:rPr>
              <a:t>تاريخ ابن خلدون ج2/ص359</a:t>
            </a:r>
          </a:p>
          <a:p>
            <a:pPr>
              <a:lnSpc>
                <a:spcPct val="150000"/>
              </a:lnSpc>
              <a:buFont typeface="Wingdings" pitchFamily="2" charset="2"/>
              <a:buChar char="§"/>
            </a:pPr>
            <a:r>
              <a:rPr lang="ar-SA" sz="2000" baseline="30000" dirty="0" smtClean="0">
                <a:ln cmpd="dbl">
                  <a:solidFill>
                    <a:schemeClr val="tx1"/>
                  </a:solidFill>
                </a:ln>
              </a:rPr>
              <a:t>المفصل في تاريخ العرب قبل الإسلام - (11 / 103)</a:t>
            </a:r>
          </a:p>
          <a:p>
            <a:pPr>
              <a:lnSpc>
                <a:spcPct val="150000"/>
              </a:lnSpc>
              <a:buFont typeface="Wingdings" pitchFamily="2" charset="2"/>
              <a:buChar char="§"/>
            </a:pPr>
            <a:r>
              <a:rPr lang="ar-SA" sz="2000" baseline="30000" dirty="0" smtClean="0">
                <a:ln cmpd="dbl">
                  <a:solidFill>
                    <a:schemeClr val="tx1"/>
                  </a:solidFill>
                </a:ln>
              </a:rPr>
              <a:t>تعريف بالأماكن الواردة في البداية والنهاية لابن كثير  (2 / 401)</a:t>
            </a:r>
          </a:p>
          <a:p>
            <a:pPr>
              <a:lnSpc>
                <a:spcPct val="150000"/>
              </a:lnSpc>
              <a:buFont typeface="Wingdings" pitchFamily="2" charset="2"/>
              <a:buChar char="§"/>
            </a:pPr>
            <a:r>
              <a:rPr lang="ar-SA" sz="2100" baseline="30000" dirty="0" smtClean="0">
                <a:ln cmpd="dbl">
                  <a:solidFill>
                    <a:schemeClr val="tx1"/>
                  </a:solidFill>
                </a:ln>
              </a:rPr>
              <a:t>صبح الأعشى - </a:t>
            </a:r>
            <a:r>
              <a:rPr lang="ar-SA" sz="2100" baseline="30000" dirty="0" err="1" smtClean="0">
                <a:ln cmpd="dbl">
                  <a:solidFill>
                    <a:schemeClr val="tx1"/>
                  </a:solidFill>
                </a:ln>
              </a:rPr>
              <a:t>للقلقشندي</a:t>
            </a:r>
            <a:r>
              <a:rPr lang="ar-SA" sz="2100" baseline="30000" dirty="0" smtClean="0">
                <a:ln cmpd="dbl">
                  <a:solidFill>
                    <a:schemeClr val="tx1"/>
                  </a:solidFill>
                </a:ln>
              </a:rPr>
              <a:t> (5 / 52)</a:t>
            </a:r>
          </a:p>
          <a:p>
            <a:pPr>
              <a:lnSpc>
                <a:spcPct val="150000"/>
              </a:lnSpc>
              <a:buFont typeface="Wingdings" pitchFamily="2" charset="2"/>
              <a:buChar char="§"/>
            </a:pPr>
            <a:r>
              <a:rPr lang="ar-SA" sz="2100" baseline="30000" dirty="0" smtClean="0">
                <a:ln cmpd="dbl">
                  <a:solidFill>
                    <a:schemeClr val="tx1"/>
                  </a:solidFill>
                </a:ln>
              </a:rPr>
              <a:t>معجم المعالم الجغرافيّة،ص(40، 4).</a:t>
            </a:r>
          </a:p>
          <a:p>
            <a:pPr>
              <a:lnSpc>
                <a:spcPct val="150000"/>
              </a:lnSpc>
            </a:pPr>
            <a:endParaRPr lang="ar-SA" sz="2000" dirty="0" smtClean="0">
              <a:ln cmpd="dbl">
                <a:solidFill>
                  <a:schemeClr val="tx1"/>
                </a:solidFill>
              </a:ln>
              <a:solidFill>
                <a:schemeClr val="tx1"/>
              </a:solidFill>
            </a:endParaRPr>
          </a:p>
          <a:p>
            <a:endParaRPr lang="ar-SA" sz="2000" dirty="0" smtClean="0">
              <a:solidFill>
                <a:schemeClr val="tx1"/>
              </a:solidFill>
            </a:endParaRPr>
          </a:p>
          <a:p>
            <a:endParaRPr lang="ar-SA" sz="2000" dirty="0" smtClean="0">
              <a:solidFill>
                <a:schemeClr val="tx1"/>
              </a:solidFill>
            </a:endParaRPr>
          </a:p>
          <a:p>
            <a:endParaRPr lang="ar-SA" sz="2000" dirty="0" smtClean="0">
              <a:solidFill>
                <a:schemeClr val="tx1"/>
              </a:solidFill>
            </a:endParaRPr>
          </a:p>
        </p:txBody>
      </p:sp>
      <p:sp>
        <p:nvSpPr>
          <p:cNvPr id="5" name="مستطيل 4"/>
          <p:cNvSpPr/>
          <p:nvPr/>
        </p:nvSpPr>
        <p:spPr>
          <a:xfrm rot="19248192">
            <a:off x="5207820" y="2656525"/>
            <a:ext cx="500066" cy="128588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7">
                                            <p:bg/>
                                          </p:spTgt>
                                        </p:tgtEl>
                                        <p:attrNameLst>
                                          <p:attrName>style.visibility</p:attrName>
                                        </p:attrNameLst>
                                      </p:cBhvr>
                                      <p:to>
                                        <p:strVal val="visible"/>
                                      </p:to>
                                    </p:set>
                                    <p:anim calcmode="lin" valueType="num">
                                      <p:cBhvr additive="base">
                                        <p:cTn id="16"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7" dur="500" fill="hold"/>
                                        <p:tgtEl>
                                          <p:spTgt spid="7">
                                            <p:bg/>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 calcmode="lin" valueType="num">
                                      <p:cBhvr additive="base">
                                        <p:cTn id="2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3" presetClass="entr" presetSubtype="16"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plus(in)">
                                      <p:cBhvr>
                                        <p:cTn id="28" dur="2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8">
                                            <p:bg/>
                                          </p:spTgt>
                                        </p:tgtEl>
                                        <p:attrNameLst>
                                          <p:attrName>style.visibility</p:attrName>
                                        </p:attrNameLst>
                                      </p:cBhvr>
                                      <p:to>
                                        <p:strVal val="visible"/>
                                      </p:to>
                                    </p:set>
                                    <p:anim calcmode="lin" valueType="num">
                                      <p:cBhvr additive="base">
                                        <p:cTn id="33"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4" dur="500" fill="hold"/>
                                        <p:tgtEl>
                                          <p:spTgt spid="8">
                                            <p:bg/>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additive="base">
                                        <p:cTn id="3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8">
                                            <p:txEl>
                                              <p:pRg st="1" end="1"/>
                                            </p:txEl>
                                          </p:spTgt>
                                        </p:tgtEl>
                                        <p:attrNameLst>
                                          <p:attrName>style.visibility</p:attrName>
                                        </p:attrNameLst>
                                      </p:cBhvr>
                                      <p:to>
                                        <p:strVal val="visible"/>
                                      </p:to>
                                    </p:set>
                                    <p:anim calcmode="lin" valueType="num">
                                      <p:cBhvr additive="base">
                                        <p:cTn id="45"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8">
                                            <p:txEl>
                                              <p:pRg st="2" end="2"/>
                                            </p:txEl>
                                          </p:spTgt>
                                        </p:tgtEl>
                                        <p:attrNameLst>
                                          <p:attrName>style.visibility</p:attrName>
                                        </p:attrNameLst>
                                      </p:cBhvr>
                                      <p:to>
                                        <p:strVal val="visible"/>
                                      </p:to>
                                    </p:set>
                                    <p:anim calcmode="lin" valueType="num">
                                      <p:cBhvr additive="base">
                                        <p:cTn id="51"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8">
                                            <p:txEl>
                                              <p:pRg st="3" end="3"/>
                                            </p:txEl>
                                          </p:spTgt>
                                        </p:tgtEl>
                                        <p:attrNameLst>
                                          <p:attrName>style.visibility</p:attrName>
                                        </p:attrNameLst>
                                      </p:cBhvr>
                                      <p:to>
                                        <p:strVal val="visible"/>
                                      </p:to>
                                    </p:set>
                                    <p:anim calcmode="lin" valueType="num">
                                      <p:cBhvr additive="base">
                                        <p:cTn id="57"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8">
                                            <p:txEl>
                                              <p:pRg st="4" end="4"/>
                                            </p:txEl>
                                          </p:spTgt>
                                        </p:tgtEl>
                                        <p:attrNameLst>
                                          <p:attrName>style.visibility</p:attrName>
                                        </p:attrNameLst>
                                      </p:cBhvr>
                                      <p:to>
                                        <p:strVal val="visible"/>
                                      </p:to>
                                    </p:set>
                                    <p:anim calcmode="lin" valueType="num">
                                      <p:cBhvr additive="base">
                                        <p:cTn id="63"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8">
                                            <p:txEl>
                                              <p:pRg st="5" end="5"/>
                                            </p:txEl>
                                          </p:spTgt>
                                        </p:tgtEl>
                                        <p:attrNameLst>
                                          <p:attrName>style.visibility</p:attrName>
                                        </p:attrNameLst>
                                      </p:cBhvr>
                                      <p:to>
                                        <p:strVal val="visible"/>
                                      </p:to>
                                    </p:set>
                                    <p:anim calcmode="lin" valueType="num">
                                      <p:cBhvr additive="base">
                                        <p:cTn id="69"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8">
                                            <p:txEl>
                                              <p:pRg st="6" end="6"/>
                                            </p:txEl>
                                          </p:spTgt>
                                        </p:tgtEl>
                                        <p:attrNameLst>
                                          <p:attrName>style.visibility</p:attrName>
                                        </p:attrNameLst>
                                      </p:cBhvr>
                                      <p:to>
                                        <p:strVal val="visible"/>
                                      </p:to>
                                    </p:set>
                                    <p:anim calcmode="lin" valueType="num">
                                      <p:cBhvr additive="base">
                                        <p:cTn id="75"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8">
                                            <p:txEl>
                                              <p:pRg st="7" end="7"/>
                                            </p:txEl>
                                          </p:spTgt>
                                        </p:tgtEl>
                                        <p:attrNameLst>
                                          <p:attrName>style.visibility</p:attrName>
                                        </p:attrNameLst>
                                      </p:cBhvr>
                                      <p:to>
                                        <p:strVal val="visible"/>
                                      </p:to>
                                    </p:set>
                                    <p:anim calcmode="lin" valueType="num">
                                      <p:cBhvr additive="base">
                                        <p:cTn id="81" dur="500" fill="hold"/>
                                        <p:tgtEl>
                                          <p:spTgt spid="8">
                                            <p:txEl>
                                              <p:pRg st="7" end="7"/>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8">
                                            <p:txEl>
                                              <p:pRg st="8" end="8"/>
                                            </p:txEl>
                                          </p:spTgt>
                                        </p:tgtEl>
                                        <p:attrNameLst>
                                          <p:attrName>style.visibility</p:attrName>
                                        </p:attrNameLst>
                                      </p:cBhvr>
                                      <p:to>
                                        <p:strVal val="visible"/>
                                      </p:to>
                                    </p:set>
                                    <p:anim calcmode="lin" valueType="num">
                                      <p:cBhvr additive="base">
                                        <p:cTn id="87"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8">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8">
                                            <p:txEl>
                                              <p:pRg st="9" end="9"/>
                                            </p:txEl>
                                          </p:spTgt>
                                        </p:tgtEl>
                                        <p:attrNameLst>
                                          <p:attrName>style.visibility</p:attrName>
                                        </p:attrNameLst>
                                      </p:cBhvr>
                                      <p:to>
                                        <p:strVal val="visible"/>
                                      </p:to>
                                    </p:set>
                                    <p:anim calcmode="lin" valueType="num">
                                      <p:cBhvr additive="base">
                                        <p:cTn id="93" dur="500" fill="hold"/>
                                        <p:tgtEl>
                                          <p:spTgt spid="8">
                                            <p:txEl>
                                              <p:pRg st="9" end="9"/>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8">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8">
                                            <p:txEl>
                                              <p:pRg st="10" end="10"/>
                                            </p:txEl>
                                          </p:spTgt>
                                        </p:tgtEl>
                                        <p:attrNameLst>
                                          <p:attrName>style.visibility</p:attrName>
                                        </p:attrNameLst>
                                      </p:cBhvr>
                                      <p:to>
                                        <p:strVal val="visible"/>
                                      </p:to>
                                    </p:set>
                                    <p:anim calcmode="lin" valueType="num">
                                      <p:cBhvr additive="base">
                                        <p:cTn id="99" dur="500" fill="hold"/>
                                        <p:tgtEl>
                                          <p:spTgt spid="8">
                                            <p:txEl>
                                              <p:pRg st="10" end="10"/>
                                            </p:txEl>
                                          </p:spTgt>
                                        </p:tgtEl>
                                        <p:attrNameLst>
                                          <p:attrName>ppt_x</p:attrName>
                                        </p:attrNameLst>
                                      </p:cBhvr>
                                      <p:tavLst>
                                        <p:tav tm="0">
                                          <p:val>
                                            <p:strVal val="#ppt_x"/>
                                          </p:val>
                                        </p:tav>
                                        <p:tav tm="100000">
                                          <p:val>
                                            <p:strVal val="#ppt_x"/>
                                          </p:val>
                                        </p:tav>
                                      </p:tavLst>
                                    </p:anim>
                                    <p:anim calcmode="lin" valueType="num">
                                      <p:cBhvr additive="base">
                                        <p:cTn id="100" dur="500" fill="hold"/>
                                        <p:tgtEl>
                                          <p:spTgt spid="8">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8">
                                            <p:txEl>
                                              <p:pRg st="11" end="11"/>
                                            </p:txEl>
                                          </p:spTgt>
                                        </p:tgtEl>
                                        <p:attrNameLst>
                                          <p:attrName>style.visibility</p:attrName>
                                        </p:attrNameLst>
                                      </p:cBhvr>
                                      <p:to>
                                        <p:strVal val="visible"/>
                                      </p:to>
                                    </p:set>
                                    <p:anim calcmode="lin" valueType="num">
                                      <p:cBhvr additive="base">
                                        <p:cTn id="105" dur="500" fill="hold"/>
                                        <p:tgtEl>
                                          <p:spTgt spid="8">
                                            <p:txEl>
                                              <p:pRg st="11" end="11"/>
                                            </p:txEl>
                                          </p:spTgt>
                                        </p:tgtEl>
                                        <p:attrNameLst>
                                          <p:attrName>ppt_x</p:attrName>
                                        </p:attrNameLst>
                                      </p:cBhvr>
                                      <p:tavLst>
                                        <p:tav tm="0">
                                          <p:val>
                                            <p:strVal val="#ppt_x"/>
                                          </p:val>
                                        </p:tav>
                                        <p:tav tm="100000">
                                          <p:val>
                                            <p:strVal val="#ppt_x"/>
                                          </p:val>
                                        </p:tav>
                                      </p:tavLst>
                                    </p:anim>
                                    <p:anim calcmode="lin" valueType="num">
                                      <p:cBhvr additive="base">
                                        <p:cTn id="106" dur="500" fill="hold"/>
                                        <p:tgtEl>
                                          <p:spTgt spid="8">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8" grpId="0" build="p"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srcRect/>
          <a:stretch>
            <a:fillRect/>
          </a:stretch>
        </p:blipFill>
        <p:spPr bwMode="auto">
          <a:xfrm>
            <a:off x="114300" y="304800"/>
            <a:ext cx="9029700" cy="6553200"/>
          </a:xfrm>
          <a:prstGeom prst="rect">
            <a:avLst/>
          </a:prstGeom>
          <a:noFill/>
          <a:ln w="9525">
            <a:noFill/>
            <a:miter lim="800000"/>
            <a:headEnd/>
            <a:tailEnd/>
          </a:ln>
          <a:effectLst/>
        </p:spPr>
      </p:pic>
      <p:sp>
        <p:nvSpPr>
          <p:cNvPr id="8" name="مستطيل 7"/>
          <p:cNvSpPr/>
          <p:nvPr/>
        </p:nvSpPr>
        <p:spPr>
          <a:xfrm>
            <a:off x="4857752" y="285728"/>
            <a:ext cx="3857620" cy="10001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dirty="0" smtClean="0">
                <a:ln cmpd="sng">
                  <a:solidFill>
                    <a:schemeClr val="tx1"/>
                  </a:solidFill>
                </a:ln>
                <a:solidFill>
                  <a:schemeClr val="tx1"/>
                </a:solidFill>
              </a:rPr>
              <a:t>حدود هجر (البحرين ) قديماً</a:t>
            </a:r>
            <a:endParaRPr lang="ar-SA" sz="3200" dirty="0">
              <a:ln cmpd="sng">
                <a:solidFill>
                  <a:schemeClr val="tx1"/>
                </a:solidFill>
              </a:ln>
              <a:solidFill>
                <a:schemeClr val="tx1"/>
              </a:solidFill>
            </a:endParaRPr>
          </a:p>
        </p:txBody>
      </p:sp>
      <p:sp>
        <p:nvSpPr>
          <p:cNvPr id="9" name="عنصر نائب للمحتوى 3"/>
          <p:cNvSpPr txBox="1">
            <a:spLocks/>
          </p:cNvSpPr>
          <p:nvPr/>
        </p:nvSpPr>
        <p:spPr>
          <a:xfrm>
            <a:off x="214282" y="285728"/>
            <a:ext cx="4572000" cy="2500330"/>
          </a:xfrm>
          <a:prstGeom prst="rect">
            <a:avLst/>
          </a:prstGeom>
          <a:solidFill>
            <a:srgbClr val="FFFF0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a:normAutofit fontScale="92500" lnSpcReduction="20000"/>
          </a:bodyPr>
          <a:lstStyle/>
          <a:p>
            <a:pPr algn="ctr"/>
            <a:r>
              <a:rPr lang="ar-SA" sz="3200" dirty="0" smtClean="0">
                <a:ln w="6350" cmpd="sng">
                  <a:solidFill>
                    <a:schemeClr val="tx1"/>
                  </a:solidFill>
                </a:ln>
                <a:solidFill>
                  <a:schemeClr val="tx1"/>
                </a:solidFill>
              </a:rPr>
              <a:t>البحرين وهي بلاد واسعة على بحر  فارس من شرقيها وتتصل باليمامة من غربيها وبالبصرة من شماليها وبعمان من جنوبها وتعرف ببلاد هجر</a:t>
            </a:r>
          </a:p>
          <a:p>
            <a:pPr algn="ctr"/>
            <a:r>
              <a:rPr lang="ar-SA" sz="3200" baseline="30000" dirty="0" smtClean="0">
                <a:ln cmpd="dbl">
                  <a:solidFill>
                    <a:schemeClr val="tx1"/>
                  </a:solidFill>
                </a:ln>
                <a:solidFill>
                  <a:schemeClr val="tx1"/>
                </a:solidFill>
              </a:rPr>
              <a:t>                             </a:t>
            </a:r>
          </a:p>
          <a:p>
            <a:pPr algn="ctr"/>
            <a:r>
              <a:rPr lang="ar-SA" sz="3200" baseline="30000" dirty="0" smtClean="0">
                <a:ln cmpd="dbl">
                  <a:solidFill>
                    <a:schemeClr val="tx1"/>
                  </a:solidFill>
                </a:ln>
                <a:solidFill>
                  <a:schemeClr val="tx1"/>
                </a:solidFill>
              </a:rPr>
              <a:t>                        تاريخ ابن خلدون ج2/ص359</a:t>
            </a:r>
          </a:p>
          <a:p>
            <a:pPr algn="ctr"/>
            <a:endParaRPr lang="en-US" sz="3200" dirty="0" smtClean="0">
              <a:ln w="6350" cmpd="sng">
                <a:solidFill>
                  <a:schemeClr val="tx1"/>
                </a:solidFill>
              </a:ln>
              <a:solidFill>
                <a:schemeClr val="tx1"/>
              </a:solidFill>
            </a:endParaRPr>
          </a:p>
          <a:p>
            <a:pPr>
              <a:lnSpc>
                <a:spcPct val="150000"/>
              </a:lnSpc>
            </a:pPr>
            <a:endParaRPr lang="ar-SA" sz="2000" dirty="0" smtClean="0">
              <a:ln cmpd="dbl">
                <a:solidFill>
                  <a:schemeClr val="tx1"/>
                </a:solidFill>
              </a:ln>
              <a:solidFill>
                <a:schemeClr val="tx1"/>
              </a:solidFill>
            </a:endParaRPr>
          </a:p>
          <a:p>
            <a:endParaRPr lang="ar-SA" sz="2000" dirty="0" smtClean="0">
              <a:solidFill>
                <a:schemeClr val="tx1"/>
              </a:solidFill>
            </a:endParaRPr>
          </a:p>
          <a:p>
            <a:endParaRPr lang="ar-SA" sz="2000" dirty="0" smtClean="0">
              <a:solidFill>
                <a:schemeClr val="tx1"/>
              </a:solidFill>
            </a:endParaRPr>
          </a:p>
          <a:p>
            <a:endParaRPr lang="ar-SA" sz="2000" dirty="0" smtClean="0">
              <a:solidFill>
                <a:schemeClr val="tx1"/>
              </a:solidFill>
            </a:endParaRPr>
          </a:p>
        </p:txBody>
      </p:sp>
      <p:sp>
        <p:nvSpPr>
          <p:cNvPr id="10" name="مستطيل 9"/>
          <p:cNvSpPr/>
          <p:nvPr/>
        </p:nvSpPr>
        <p:spPr>
          <a:xfrm rot="19248192">
            <a:off x="5079661" y="2739034"/>
            <a:ext cx="671057" cy="1167267"/>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0.05"/>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anim calcmode="lin" valueType="num">
                                      <p:cBhvr>
                                        <p:cTn id="9" dur="500" fill="hold"/>
                                        <p:tgtEl>
                                          <p:spTgt spid="7"/>
                                        </p:tgtEl>
                                        <p:attrNameLst>
                                          <p:attrName>ppt_x</p:attrName>
                                        </p:attrNameLst>
                                      </p:cBhvr>
                                      <p:tavLst>
                                        <p:tav tm="0">
                                          <p:val>
                                            <p:strVal val="#ppt_x-.2"/>
                                          </p:val>
                                        </p:tav>
                                        <p:tav tm="100000">
                                          <p:val>
                                            <p:strVal val="#ppt_x"/>
                                          </p:val>
                                        </p:tav>
                                      </p:tavLst>
                                    </p:anim>
                                    <p:anim calcmode="lin" valueType="num">
                                      <p:cBhvr>
                                        <p:cTn id="10" dur="500" fill="hold"/>
                                        <p:tgtEl>
                                          <p:spTgt spid="7"/>
                                        </p:tgtEl>
                                        <p:attrNameLst>
                                          <p:attrName>ppt_y</p:attrName>
                                        </p:attrNameLst>
                                      </p:cBhvr>
                                      <p:tavLst>
                                        <p:tav tm="0">
                                          <p:val>
                                            <p:strVal val="#ppt_y"/>
                                          </p:val>
                                        </p:tav>
                                        <p:tav tm="100000">
                                          <p:val>
                                            <p:strVal val="#ppt_y"/>
                                          </p:val>
                                        </p:tav>
                                      </p:tavLst>
                                    </p:anim>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47"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 calcmode="lin" valueType="num">
                                      <p:cBhvr additive="base">
                                        <p:cTn id="23"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9">
                                            <p:bg/>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 calcmode="lin" valueType="num">
                                      <p:cBhvr additive="base">
                                        <p:cTn id="2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xEl>
                                              <p:pRg st="1" end="1"/>
                                            </p:txEl>
                                          </p:spTgt>
                                        </p:tgtEl>
                                        <p:attrNameLst>
                                          <p:attrName>style.visibility</p:attrName>
                                        </p:attrNameLst>
                                      </p:cBhvr>
                                      <p:to>
                                        <p:strVal val="visible"/>
                                      </p:to>
                                    </p:set>
                                    <p:anim calcmode="lin" valueType="num">
                                      <p:cBhvr additive="base">
                                        <p:cTn id="35"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9">
                                            <p:txEl>
                                              <p:pRg st="2" end="2"/>
                                            </p:txEl>
                                          </p:spTgt>
                                        </p:tgtEl>
                                        <p:attrNameLst>
                                          <p:attrName>style.visibility</p:attrName>
                                        </p:attrNameLst>
                                      </p:cBhvr>
                                      <p:to>
                                        <p:strVal val="visible"/>
                                      </p:to>
                                    </p:set>
                                    <p:anim calcmode="lin" valueType="num">
                                      <p:cBhvr additive="base">
                                        <p:cTn id="41"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3" presetClass="entr" presetSubtype="16"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plus(in)">
                                      <p:cBhvr>
                                        <p:cTn id="4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build="p"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http://www.saudiembassy.pl/gallery/9r7as9mrqm9gkhsom9e9v8zwl752ld7j.gif"/>
          <p:cNvPicPr/>
          <p:nvPr/>
        </p:nvPicPr>
        <p:blipFill>
          <a:blip r:embed="rId2" cstate="print"/>
          <a:srcRect/>
          <a:stretch>
            <a:fillRect/>
          </a:stretch>
        </p:blipFill>
        <p:spPr bwMode="auto">
          <a:xfrm>
            <a:off x="214282" y="285728"/>
            <a:ext cx="8643998" cy="6357982"/>
          </a:xfrm>
          <a:prstGeom prst="rect">
            <a:avLst/>
          </a:prstGeom>
          <a:solidFill>
            <a:schemeClr val="bg1"/>
          </a:solidFill>
          <a:ln w="9525">
            <a:noFill/>
            <a:miter lim="800000"/>
            <a:headEnd/>
            <a:tailEnd/>
          </a:ln>
        </p:spPr>
      </p:pic>
      <p:sp>
        <p:nvSpPr>
          <p:cNvPr id="6" name="مستطيل 5"/>
          <p:cNvSpPr/>
          <p:nvPr/>
        </p:nvSpPr>
        <p:spPr>
          <a:xfrm>
            <a:off x="6572264" y="285728"/>
            <a:ext cx="2000264" cy="178595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dirty="0" smtClean="0">
                <a:ln cmpd="sng">
                  <a:solidFill>
                    <a:schemeClr val="tx1"/>
                  </a:solidFill>
                </a:ln>
                <a:solidFill>
                  <a:schemeClr val="tx1"/>
                </a:solidFill>
              </a:rPr>
              <a:t>حدود هجر حالياً</a:t>
            </a:r>
            <a:endParaRPr lang="ar-SA" sz="3600" dirty="0">
              <a:ln cmpd="sng">
                <a:solidFill>
                  <a:schemeClr val="tx1"/>
                </a:solidFill>
              </a:ln>
              <a:solidFill>
                <a:schemeClr val="tx1"/>
              </a:solidFill>
            </a:endParaRPr>
          </a:p>
        </p:txBody>
      </p:sp>
      <p:sp>
        <p:nvSpPr>
          <p:cNvPr id="10" name="عنصر نائب للمحتوى 3"/>
          <p:cNvSpPr txBox="1">
            <a:spLocks/>
          </p:cNvSpPr>
          <p:nvPr/>
        </p:nvSpPr>
        <p:spPr>
          <a:xfrm>
            <a:off x="357158" y="642918"/>
            <a:ext cx="4214810" cy="3286148"/>
          </a:xfrm>
          <a:prstGeom prst="rect">
            <a:avLst/>
          </a:prstGeom>
          <a:solidFill>
            <a:srgbClr val="FFFF0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a:normAutofit/>
          </a:bodyPr>
          <a:lstStyle/>
          <a:p>
            <a:r>
              <a:rPr lang="ar-SA" sz="3600" dirty="0" smtClean="0">
                <a:ln w="22225" cap="rnd">
                  <a:solidFill>
                    <a:schemeClr val="tx1"/>
                  </a:solidFill>
                  <a:round/>
                </a:ln>
                <a:solidFill>
                  <a:schemeClr val="tx1"/>
                </a:solidFill>
              </a:rPr>
              <a:t>البَحْرَين: </a:t>
            </a:r>
            <a:r>
              <a:rPr lang="ar-SA" sz="3600" smtClean="0">
                <a:ln w="22225" cap="rnd">
                  <a:solidFill>
                    <a:schemeClr val="tx1"/>
                  </a:solidFill>
                  <a:round/>
                </a:ln>
                <a:solidFill>
                  <a:schemeClr val="tx1"/>
                </a:solidFill>
              </a:rPr>
              <a:t>يشمل ما نعتبره في </a:t>
            </a:r>
            <a:r>
              <a:rPr lang="ar-SA" sz="3600" smtClean="0">
                <a:ln w="22225" cap="rnd">
                  <a:solidFill>
                    <a:schemeClr val="tx1"/>
                  </a:solidFill>
                  <a:round/>
                </a:ln>
                <a:solidFill>
                  <a:schemeClr val="tx1"/>
                </a:solidFill>
              </a:rPr>
              <a:t>الوقت </a:t>
            </a:r>
            <a:r>
              <a:rPr lang="ar-SA" sz="3600" dirty="0" smtClean="0">
                <a:ln w="22225" cap="rnd">
                  <a:solidFill>
                    <a:schemeClr val="tx1"/>
                  </a:solidFill>
                  <a:round/>
                </a:ln>
                <a:solidFill>
                  <a:schemeClr val="tx1"/>
                </a:solidFill>
              </a:rPr>
              <a:t>الحاضر الكويت والإحساء وقطر وجزر البحرين الحالية</a:t>
            </a:r>
          </a:p>
          <a:p>
            <a:endParaRPr lang="ar-SA" sz="3600" dirty="0" smtClean="0">
              <a:ln w="22225" cap="rnd">
                <a:solidFill>
                  <a:schemeClr val="tx1"/>
                </a:solidFill>
                <a:round/>
              </a:ln>
              <a:solidFill>
                <a:schemeClr val="tx1"/>
              </a:solidFill>
            </a:endParaRPr>
          </a:p>
          <a:p>
            <a:pPr lvl="0"/>
            <a:r>
              <a:rPr lang="ar-SA" sz="2000" dirty="0" smtClean="0">
                <a:ln w="22225" cap="rnd">
                  <a:solidFill>
                    <a:prstClr val="black"/>
                  </a:solidFill>
                  <a:round/>
                </a:ln>
                <a:solidFill>
                  <a:prstClr val="black"/>
                </a:solidFill>
              </a:rPr>
              <a:t>التأريخ السياسي والحضاري لإقليم البحرين (18)</a:t>
            </a:r>
          </a:p>
          <a:p>
            <a:endParaRPr lang="ar-SA" sz="3600" dirty="0" smtClean="0">
              <a:ln w="22225" cap="rnd">
                <a:solidFill>
                  <a:schemeClr val="tx1"/>
                </a:solidFill>
                <a:round/>
              </a:ln>
              <a:solidFill>
                <a:schemeClr val="tx1"/>
              </a:solidFill>
            </a:endParaRPr>
          </a:p>
          <a:p>
            <a:endParaRPr lang="ar-SA" sz="3600" dirty="0" smtClean="0">
              <a:ln w="22225" cap="rnd">
                <a:solidFill>
                  <a:schemeClr val="tx1"/>
                </a:solidFill>
                <a:round/>
              </a:ln>
              <a:solidFill>
                <a:schemeClr val="tx1"/>
              </a:solidFill>
            </a:endParaRPr>
          </a:p>
          <a:p>
            <a:pPr>
              <a:lnSpc>
                <a:spcPct val="150000"/>
              </a:lnSpc>
            </a:pPr>
            <a:endParaRPr lang="ar-SA" sz="2000" dirty="0" smtClean="0">
              <a:ln cmpd="dbl">
                <a:solidFill>
                  <a:schemeClr val="tx1"/>
                </a:solidFill>
              </a:ln>
              <a:solidFill>
                <a:schemeClr val="tx1"/>
              </a:solidFill>
            </a:endParaRPr>
          </a:p>
          <a:p>
            <a:endParaRPr lang="ar-SA" sz="2000" dirty="0" smtClean="0">
              <a:solidFill>
                <a:schemeClr val="tx1"/>
              </a:solidFill>
            </a:endParaRPr>
          </a:p>
          <a:p>
            <a:endParaRPr lang="ar-SA" sz="2000" dirty="0" smtClean="0">
              <a:solidFill>
                <a:schemeClr val="tx1"/>
              </a:solidFill>
            </a:endParaRPr>
          </a:p>
          <a:p>
            <a:endParaRPr lang="ar-SA" sz="2000" dirty="0" smtClean="0">
              <a:solidFill>
                <a:schemeClr val="tx1"/>
              </a:solidFill>
            </a:endParaRPr>
          </a:p>
        </p:txBody>
      </p:sp>
      <p:sp>
        <p:nvSpPr>
          <p:cNvPr id="12" name="مستطيل 11"/>
          <p:cNvSpPr/>
          <p:nvPr/>
        </p:nvSpPr>
        <p:spPr>
          <a:xfrm rot="19104231">
            <a:off x="5759951" y="1024287"/>
            <a:ext cx="848976" cy="261001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ln w="38100">
                <a:solidFill>
                  <a:srgbClr val="FFC000"/>
                </a:solidFill>
              </a:ln>
              <a:solidFill>
                <a:srgbClr val="FF0000"/>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3" presetClass="entr" presetSubtype="1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plus(in)">
                                      <p:cBhvr>
                                        <p:cTn id="19" dur="20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bg/>
                                          </p:spTgt>
                                        </p:tgtEl>
                                        <p:attrNameLst>
                                          <p:attrName>style.visibility</p:attrName>
                                        </p:attrNameLst>
                                      </p:cBhvr>
                                      <p:to>
                                        <p:strVal val="visible"/>
                                      </p:to>
                                    </p:set>
                                    <p:anim calcmode="lin" valueType="num">
                                      <p:cBhvr additive="base">
                                        <p:cTn id="24"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25" dur="500" fill="hold"/>
                                        <p:tgtEl>
                                          <p:spTgt spid="10">
                                            <p:bg/>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xEl>
                                              <p:pRg st="0" end="0"/>
                                            </p:txEl>
                                          </p:spTgt>
                                        </p:tgtEl>
                                        <p:attrNameLst>
                                          <p:attrName>style.visibility</p:attrName>
                                        </p:attrNameLst>
                                      </p:cBhvr>
                                      <p:to>
                                        <p:strVal val="visible"/>
                                      </p:to>
                                    </p:set>
                                    <p:anim calcmode="lin" valueType="num">
                                      <p:cBhvr additive="base">
                                        <p:cTn id="30"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0">
                                            <p:txEl>
                                              <p:pRg st="2" end="2"/>
                                            </p:txEl>
                                          </p:spTgt>
                                        </p:tgtEl>
                                        <p:attrNameLst>
                                          <p:attrName>style.visibility</p:attrName>
                                        </p:attrNameLst>
                                      </p:cBhvr>
                                      <p:to>
                                        <p:strVal val="visible"/>
                                      </p:to>
                                    </p:set>
                                    <p:anim calcmode="lin" valueType="num">
                                      <p:cBhvr additive="base">
                                        <p:cTn id="36"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build="p"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srcRect/>
          <a:stretch>
            <a:fillRect/>
          </a:stretch>
        </p:blipFill>
        <p:spPr bwMode="auto">
          <a:xfrm>
            <a:off x="357158" y="1357298"/>
            <a:ext cx="8786842" cy="4643470"/>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2" name="مستطيل 11"/>
          <p:cNvSpPr/>
          <p:nvPr/>
        </p:nvSpPr>
        <p:spPr>
          <a:xfrm rot="19231538">
            <a:off x="3711498" y="1538111"/>
            <a:ext cx="1660887" cy="307610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3" name="عنوان 5"/>
          <p:cNvSpPr txBox="1">
            <a:spLocks/>
          </p:cNvSpPr>
          <p:nvPr/>
        </p:nvSpPr>
        <p:spPr>
          <a:xfrm>
            <a:off x="500034" y="5214950"/>
            <a:ext cx="8286808" cy="1071570"/>
          </a:xfrm>
          <a:prstGeom prst="round2Same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3">
            <a:schemeClr val="accent3"/>
          </a:fillRef>
          <a:effectRef idx="2">
            <a:schemeClr val="accent3"/>
          </a:effectRef>
          <a:fontRef idx="minor">
            <a:schemeClr val="lt1"/>
          </a:fontRef>
        </p:style>
        <p:txBody>
          <a:bodyPr rtlCol="1" anchor="ctr">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4000" b="0" i="0" u="none" strike="noStrike" kern="1200" cap="none" spc="0" normalizeH="0" baseline="0" noProof="0" dirty="0" smtClean="0">
                <a:ln cmpd="sng">
                  <a:solidFill>
                    <a:schemeClr val="tx1"/>
                  </a:solidFill>
                </a:ln>
                <a:solidFill>
                  <a:schemeClr val="tx1"/>
                </a:solidFill>
                <a:effectLst/>
                <a:uLnTx/>
                <a:uFillTx/>
                <a:latin typeface="+mn-lt"/>
                <a:ea typeface="+mn-ea"/>
                <a:cs typeface="+mn-cs"/>
              </a:rPr>
              <a:t>صورة لهجر</a:t>
            </a:r>
            <a:r>
              <a:rPr kumimoji="0" lang="ar-SA" sz="4000" b="0" i="0" u="none" strike="noStrike" kern="1200" cap="none" spc="0" normalizeH="0" noProof="0" dirty="0" smtClean="0">
                <a:ln cmpd="sng">
                  <a:solidFill>
                    <a:schemeClr val="tx1"/>
                  </a:solidFill>
                </a:ln>
                <a:solidFill>
                  <a:schemeClr val="tx1"/>
                </a:solidFill>
                <a:effectLst/>
                <a:uLnTx/>
                <a:uFillTx/>
                <a:latin typeface="+mn-lt"/>
                <a:ea typeface="+mn-ea"/>
                <a:cs typeface="+mn-cs"/>
              </a:rPr>
              <a:t> </a:t>
            </a:r>
            <a:r>
              <a:rPr lang="ar-SA" sz="4000" dirty="0" smtClean="0">
                <a:ln cmpd="sng">
                  <a:solidFill>
                    <a:schemeClr val="tx1"/>
                  </a:solidFill>
                </a:ln>
                <a:solidFill>
                  <a:schemeClr val="tx1"/>
                </a:solidFill>
              </a:rPr>
              <a:t>(</a:t>
            </a:r>
            <a:r>
              <a:rPr kumimoji="0" lang="ar-SA" sz="4000" b="0" i="0" u="none" strike="noStrike" kern="1200" cap="none" spc="0" normalizeH="0" baseline="0" noProof="0" dirty="0" smtClean="0">
                <a:ln cmpd="sng">
                  <a:solidFill>
                    <a:schemeClr val="tx1"/>
                  </a:solidFill>
                </a:ln>
                <a:solidFill>
                  <a:schemeClr val="tx1"/>
                </a:solidFill>
                <a:effectLst/>
                <a:uLnTx/>
                <a:uFillTx/>
                <a:latin typeface="+mn-lt"/>
                <a:ea typeface="+mn-ea"/>
                <a:cs typeface="+mn-cs"/>
              </a:rPr>
              <a:t> البحرين ) التي ذكرت في الحديث من الأقمار الصناعية</a:t>
            </a:r>
            <a:endParaRPr kumimoji="0" lang="ar-SA" sz="4000" b="0" i="0" u="none" strike="noStrike" kern="1200" cap="none" spc="0" normalizeH="0" baseline="0" noProof="0" dirty="0">
              <a:ln cmpd="sng">
                <a:solidFill>
                  <a:schemeClr val="tx1"/>
                </a:solidFill>
              </a:ln>
              <a:solidFill>
                <a:schemeClr val="tx1"/>
              </a:solidFill>
              <a:effectLst/>
              <a:uLnTx/>
              <a:uFillTx/>
              <a:latin typeface="+mn-lt"/>
              <a:ea typeface="+mn-ea"/>
              <a:cs typeface="+mn-cs"/>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plus(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4)">
                                      <p:cBhvr>
                                        <p:cTn id="1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شكل بيضاوي 1"/>
          <p:cNvSpPr/>
          <p:nvPr/>
        </p:nvSpPr>
        <p:spPr>
          <a:xfrm>
            <a:off x="1643042" y="857232"/>
            <a:ext cx="5357850" cy="4500594"/>
          </a:xfrm>
          <a:prstGeom prst="ellipse">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1500" dirty="0" smtClean="0">
                <a:ln w="0">
                  <a:solidFill>
                    <a:schemeClr val="tx1"/>
                  </a:solidFill>
                </a:ln>
                <a:solidFill>
                  <a:schemeClr val="tx1"/>
                </a:solidFill>
              </a:rPr>
              <a:t>بصرى</a:t>
            </a:r>
            <a:endParaRPr lang="ar-SA" sz="11500" dirty="0">
              <a:ln w="0">
                <a:solidFill>
                  <a:schemeClr val="tx1"/>
                </a:solidFill>
              </a:ln>
              <a:solidFill>
                <a:schemeClr val="tx1"/>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srcRect/>
          <a:stretch>
            <a:fillRect/>
          </a:stretch>
        </p:blipFill>
        <p:spPr bwMode="auto">
          <a:xfrm>
            <a:off x="114300" y="304800"/>
            <a:ext cx="9029700" cy="6553200"/>
          </a:xfrm>
          <a:prstGeom prst="rect">
            <a:avLst/>
          </a:prstGeom>
          <a:noFill/>
          <a:ln w="9525">
            <a:noFill/>
            <a:miter lim="800000"/>
            <a:headEnd/>
            <a:tailEnd/>
          </a:ln>
          <a:effectLst>
            <a:innerShdw blurRad="63500" dist="50800" dir="13500000">
              <a:prstClr val="black">
                <a:alpha val="50000"/>
              </a:prstClr>
            </a:innerShdw>
          </a:effectLst>
        </p:spPr>
      </p:pic>
      <p:sp>
        <p:nvSpPr>
          <p:cNvPr id="10" name="عنوان 5"/>
          <p:cNvSpPr txBox="1">
            <a:spLocks/>
          </p:cNvSpPr>
          <p:nvPr/>
        </p:nvSpPr>
        <p:spPr>
          <a:xfrm>
            <a:off x="6000760" y="500042"/>
            <a:ext cx="2500330" cy="714380"/>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5400" b="1" i="0" u="none" strike="noStrike" kern="1200" cap="none" spc="0" normalizeH="0" baseline="0" noProof="0" dirty="0" smtClean="0">
                <a:ln cmpd="sng">
                  <a:solidFill>
                    <a:schemeClr val="tx1"/>
                  </a:solidFill>
                </a:ln>
                <a:solidFill>
                  <a:schemeClr val="tx1"/>
                </a:solidFill>
                <a:effectLst/>
                <a:uLnTx/>
                <a:uFillTx/>
                <a:latin typeface="+mn-lt"/>
                <a:ea typeface="+mn-ea"/>
                <a:cs typeface="+mn-cs"/>
              </a:rPr>
              <a:t>بصرى</a:t>
            </a:r>
            <a:endParaRPr kumimoji="0" lang="ar-SA" sz="5400" b="0" i="0" u="none" strike="noStrike" kern="1200" cap="none" spc="0" normalizeH="0" baseline="0" noProof="0" dirty="0">
              <a:ln cmpd="sng">
                <a:solidFill>
                  <a:schemeClr val="tx1"/>
                </a:solidFill>
              </a:ln>
              <a:solidFill>
                <a:schemeClr val="tx1"/>
              </a:solidFill>
              <a:effectLst/>
              <a:uLnTx/>
              <a:uFillTx/>
              <a:latin typeface="+mn-lt"/>
              <a:ea typeface="+mn-ea"/>
              <a:cs typeface="+mn-cs"/>
            </a:endParaRPr>
          </a:p>
        </p:txBody>
      </p:sp>
      <p:sp>
        <p:nvSpPr>
          <p:cNvPr id="11" name="عنوان 1"/>
          <p:cNvSpPr txBox="1">
            <a:spLocks/>
          </p:cNvSpPr>
          <p:nvPr/>
        </p:nvSpPr>
        <p:spPr>
          <a:xfrm>
            <a:off x="5786446" y="1428736"/>
            <a:ext cx="3091217" cy="2428892"/>
          </a:xfrm>
          <a:prstGeom prst="rect">
            <a:avLst/>
          </a:prstGeom>
          <a:solidFill>
            <a:schemeClr val="accent3">
              <a:lumMod val="40000"/>
              <a:lumOff val="60000"/>
            </a:schemeClr>
          </a:solidFill>
          <a:effectLst>
            <a:innerShdw blurRad="63500" dist="50800">
              <a:prstClr val="black">
                <a:alpha val="50000"/>
              </a:prstClr>
            </a:innerShdw>
          </a:effectLst>
        </p:spPr>
        <p:style>
          <a:lnRef idx="2">
            <a:schemeClr val="accent2"/>
          </a:lnRef>
          <a:fillRef idx="1">
            <a:schemeClr val="lt1"/>
          </a:fillRef>
          <a:effectRef idx="0">
            <a:schemeClr val="accent2"/>
          </a:effectRef>
          <a:fontRef idx="minor">
            <a:schemeClr val="dk1"/>
          </a:fontRef>
        </p:style>
        <p:txBody>
          <a:bodyPr anchor="ctr">
            <a:normAutofit fontScale="25000" lnSpcReduction="20000"/>
          </a:bodyPr>
          <a:lstStyle/>
          <a:p>
            <a:r>
              <a:rPr lang="ar-SA" sz="12800" dirty="0" err="1" smtClean="0">
                <a:ln cmpd="sng">
                  <a:solidFill>
                    <a:schemeClr val="tx1"/>
                  </a:solidFill>
                </a:ln>
              </a:rPr>
              <a:t>بصرى</a:t>
            </a:r>
            <a:r>
              <a:rPr lang="ar-SA" sz="12800" dirty="0" smtClean="0">
                <a:ln cmpd="sng">
                  <a:solidFill>
                    <a:schemeClr val="tx1"/>
                  </a:solidFill>
                </a:ln>
              </a:rPr>
              <a:t> ...بالشام من أعمال دمشق وهي قصبة </a:t>
            </a:r>
            <a:r>
              <a:rPr lang="ar-SA" sz="12800" dirty="0" err="1" smtClean="0">
                <a:ln cmpd="sng">
                  <a:solidFill>
                    <a:schemeClr val="tx1"/>
                  </a:solidFill>
                </a:ln>
              </a:rPr>
              <a:t>كورة</a:t>
            </a:r>
            <a:r>
              <a:rPr lang="ar-SA" sz="12800" dirty="0" smtClean="0">
                <a:ln cmpd="sng">
                  <a:solidFill>
                    <a:schemeClr val="tx1"/>
                  </a:solidFill>
                </a:ln>
              </a:rPr>
              <a:t>  </a:t>
            </a:r>
            <a:r>
              <a:rPr lang="ar-SA" sz="12800" dirty="0" err="1" smtClean="0">
                <a:ln cmpd="sng">
                  <a:solidFill>
                    <a:schemeClr val="tx1"/>
                  </a:solidFill>
                </a:ln>
              </a:rPr>
              <a:t>حوران</a:t>
            </a:r>
            <a:r>
              <a:rPr lang="ar-SA" sz="12800" dirty="0" smtClean="0">
                <a:ln cmpd="sng">
                  <a:solidFill>
                    <a:schemeClr val="tx1"/>
                  </a:solidFill>
                </a:ln>
              </a:rPr>
              <a:t> مشهورة عند العرب قديما وحديثا</a:t>
            </a:r>
            <a:endParaRPr lang="en-US" sz="12800" dirty="0" smtClean="0">
              <a:ln cmpd="sng">
                <a:solidFill>
                  <a:schemeClr val="tx1"/>
                </a:solidFill>
              </a:ln>
            </a:endParaRPr>
          </a:p>
          <a:p>
            <a:pPr algn="l">
              <a:buNone/>
            </a:pPr>
            <a:r>
              <a:rPr lang="ar-SA" sz="2800" dirty="0" smtClean="0"/>
              <a:t>   </a:t>
            </a:r>
            <a:r>
              <a:rPr lang="ar-SA" sz="7200" dirty="0" smtClean="0"/>
              <a:t>معجم البلدان - (1 / 441)</a:t>
            </a:r>
          </a:p>
        </p:txBody>
      </p:sp>
      <p:sp>
        <p:nvSpPr>
          <p:cNvPr id="12" name="شكل بيضاوي 11"/>
          <p:cNvSpPr/>
          <p:nvPr/>
        </p:nvSpPr>
        <p:spPr>
          <a:xfrm>
            <a:off x="2643174" y="1428736"/>
            <a:ext cx="571504" cy="428628"/>
          </a:xfrm>
          <a:prstGeom prst="ellipse">
            <a:avLst/>
          </a:prstGeom>
          <a:no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ppt_w*0.05"/>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anim calcmode="lin" valueType="num">
                                      <p:cBhvr>
                                        <p:cTn id="9" dur="500" fill="hold"/>
                                        <p:tgtEl>
                                          <p:spTgt spid="6"/>
                                        </p:tgtEl>
                                        <p:attrNameLst>
                                          <p:attrName>ppt_x</p:attrName>
                                        </p:attrNameLst>
                                      </p:cBhvr>
                                      <p:tavLst>
                                        <p:tav tm="0">
                                          <p:val>
                                            <p:strVal val="#ppt_x-.2"/>
                                          </p:val>
                                        </p:tav>
                                        <p:tav tm="100000">
                                          <p:val>
                                            <p:strVal val="#ppt_x"/>
                                          </p:val>
                                        </p:tav>
                                      </p:tavLst>
                                    </p:anim>
                                    <p:anim calcmode="lin" valueType="num">
                                      <p:cBhvr>
                                        <p:cTn id="10" dur="500" fill="hold"/>
                                        <p:tgtEl>
                                          <p:spTgt spid="6"/>
                                        </p:tgtEl>
                                        <p:attrNameLst>
                                          <p:attrName>ppt_y</p:attrName>
                                        </p:attrNameLst>
                                      </p:cBhvr>
                                      <p:tavLst>
                                        <p:tav tm="0">
                                          <p:val>
                                            <p:strVal val="#ppt_y"/>
                                          </p:val>
                                        </p:tav>
                                        <p:tav tm="100000">
                                          <p:val>
                                            <p:strVal val="#ppt_y"/>
                                          </p:val>
                                        </p:tav>
                                      </p:tavLst>
                                    </p:anim>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7"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heel(4)">
                                      <p:cBhvr>
                                        <p:cTn id="3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285720" y="285728"/>
            <a:ext cx="4786346" cy="6286544"/>
          </a:xfrm>
          <a:prstGeom prst="rect">
            <a:avLst/>
          </a:prstGeom>
          <a:noFill/>
          <a:ln w="9525">
            <a:noFill/>
            <a:miter lim="800000"/>
            <a:headEnd/>
            <a:tailEnd/>
          </a:ln>
          <a:effectLst>
            <a:outerShdw blurRad="50800" dist="38100" dir="10800000" algn="r" rotWithShape="0">
              <a:prstClr val="black">
                <a:alpha val="40000"/>
              </a:prstClr>
            </a:outerShdw>
          </a:effectLst>
        </p:spPr>
      </p:pic>
      <p:sp>
        <p:nvSpPr>
          <p:cNvPr id="16" name="عنوان 5"/>
          <p:cNvSpPr txBox="1">
            <a:spLocks/>
          </p:cNvSpPr>
          <p:nvPr/>
        </p:nvSpPr>
        <p:spPr>
          <a:xfrm>
            <a:off x="5643570" y="2143116"/>
            <a:ext cx="3071834" cy="1143000"/>
          </a:xfrm>
          <a:prstGeom prst="leftArrowCallout">
            <a:avLst/>
          </a:prstGeom>
          <a:solidFill>
            <a:schemeClr val="accent1">
              <a:lumMod val="20000"/>
              <a:lumOff val="80000"/>
            </a:schemeClr>
          </a:solidFill>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lIns="0" rIns="0" bIns="0" rtlCol="1" anchor="ctr">
            <a:normAutofit/>
          </a:bodyPr>
          <a:lstStyle/>
          <a:p>
            <a:pPr lvl="0" algn="ctr">
              <a:spcBef>
                <a:spcPct val="0"/>
              </a:spcBef>
              <a:defRPr/>
            </a:pPr>
            <a:r>
              <a:rPr lang="ar-SA" sz="6000" b="1" dirty="0" smtClean="0">
                <a:ln cmpd="sng">
                  <a:solidFill>
                    <a:schemeClr val="tx1"/>
                  </a:solidFill>
                </a:ln>
                <a:solidFill>
                  <a:schemeClr val="tx1"/>
                </a:solidFill>
              </a:rPr>
              <a:t>بصرى</a:t>
            </a:r>
            <a:endParaRPr lang="ar-SA" sz="6000" dirty="0">
              <a:ln cmpd="sng">
                <a:solidFill>
                  <a:schemeClr val="tx1"/>
                </a:solidFill>
              </a:ln>
              <a:solidFill>
                <a:schemeClr val="tx1"/>
              </a:solidFill>
            </a:endParaRPr>
          </a:p>
        </p:txBody>
      </p:sp>
      <p:sp>
        <p:nvSpPr>
          <p:cNvPr id="17" name="مستطيل 16"/>
          <p:cNvSpPr/>
          <p:nvPr/>
        </p:nvSpPr>
        <p:spPr>
          <a:xfrm rot="5400000">
            <a:off x="6215057" y="3786208"/>
            <a:ext cx="2428893" cy="3000362"/>
          </a:xfrm>
          <a:prstGeom prst="rect">
            <a:avLst/>
          </a:prstGeom>
          <a:solidFill>
            <a:schemeClr val="bg2">
              <a:lumMod val="90000"/>
            </a:schemeClr>
          </a:solidFill>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endParaRPr lang="ar-SA" sz="3200" dirty="0" smtClean="0">
              <a:solidFill>
                <a:schemeClr val="tx1"/>
              </a:solidFill>
            </a:endParaRPr>
          </a:p>
          <a:p>
            <a:pPr algn="ctr"/>
            <a:r>
              <a:rPr lang="ar-SA" sz="3200" dirty="0" smtClean="0">
                <a:ln cmpd="sng">
                  <a:solidFill>
                    <a:schemeClr val="tx1"/>
                  </a:solidFill>
                </a:ln>
                <a:solidFill>
                  <a:schemeClr val="tx1"/>
                </a:solidFill>
              </a:rPr>
              <a:t>قال ابن بطوطة ثم ارتحلنا إلى مدينة بصرى وهي صغيرة</a:t>
            </a:r>
            <a:endParaRPr lang="en-US" sz="3200" dirty="0" smtClean="0">
              <a:ln cmpd="sng">
                <a:solidFill>
                  <a:schemeClr val="tx1"/>
                </a:solidFill>
              </a:ln>
              <a:solidFill>
                <a:schemeClr val="tx1"/>
              </a:solidFill>
            </a:endParaRPr>
          </a:p>
          <a:p>
            <a:pPr algn="l">
              <a:buNone/>
            </a:pPr>
            <a:r>
              <a:rPr lang="ar-SA" sz="3200" dirty="0" smtClean="0">
                <a:solidFill>
                  <a:schemeClr val="tx1"/>
                </a:solidFill>
              </a:rPr>
              <a:t>       </a:t>
            </a:r>
            <a:r>
              <a:rPr lang="ar-SA" sz="1600" dirty="0" smtClean="0">
                <a:solidFill>
                  <a:schemeClr val="tx1"/>
                </a:solidFill>
              </a:rPr>
              <a:t>رحلة ابن بطوطة ج1/ص78</a:t>
            </a:r>
            <a:endParaRPr lang="en-US" sz="1600" dirty="0" smtClean="0">
              <a:solidFill>
                <a:schemeClr val="tx1"/>
              </a:solidFill>
            </a:endParaRPr>
          </a:p>
          <a:p>
            <a:pPr algn="ctr"/>
            <a:endParaRPr lang="ar-SA" dirty="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770" decel="100000"/>
                                        <p:tgtEl>
                                          <p:spTgt spid="5122"/>
                                        </p:tgtEl>
                                      </p:cBhvr>
                                    </p:animEffect>
                                    <p:animScale>
                                      <p:cBhvr>
                                        <p:cTn id="8" dur="770" decel="100000"/>
                                        <p:tgtEl>
                                          <p:spTgt spid="5122"/>
                                        </p:tgtEl>
                                      </p:cBhvr>
                                      <p:from x="10000" y="10000"/>
                                      <p:to x="200000" y="450000"/>
                                    </p:animScale>
                                    <p:animScale>
                                      <p:cBhvr>
                                        <p:cTn id="9" dur="1230" accel="100000" fill="hold">
                                          <p:stCondLst>
                                            <p:cond delay="770"/>
                                          </p:stCondLst>
                                        </p:cTn>
                                        <p:tgtEl>
                                          <p:spTgt spid="5122"/>
                                        </p:tgtEl>
                                      </p:cBhvr>
                                      <p:from x="200000" y="450000"/>
                                      <p:to x="100000" y="100000"/>
                                    </p:animScale>
                                    <p:set>
                                      <p:cBhvr>
                                        <p:cTn id="10" dur="770" fill="hold"/>
                                        <p:tgtEl>
                                          <p:spTgt spid="5122"/>
                                        </p:tgtEl>
                                        <p:attrNameLst>
                                          <p:attrName>ppt_x</p:attrName>
                                        </p:attrNameLst>
                                      </p:cBhvr>
                                      <p:to>
                                        <p:strVal val="(0.5)"/>
                                      </p:to>
                                    </p:set>
                                    <p:anim from="(0.5)" to="(#ppt_x)" calcmode="lin" valueType="num">
                                      <p:cBhvr>
                                        <p:cTn id="11" dur="1230" accel="100000" fill="hold">
                                          <p:stCondLst>
                                            <p:cond delay="770"/>
                                          </p:stCondLst>
                                        </p:cTn>
                                        <p:tgtEl>
                                          <p:spTgt spid="5122"/>
                                        </p:tgtEl>
                                        <p:attrNameLst>
                                          <p:attrName>ppt_x</p:attrName>
                                        </p:attrNameLst>
                                      </p:cBhvr>
                                    </p:anim>
                                    <p:set>
                                      <p:cBhvr>
                                        <p:cTn id="12" dur="770" fill="hold"/>
                                        <p:tgtEl>
                                          <p:spTgt spid="5122"/>
                                        </p:tgtEl>
                                        <p:attrNameLst>
                                          <p:attrName>ppt_y</p:attrName>
                                        </p:attrNameLst>
                                      </p:cBhvr>
                                      <p:to>
                                        <p:strVal val="(#ppt_y+0.4)"/>
                                      </p:to>
                                    </p:set>
                                    <p:anim from="(#ppt_y+0.4)" to="(#ppt_y)" calcmode="lin" valueType="num">
                                      <p:cBhvr>
                                        <p:cTn id="13" dur="1230" accel="100000" fill="hold">
                                          <p:stCondLst>
                                            <p:cond delay="770"/>
                                          </p:stCondLst>
                                        </p:cTn>
                                        <p:tgtEl>
                                          <p:spTgt spid="512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2"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Scale>
                                      <p:cBhvr>
                                        <p:cTn id="1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6"/>
                                        </p:tgtEl>
                                        <p:attrNameLst>
                                          <p:attrName>ppt_x</p:attrName>
                                          <p:attrName>ppt_y</p:attrName>
                                        </p:attrNameLst>
                                      </p:cBhvr>
                                    </p:animMotion>
                                    <p:animEffect transition="in" filter="fade">
                                      <p:cBhvr>
                                        <p:cTn id="20" dur="10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900" decel="100000" fill="hold"/>
                                        <p:tgtEl>
                                          <p:spTgt spid="17"/>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595313" y="566738"/>
            <a:ext cx="7953375" cy="5724525"/>
          </a:xfrm>
          <a:prstGeom prst="rect">
            <a:avLst/>
          </a:prstGeom>
          <a:noFill/>
          <a:ln w="9525">
            <a:noFill/>
            <a:miter lim="800000"/>
            <a:headEnd/>
            <a:tailEnd/>
          </a:ln>
          <a:effectLst>
            <a:innerShdw blurRad="63500" dist="50800" dir="10800000">
              <a:prstClr val="black">
                <a:alpha val="50000"/>
              </a:prstClr>
            </a:innerShdw>
          </a:effectLst>
        </p:spPr>
      </p:pic>
      <p:sp>
        <p:nvSpPr>
          <p:cNvPr id="5" name="عنوان 5"/>
          <p:cNvSpPr txBox="1">
            <a:spLocks/>
          </p:cNvSpPr>
          <p:nvPr/>
        </p:nvSpPr>
        <p:spPr>
          <a:xfrm>
            <a:off x="714348" y="357166"/>
            <a:ext cx="7643866" cy="785794"/>
          </a:xfrm>
          <a:prstGeom prst="round2Diag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4800" b="1" i="0" u="none" strike="noStrike" kern="1200" cap="none" spc="0" normalizeH="0" baseline="0" noProof="0" dirty="0" smtClean="0">
                <a:ln cmpd="sng">
                  <a:solidFill>
                    <a:schemeClr val="tx1"/>
                  </a:solidFill>
                </a:ln>
                <a:solidFill>
                  <a:schemeClr val="tx1"/>
                </a:solidFill>
                <a:effectLst/>
                <a:uLnTx/>
                <a:uFillTx/>
                <a:latin typeface="+mn-lt"/>
                <a:ea typeface="+mn-ea"/>
                <a:cs typeface="+mn-cs"/>
              </a:rPr>
              <a:t>هذه بصرى</a:t>
            </a:r>
            <a:r>
              <a:rPr kumimoji="0" lang="ar-SA" sz="4800" b="1" i="0" u="none" strike="noStrike" kern="1200" cap="none" spc="0" normalizeH="0" noProof="0" dirty="0" smtClean="0">
                <a:ln cmpd="sng">
                  <a:solidFill>
                    <a:schemeClr val="tx1"/>
                  </a:solidFill>
                </a:ln>
                <a:solidFill>
                  <a:schemeClr val="tx1"/>
                </a:solidFill>
                <a:effectLst/>
                <a:uLnTx/>
                <a:uFillTx/>
                <a:latin typeface="+mn-lt"/>
                <a:ea typeface="+mn-ea"/>
                <a:cs typeface="+mn-cs"/>
              </a:rPr>
              <a:t> من الأقمار </a:t>
            </a:r>
            <a:r>
              <a:rPr kumimoji="0" lang="ar-SA" sz="4800" b="1" i="0" u="none" strike="noStrike" kern="1200" cap="none" spc="0" normalizeH="0" noProof="0" smtClean="0">
                <a:ln cmpd="sng">
                  <a:solidFill>
                    <a:schemeClr val="tx1"/>
                  </a:solidFill>
                </a:ln>
                <a:solidFill>
                  <a:schemeClr val="tx1"/>
                </a:solidFill>
                <a:effectLst/>
                <a:uLnTx/>
                <a:uFillTx/>
                <a:latin typeface="+mn-lt"/>
                <a:ea typeface="+mn-ea"/>
                <a:cs typeface="+mn-cs"/>
              </a:rPr>
              <a:t>الصنا</a:t>
            </a:r>
            <a:r>
              <a:rPr lang="ar-SA" sz="4800" b="1" dirty="0" err="1" smtClean="0">
                <a:ln cmpd="sng">
                  <a:solidFill>
                    <a:schemeClr val="tx1"/>
                  </a:solidFill>
                </a:ln>
                <a:solidFill>
                  <a:schemeClr val="tx1"/>
                </a:solidFill>
              </a:rPr>
              <a:t>عية</a:t>
            </a:r>
            <a:endParaRPr kumimoji="0" lang="ar-SA" sz="4800" b="0" i="0" u="none" strike="noStrike" kern="1200" cap="none" spc="0" normalizeH="0" baseline="0" noProof="0" dirty="0">
              <a:ln cmpd="sng">
                <a:solidFill>
                  <a:schemeClr val="tx1"/>
                </a:solidFill>
              </a:ln>
              <a:solidFill>
                <a:schemeClr val="tx1"/>
              </a:solidFill>
              <a:effectLst/>
              <a:uLnTx/>
              <a:uFillTx/>
              <a:latin typeface="+mn-lt"/>
              <a:ea typeface="+mn-ea"/>
              <a:cs typeface="+mn-cs"/>
            </a:endParaRPr>
          </a:p>
        </p:txBody>
      </p:sp>
      <p:sp>
        <p:nvSpPr>
          <p:cNvPr id="4" name="شكل بيضاوي 3"/>
          <p:cNvSpPr/>
          <p:nvPr/>
        </p:nvSpPr>
        <p:spPr>
          <a:xfrm>
            <a:off x="1785918" y="1214422"/>
            <a:ext cx="5857916" cy="485778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nodeType="clickEffect">
                                  <p:stCondLst>
                                    <p:cond delay="0"/>
                                  </p:stCondLst>
                                  <p:childTnLst>
                                    <p:set>
                                      <p:cBhvr>
                                        <p:cTn id="13" dur="1" fill="hold">
                                          <p:stCondLst>
                                            <p:cond delay="0"/>
                                          </p:stCondLst>
                                        </p:cTn>
                                        <p:tgtEl>
                                          <p:spTgt spid="10242"/>
                                        </p:tgtEl>
                                        <p:attrNameLst>
                                          <p:attrName>style.visibility</p:attrName>
                                        </p:attrNameLst>
                                      </p:cBhvr>
                                      <p:to>
                                        <p:strVal val="visible"/>
                                      </p:to>
                                    </p:set>
                                    <p:animEffect transition="in" filter="wheel(4)">
                                      <p:cBhvr>
                                        <p:cTn id="14" dur="2000"/>
                                        <p:tgtEl>
                                          <p:spTgt spid="10242"/>
                                        </p:tgtEl>
                                      </p:cBhvr>
                                    </p:animEffect>
                                  </p:childTnLst>
                                </p:cTn>
                              </p:par>
                            </p:childTnLst>
                          </p:cTn>
                        </p:par>
                      </p:childTnLst>
                    </p:cTn>
                  </p:par>
                  <p:par>
                    <p:cTn id="15" fill="hold">
                      <p:stCondLst>
                        <p:cond delay="indefinite"/>
                      </p:stCondLst>
                      <p:childTnLst>
                        <p:par>
                          <p:cTn id="16" fill="hold">
                            <p:stCondLst>
                              <p:cond delay="0"/>
                            </p:stCondLst>
                            <p:childTnLst>
                              <p:par>
                                <p:cTn id="17" presetID="1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plus(in)">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857356" y="2428868"/>
            <a:ext cx="5857916" cy="2285992"/>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9600" dirty="0" smtClean="0">
                <a:ln cmpd="sng">
                  <a:solidFill>
                    <a:schemeClr val="tx1"/>
                  </a:solidFill>
                </a:ln>
                <a:solidFill>
                  <a:schemeClr val="tx1"/>
                </a:solidFill>
              </a:rPr>
              <a:t>قياس المسافة</a:t>
            </a:r>
            <a:endParaRPr lang="ar-SA" sz="9600" dirty="0">
              <a:ln cmpd="sng">
                <a:solidFill>
                  <a:schemeClr val="tx1"/>
                </a:solidFill>
              </a:ln>
              <a:solidFill>
                <a:schemeClr val="tx1"/>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p:cNvPicPr>
            <a:picLocks noChangeAspect="1" noChangeArrowheads="1"/>
          </p:cNvPicPr>
          <p:nvPr/>
        </p:nvPicPr>
        <p:blipFill>
          <a:blip r:embed="rId2"/>
          <a:srcRect/>
          <a:stretch>
            <a:fillRect/>
          </a:stretch>
        </p:blipFill>
        <p:spPr bwMode="auto">
          <a:xfrm>
            <a:off x="357158" y="357166"/>
            <a:ext cx="8501122" cy="6215106"/>
          </a:xfrm>
          <a:prstGeom prst="rect">
            <a:avLst/>
          </a:prstGeom>
          <a:noFill/>
          <a:ln w="9525">
            <a:noFill/>
            <a:miter lim="800000"/>
            <a:headEnd/>
            <a:tailEnd/>
          </a:ln>
          <a:effectLst/>
        </p:spPr>
      </p:pic>
      <p:sp>
        <p:nvSpPr>
          <p:cNvPr id="6" name="وسيلة شرح مستطيلة 5"/>
          <p:cNvSpPr/>
          <p:nvPr/>
        </p:nvSpPr>
        <p:spPr>
          <a:xfrm>
            <a:off x="285720" y="4643446"/>
            <a:ext cx="8572560" cy="1928826"/>
          </a:xfrm>
          <a:prstGeom prst="wedgeRectCallou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2">
            <a:schemeClr val="accent5"/>
          </a:fillRef>
          <a:effectRef idx="1">
            <a:schemeClr val="accent5"/>
          </a:effectRef>
          <a:fontRef idx="minor">
            <a:schemeClr val="dk1"/>
          </a:fontRef>
        </p:style>
        <p:txBody>
          <a:bodyPr rtlCol="1" anchor="ctr"/>
          <a:lstStyle/>
          <a:p>
            <a:endParaRPr lang="ar-SA" sz="2400" dirty="0" smtClean="0">
              <a:solidFill>
                <a:schemeClr val="tx1"/>
              </a:solidFill>
            </a:endParaRPr>
          </a:p>
          <a:p>
            <a:r>
              <a:rPr lang="ar-SA" sz="4400" dirty="0" smtClean="0">
                <a:ln cmpd="sng">
                  <a:solidFill>
                    <a:schemeClr val="tx1"/>
                  </a:solidFill>
                </a:ln>
                <a:solidFill>
                  <a:schemeClr val="tx1"/>
                </a:solidFill>
              </a:rPr>
              <a:t>ولا يمكن قياس المسافة بين بلدين عبر الطرق البرية  لأن الطرق تختلف في مسافتها من طريق إلى طريق</a:t>
            </a:r>
          </a:p>
          <a:p>
            <a:pPr algn="ctr"/>
            <a:endParaRPr lang="ar-SA" sz="2800" dirty="0" smtClean="0">
              <a:solidFill>
                <a:schemeClr val="tx1"/>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plus(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bg1">
                <a:shade val="90000"/>
                <a:satMod val="150000"/>
              </a:schemeClr>
              <a:schemeClr val="bg1">
                <a:tint val="88000"/>
                <a:satMod val="150000"/>
              </a:schemeClr>
            </a:duotone>
            <a:lum/>
          </a:blip>
          <a:srcRect/>
          <a:tile tx="0" ty="0" sx="65000" sy="65000" flip="none" algn="tl"/>
        </a:blipFill>
        <a:effectLst/>
      </p:bgPr>
    </p:bg>
    <p:spTree>
      <p:nvGrpSpPr>
        <p:cNvPr id="1" name=""/>
        <p:cNvGrpSpPr/>
        <p:nvPr/>
      </p:nvGrpSpPr>
      <p:grpSpPr>
        <a:xfrm>
          <a:off x="0" y="0"/>
          <a:ext cx="0" cy="0"/>
          <a:chOff x="0" y="0"/>
          <a:chExt cx="0" cy="0"/>
        </a:xfrm>
      </p:grpSpPr>
      <p:sp>
        <p:nvSpPr>
          <p:cNvPr id="8" name="مستطيل مستدير الزوايا 7"/>
          <p:cNvSpPr/>
          <p:nvPr/>
        </p:nvSpPr>
        <p:spPr>
          <a:xfrm>
            <a:off x="1071538" y="500042"/>
            <a:ext cx="7429520" cy="2143140"/>
          </a:xfrm>
          <a:prstGeom prst="roundRect">
            <a:avLst/>
          </a:prstGeom>
          <a:solidFill>
            <a:schemeClr val="accent3">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1" anchor="ctr"/>
          <a:lstStyle/>
          <a:p>
            <a:pPr lvl="0" algn="ctr" eaLnBrk="0" fontAlgn="base" hangingPunct="0">
              <a:spcBef>
                <a:spcPct val="0"/>
              </a:spcBef>
              <a:spcAft>
                <a:spcPct val="0"/>
              </a:spcAft>
            </a:pPr>
            <a:r>
              <a:rPr lang="ar-SA" sz="4800" dirty="0" smtClean="0">
                <a:ln w="3175">
                  <a:solidFill>
                    <a:schemeClr val="tx1"/>
                  </a:solidFill>
                </a:ln>
                <a:solidFill>
                  <a:schemeClr val="tx1"/>
                </a:solidFill>
                <a:latin typeface="Calibri" pitchFamily="34" charset="0"/>
                <a:ea typeface="Calibri" pitchFamily="34" charset="0"/>
                <a:cs typeface="Arial" pitchFamily="34" charset="0"/>
              </a:rPr>
              <a:t>الجـنـة غـيـب وسعـة بـابهـا من الغـيـب وقـياسـه لاشـك أنـه غـيـب لـكـن الله تعـالى يقـول </a:t>
            </a:r>
          </a:p>
        </p:txBody>
      </p:sp>
      <p:sp>
        <p:nvSpPr>
          <p:cNvPr id="6" name="مستطيل مستدير الزوايا 5"/>
          <p:cNvSpPr/>
          <p:nvPr/>
        </p:nvSpPr>
        <p:spPr>
          <a:xfrm>
            <a:off x="214282" y="2928934"/>
            <a:ext cx="8715436" cy="3214710"/>
          </a:xfrm>
          <a:prstGeom prst="roundRect">
            <a:avLst/>
          </a:prstGeom>
          <a:solidFill>
            <a:schemeClr val="accent3">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lIns="0" rIns="0" rtlCol="1" anchor="t" anchorCtr="0">
            <a:noAutofit/>
          </a:bodyPr>
          <a:lstStyle/>
          <a:p>
            <a:pPr lvl="0" algn="ctr" eaLnBrk="0" fontAlgn="base" hangingPunct="0">
              <a:spcBef>
                <a:spcPct val="0"/>
              </a:spcBef>
              <a:spcAft>
                <a:spcPct val="0"/>
              </a:spcAft>
              <a:tabLst>
                <a:tab pos="0" algn="l"/>
              </a:tabLst>
            </a:pPr>
            <a:r>
              <a:rPr lang="ar-SA" sz="5400" b="1" dirty="0" smtClean="0">
                <a:ln w="15875">
                  <a:solidFill>
                    <a:schemeClr val="tx1"/>
                  </a:solidFill>
                </a:ln>
                <a:solidFill>
                  <a:schemeClr val="tx1"/>
                </a:solidFill>
                <a:latin typeface="Calibri" pitchFamily="34" charset="0"/>
                <a:ea typeface="Calibri" pitchFamily="34" charset="0"/>
                <a:cs typeface="Arial" pitchFamily="34" charset="0"/>
              </a:rPr>
              <a:t>عَالِمُ الْغَيْبِ فَلَا يُظْهِرُ عَلَى غَيْبِهِ أَحَداً</a:t>
            </a:r>
            <a:r>
              <a:rPr lang="ar-SA" sz="5400" b="1" dirty="0" smtClean="0">
                <a:ln w="15875">
                  <a:solidFill>
                    <a:schemeClr val="tx1"/>
                  </a:solidFill>
                </a:ln>
                <a:solidFill>
                  <a:srgbClr val="00B050"/>
                </a:solidFill>
                <a:latin typeface="Calibri" pitchFamily="34" charset="0"/>
                <a:ea typeface="Calibri" pitchFamily="34" charset="0"/>
                <a:cs typeface="Arial" pitchFamily="34" charset="0"/>
              </a:rPr>
              <a:t>*</a:t>
            </a:r>
          </a:p>
          <a:p>
            <a:pPr algn="ctr" eaLnBrk="0" fontAlgn="base" hangingPunct="0">
              <a:spcBef>
                <a:spcPct val="0"/>
              </a:spcBef>
              <a:spcAft>
                <a:spcPct val="0"/>
              </a:spcAft>
            </a:pPr>
            <a:r>
              <a:rPr lang="ar-SA" sz="6000" b="1" dirty="0" smtClean="0">
                <a:ln w="15875">
                  <a:solidFill>
                    <a:schemeClr val="tx1"/>
                  </a:solidFill>
                </a:ln>
                <a:solidFill>
                  <a:prstClr val="black"/>
                </a:solidFill>
                <a:latin typeface="Calibri" pitchFamily="34" charset="0"/>
                <a:ea typeface="Calibri" pitchFamily="34" charset="0"/>
                <a:cs typeface="Arial" pitchFamily="34" charset="0"/>
              </a:rPr>
              <a:t>إِلَّا مَنِ ارْتَضَى مِن رَّسُولٍ</a:t>
            </a:r>
          </a:p>
          <a:p>
            <a:pPr algn="ctr" eaLnBrk="0" fontAlgn="base" hangingPunct="0">
              <a:spcBef>
                <a:spcPct val="0"/>
              </a:spcBef>
              <a:spcAft>
                <a:spcPct val="0"/>
              </a:spcAft>
            </a:pPr>
            <a:r>
              <a:rPr lang="ar-SA" sz="2400" b="1" dirty="0" smtClean="0">
                <a:solidFill>
                  <a:prstClr val="black"/>
                </a:solidFill>
                <a:latin typeface="Calibri" pitchFamily="34" charset="0"/>
                <a:ea typeface="Calibri" pitchFamily="34" charset="0"/>
                <a:cs typeface="Arial" pitchFamily="34" charset="0"/>
              </a:rPr>
              <a:t>                                                                                </a:t>
            </a:r>
            <a:r>
              <a:rPr lang="ar-SA" sz="2400" b="1" dirty="0" smtClean="0">
                <a:ln w="0">
                  <a:solidFill>
                    <a:schemeClr val="tx1"/>
                  </a:solidFill>
                </a:ln>
                <a:solidFill>
                  <a:prstClr val="black"/>
                </a:solidFill>
                <a:latin typeface="Calibri" pitchFamily="34" charset="0"/>
                <a:ea typeface="Calibri" pitchFamily="34" charset="0"/>
                <a:cs typeface="Arial" pitchFamily="34" charset="0"/>
              </a:rPr>
              <a:t>سورة الجن(26) </a:t>
            </a:r>
            <a:endParaRPr lang="ar-SA" sz="2400" b="1" dirty="0" smtClean="0">
              <a:ln w="0">
                <a:solidFill>
                  <a:schemeClr val="tx1"/>
                </a:solidFill>
              </a:ln>
              <a:solidFill>
                <a:schemeClr val="tx1"/>
              </a:solidFill>
              <a:latin typeface="Calibri" pitchFamily="34" charset="0"/>
              <a:ea typeface="Calibri" pitchFamily="34" charset="0"/>
              <a:cs typeface="Arial" pitchFamily="34" charset="0"/>
            </a:endParaRPr>
          </a:p>
        </p:txBody>
      </p:sp>
    </p:spTree>
    <p:custDataLst>
      <p:tags r:id="rId1"/>
    </p:custData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p:cNvPicPr>
            <a:picLocks noChangeAspect="1" noChangeArrowheads="1"/>
          </p:cNvPicPr>
          <p:nvPr/>
        </p:nvPicPr>
        <p:blipFill>
          <a:blip r:embed="rId2"/>
          <a:srcRect/>
          <a:stretch>
            <a:fillRect/>
          </a:stretch>
        </p:blipFill>
        <p:spPr bwMode="auto">
          <a:xfrm>
            <a:off x="357158" y="357166"/>
            <a:ext cx="8501122" cy="6215106"/>
          </a:xfrm>
          <a:prstGeom prst="rect">
            <a:avLst/>
          </a:prstGeom>
          <a:noFill/>
          <a:ln w="9525">
            <a:noFill/>
            <a:miter lim="800000"/>
            <a:headEnd/>
            <a:tailEnd/>
          </a:ln>
          <a:effectLst/>
        </p:spPr>
      </p:pic>
      <p:sp>
        <p:nvSpPr>
          <p:cNvPr id="6" name="عنوان 5"/>
          <p:cNvSpPr txBox="1">
            <a:spLocks/>
          </p:cNvSpPr>
          <p:nvPr/>
        </p:nvSpPr>
        <p:spPr>
          <a:xfrm>
            <a:off x="285720" y="4572008"/>
            <a:ext cx="8358214" cy="207167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1" anchor="ctr">
            <a:noAutofit/>
          </a:bodyPr>
          <a:lstStyle/>
          <a:p>
            <a:pPr algn="ctr"/>
            <a:r>
              <a:rPr lang="ar-SA" sz="4000" b="1" dirty="0" smtClean="0">
                <a:ln cmpd="sng">
                  <a:solidFill>
                    <a:schemeClr val="tx1"/>
                  </a:solidFill>
                </a:ln>
                <a:solidFill>
                  <a:schemeClr val="tx1"/>
                </a:solidFill>
              </a:rPr>
              <a:t>ولأن طريق الأرض تعترضها العوائق من الجبال والوديان وسائر العوائق الأخرى.مما يضيف مسافة إلى البعد الحقيقي بين المكانين</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3553"/>
                                        </p:tgtEl>
                                        <p:attrNameLst>
                                          <p:attrName>style.visibility</p:attrName>
                                        </p:attrNameLst>
                                      </p:cBhvr>
                                      <p:to>
                                        <p:strVal val="visible"/>
                                      </p:to>
                                    </p:set>
                                    <p:animEffect transition="in" filter="plus(in)">
                                      <p:cBhvr>
                                        <p:cTn id="7" dur="2000"/>
                                        <p:tgtEl>
                                          <p:spTgt spid="23553"/>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anim calcmode="lin" valueType="num">
                                      <p:cBhvr>
                                        <p:cTn id="13" dur="2000" fill="hold"/>
                                        <p:tgtEl>
                                          <p:spTgt spid="6"/>
                                        </p:tgtEl>
                                        <p:attrNameLst>
                                          <p:attrName>style.rotation</p:attrName>
                                        </p:attrNameLst>
                                      </p:cBhvr>
                                      <p:tavLst>
                                        <p:tav tm="0">
                                          <p:val>
                                            <p:fltVal val="720"/>
                                          </p:val>
                                        </p:tav>
                                        <p:tav tm="100000">
                                          <p:val>
                                            <p:fltVal val="0"/>
                                          </p:val>
                                        </p:tav>
                                      </p:tavLst>
                                    </p:anim>
                                    <p:anim calcmode="lin" valueType="num">
                                      <p:cBhvr>
                                        <p:cTn id="14" dur="2000" fill="hold"/>
                                        <p:tgtEl>
                                          <p:spTgt spid="6"/>
                                        </p:tgtEl>
                                        <p:attrNameLst>
                                          <p:attrName>ppt_h</p:attrName>
                                        </p:attrNameLst>
                                      </p:cBhvr>
                                      <p:tavLst>
                                        <p:tav tm="0">
                                          <p:val>
                                            <p:fltVal val="0"/>
                                          </p:val>
                                        </p:tav>
                                        <p:tav tm="100000">
                                          <p:val>
                                            <p:strVal val="#ppt_h"/>
                                          </p:val>
                                        </p:tav>
                                      </p:tavLst>
                                    </p:anim>
                                    <p:anim calcmode="lin" valueType="num">
                                      <p:cBhvr>
                                        <p:cTn id="15"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إضغط على الصورة لمشاهدتها بالحجم العادي">
            <a:hlinkClick r:id="rId2" tgtFrame="_blank"/>
          </p:cNvPr>
          <p:cNvPicPr/>
          <p:nvPr/>
        </p:nvPicPr>
        <p:blipFill>
          <a:blip r:embed="rId3" cstate="print"/>
          <a:srcRect/>
          <a:stretch>
            <a:fillRect/>
          </a:stretch>
        </p:blipFill>
        <p:spPr bwMode="auto">
          <a:xfrm>
            <a:off x="928662" y="500042"/>
            <a:ext cx="6858047" cy="4714908"/>
          </a:xfrm>
          <a:prstGeom prst="rect">
            <a:avLst/>
          </a:prstGeom>
          <a:noFill/>
          <a:ln w="9525">
            <a:noFill/>
            <a:miter lim="800000"/>
            <a:headEnd/>
            <a:tailEnd/>
          </a:ln>
        </p:spPr>
      </p:pic>
      <p:sp>
        <p:nvSpPr>
          <p:cNvPr id="3" name="مستطيل 2"/>
          <p:cNvSpPr/>
          <p:nvPr/>
        </p:nvSpPr>
        <p:spPr>
          <a:xfrm>
            <a:off x="642910" y="4929198"/>
            <a:ext cx="7715304" cy="1643050"/>
          </a:xfrm>
          <a:prstGeom prst="rect">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endParaRPr lang="ar-SA" sz="2800" dirty="0" smtClean="0">
              <a:solidFill>
                <a:schemeClr val="tx1"/>
              </a:solidFill>
            </a:endParaRPr>
          </a:p>
          <a:p>
            <a:pPr algn="ctr"/>
            <a:r>
              <a:rPr lang="ar-SA" sz="4400" dirty="0" smtClean="0">
                <a:ln cmpd="sng">
                  <a:solidFill>
                    <a:schemeClr val="tx1"/>
                  </a:solidFill>
                </a:ln>
                <a:solidFill>
                  <a:schemeClr val="tx1"/>
                </a:solidFill>
              </a:rPr>
              <a:t>إذاً لابد من قياس جوي ولا يتم التحديد الدقيق إلا بالقياس الجوي</a:t>
            </a:r>
          </a:p>
          <a:p>
            <a:pPr algn="ctr"/>
            <a:endParaRPr lang="ar-SA" sz="2800" dirty="0" smtClean="0">
              <a:solidFill>
                <a:schemeClr val="tx1"/>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3">
            <a:clrChange>
              <a:clrFrom>
                <a:srgbClr val="2D445C"/>
              </a:clrFrom>
              <a:clrTo>
                <a:srgbClr val="2D445C">
                  <a:alpha val="0"/>
                </a:srgbClr>
              </a:clrTo>
            </a:clrChange>
            <a:duotone>
              <a:prstClr val="black"/>
              <a:schemeClr val="bg1">
                <a:tint val="45000"/>
                <a:satMod val="400000"/>
              </a:schemeClr>
            </a:duotone>
          </a:blip>
          <a:srcRect/>
          <a:stretch>
            <a:fillRect/>
          </a:stretch>
        </p:blipFill>
        <p:spPr bwMode="auto">
          <a:xfrm>
            <a:off x="4786314" y="1071546"/>
            <a:ext cx="4357686" cy="5786454"/>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9" name="Picture 2"/>
          <p:cNvPicPr>
            <a:picLocks noChangeAspect="1" noChangeArrowheads="1"/>
          </p:cNvPicPr>
          <p:nvPr/>
        </p:nvPicPr>
        <p:blipFill>
          <a:blip r:embed="rId4">
            <a:lum bright="-10000" contrast="30000"/>
          </a:blip>
          <a:srcRect/>
          <a:stretch>
            <a:fillRect/>
          </a:stretch>
        </p:blipFill>
        <p:spPr bwMode="auto">
          <a:xfrm>
            <a:off x="0" y="1071546"/>
            <a:ext cx="4857752" cy="5786454"/>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0" name="عنوان 5"/>
          <p:cNvSpPr txBox="1">
            <a:spLocks/>
          </p:cNvSpPr>
          <p:nvPr/>
        </p:nvSpPr>
        <p:spPr>
          <a:xfrm>
            <a:off x="642910" y="0"/>
            <a:ext cx="8286776" cy="2000240"/>
          </a:xfrm>
          <a:prstGeom prst="horizontalScroll">
            <a:avLst/>
          </a:prstGeom>
          <a:solidFill>
            <a:schemeClr val="bg2"/>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noAutofit/>
          </a:bodyPr>
          <a:lstStyle/>
          <a:p>
            <a:pPr algn="ctr"/>
            <a:r>
              <a:rPr lang="ar-SA" sz="4800" dirty="0" smtClean="0">
                <a:ln w="22225" cmpd="sng">
                  <a:solidFill>
                    <a:schemeClr val="tx1"/>
                  </a:solidFill>
                </a:ln>
                <a:solidFill>
                  <a:schemeClr val="tx1"/>
                </a:solidFill>
              </a:rPr>
              <a:t>ولم يعرف القياس الجوي إلا في زمن الطائرات والأقمار الاصطناعية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ppt_w*0.05"/>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anim calcmode="lin" valueType="num">
                                      <p:cBhvr>
                                        <p:cTn id="9" dur="500" fill="hold"/>
                                        <p:tgtEl>
                                          <p:spTgt spid="10"/>
                                        </p:tgtEl>
                                        <p:attrNameLst>
                                          <p:attrName>ppt_x</p:attrName>
                                        </p:attrNameLst>
                                      </p:cBhvr>
                                      <p:tavLst>
                                        <p:tav tm="0">
                                          <p:val>
                                            <p:strVal val="#ppt_x-.2"/>
                                          </p:val>
                                        </p:tav>
                                        <p:tav tm="100000">
                                          <p:val>
                                            <p:strVal val="#ppt_x"/>
                                          </p:val>
                                        </p:tav>
                                      </p:tavLst>
                                    </p:anim>
                                    <p:anim calcmode="lin" valueType="num">
                                      <p:cBhvr>
                                        <p:cTn id="10" dur="500" fill="hold"/>
                                        <p:tgtEl>
                                          <p:spTgt spid="10"/>
                                        </p:tgtEl>
                                        <p:attrNameLst>
                                          <p:attrName>ppt_y</p:attrName>
                                        </p:attrNameLst>
                                      </p:cBhvr>
                                      <p:tavLst>
                                        <p:tav tm="0">
                                          <p:val>
                                            <p:strVal val="#ppt_y"/>
                                          </p:val>
                                        </p:tav>
                                        <p:tav tm="100000">
                                          <p:val>
                                            <p:strVal val="#ppt_y"/>
                                          </p:val>
                                        </p:tav>
                                      </p:tavLst>
                                    </p:anim>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3" presetClass="entr" presetSubtype="16"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plus(in)">
                                      <p:cBhvr>
                                        <p:cTn id="16" dur="2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4"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heel(4)">
                                      <p:cBhvr>
                                        <p:cTn id="2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lum bright="-20000"/>
          </a:blip>
          <a:srcRect/>
          <a:stretch>
            <a:fillRect/>
          </a:stretch>
        </p:blipFill>
        <p:spPr bwMode="auto">
          <a:xfrm>
            <a:off x="1857356" y="-1143032"/>
            <a:ext cx="5857916" cy="5857891"/>
          </a:xfrm>
          <a:prstGeom prst="rect">
            <a:avLst/>
          </a:prstGeom>
          <a:noFill/>
          <a:ln w="9525">
            <a:noFill/>
            <a:miter lim="800000"/>
            <a:headEnd/>
            <a:tailEnd/>
          </a:ln>
          <a:effectLst>
            <a:innerShdw blurRad="63500" dist="50800" dir="5400000">
              <a:prstClr val="black">
                <a:alpha val="50000"/>
              </a:prstClr>
            </a:innerShdw>
          </a:effectLst>
          <a:scene3d>
            <a:camera prst="perspectiveRelaxed"/>
            <a:lightRig rig="threePt" dir="t"/>
          </a:scene3d>
        </p:spPr>
      </p:pic>
      <p:sp>
        <p:nvSpPr>
          <p:cNvPr id="4" name="تمرير أفقي 3"/>
          <p:cNvSpPr/>
          <p:nvPr/>
        </p:nvSpPr>
        <p:spPr>
          <a:xfrm>
            <a:off x="357158" y="3500438"/>
            <a:ext cx="8358214" cy="3143224"/>
          </a:xfrm>
          <a:prstGeom prst="horizontalScroll">
            <a:avLst/>
          </a:prstGeom>
          <a:effectLst>
            <a:outerShdw blurRad="50800" dist="38100" dir="5400000" algn="t"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rtlCol="1" anchor="ctr"/>
          <a:lstStyle/>
          <a:p>
            <a:r>
              <a:rPr lang="ar-SA" sz="4400" dirty="0" smtClean="0">
                <a:ln cmpd="sng">
                  <a:solidFill>
                    <a:schemeClr val="tx1"/>
                  </a:solidFill>
                </a:ln>
                <a:solidFill>
                  <a:schemeClr val="tx1"/>
                </a:solidFill>
              </a:rPr>
              <a:t>والآن يمكن قياس المسافات من الجو والحصول على صورة جوية دقيقة </a:t>
            </a:r>
            <a:endParaRPr lang="en-US" sz="4400" dirty="0" smtClean="0">
              <a:ln cmpd="sng">
                <a:solidFill>
                  <a:schemeClr val="tx1"/>
                </a:solidFill>
              </a:ln>
              <a:solidFill>
                <a:schemeClr val="tx1"/>
              </a:solidFill>
            </a:endParaRPr>
          </a:p>
          <a:p>
            <a:pPr algn="ctr"/>
            <a:endParaRPr lang="ar-SA" sz="2800" dirty="0" smtClean="0">
              <a:solidFill>
                <a:schemeClr val="tx1"/>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11266"/>
                                        </p:tgtEl>
                                        <p:attrNameLst>
                                          <p:attrName>style.visibility</p:attrName>
                                        </p:attrNameLst>
                                      </p:cBhvr>
                                      <p:to>
                                        <p:strVal val="visible"/>
                                      </p:to>
                                    </p:set>
                                    <p:animEffect transition="in" filter="diamond(in)">
                                      <p:cBhvr>
                                        <p:cTn id="15" dur="2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428728" y="857232"/>
            <a:ext cx="6786610" cy="528641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13800" dirty="0" smtClean="0">
                <a:ln cmpd="sng">
                  <a:solidFill>
                    <a:schemeClr val="tx1"/>
                  </a:solidFill>
                </a:ln>
              </a:rPr>
              <a:t>فهيا</a:t>
            </a:r>
          </a:p>
          <a:p>
            <a:pPr algn="ctr"/>
            <a:r>
              <a:rPr lang="ar-SA" sz="13800" dirty="0" smtClean="0">
                <a:ln cmpd="sng">
                  <a:solidFill>
                    <a:schemeClr val="tx1"/>
                  </a:solidFill>
                </a:ln>
              </a:rPr>
              <a:t>نبدأ القياس</a:t>
            </a:r>
          </a:p>
          <a:p>
            <a:pPr algn="ctr"/>
            <a:endParaRPr lang="ar-SA" sz="8800" dirty="0">
              <a:ln cmpd="sng">
                <a:solidFill>
                  <a:schemeClr val="tx1"/>
                </a:solidFill>
              </a:ln>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571480"/>
            <a:ext cx="8715404" cy="6000792"/>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t" anchorCtr="0"/>
          <a:lstStyle/>
          <a:p>
            <a:endParaRPr lang="ar-SA" sz="6000" b="1" dirty="0" smtClean="0">
              <a:solidFill>
                <a:schemeClr val="tx1"/>
              </a:solidFill>
            </a:endParaRPr>
          </a:p>
          <a:p>
            <a:r>
              <a:rPr lang="ar-SA" sz="6000" b="1" dirty="0" smtClean="0">
                <a:solidFill>
                  <a:schemeClr val="tx1"/>
                </a:solidFill>
              </a:rPr>
              <a:t>معنى لفظ </a:t>
            </a:r>
            <a:r>
              <a:rPr lang="ar-SA" sz="9600" b="1" dirty="0" smtClean="0">
                <a:solidFill>
                  <a:srgbClr val="FF0000"/>
                </a:solidFill>
              </a:rPr>
              <a:t>(بين) </a:t>
            </a:r>
            <a:r>
              <a:rPr lang="ar-SA" sz="6000" b="1" dirty="0" smtClean="0">
                <a:solidFill>
                  <a:schemeClr val="tx1"/>
                </a:solidFill>
              </a:rPr>
              <a:t>إذا استعمل في تحديد المسافة بين شيئين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85720" y="357166"/>
            <a:ext cx="8429684" cy="6215106"/>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600" b="1" dirty="0" smtClean="0">
                <a:solidFill>
                  <a:schemeClr val="tx1"/>
                </a:solidFill>
              </a:rPr>
              <a:t> </a:t>
            </a:r>
          </a:p>
          <a:p>
            <a:endParaRPr lang="ar-SA" sz="3600" b="1" dirty="0" smtClean="0">
              <a:solidFill>
                <a:schemeClr val="tx1"/>
              </a:solidFill>
            </a:endParaRPr>
          </a:p>
          <a:p>
            <a:r>
              <a:rPr lang="ar-SA" sz="3600" b="1" dirty="0" smtClean="0">
                <a:solidFill>
                  <a:schemeClr val="tx1"/>
                </a:solidFill>
              </a:rPr>
              <a:t>إذا استعمل لفظ (بين) لقياس مسافة بين شيئين فقد يشمل حدود الشيئين القريبين لبعضهما وقد يشمل مساحة الشيئين كاملة بحدودها البعيدة ,والسياق يدل على أحد المعنيين فإذا قلتَ جلستُ بين زيد وعمرو يدل لفظ بين على المسافة الفاصلة بين زيد وعمرو وفي قول الرسول  </a:t>
            </a:r>
            <a:r>
              <a:rPr lang="ar-SA" sz="3600" b="1" dirty="0" smtClean="0">
                <a:solidFill>
                  <a:schemeClr val="tx1"/>
                </a:solidFill>
                <a:sym typeface="AGA Arabesque"/>
              </a:rPr>
              <a:t> عن حرم المدينة المنورة </a:t>
            </a:r>
            <a:r>
              <a:rPr lang="ar-SA" sz="3600" b="1" dirty="0" smtClean="0">
                <a:solidFill>
                  <a:schemeClr val="tx1"/>
                </a:solidFill>
              </a:rPr>
              <a:t>(اللهم إني أحرم ما بين </a:t>
            </a:r>
            <a:r>
              <a:rPr lang="ar-SA" sz="3600" b="1" dirty="0" err="1" smtClean="0">
                <a:solidFill>
                  <a:schemeClr val="tx1"/>
                </a:solidFill>
              </a:rPr>
              <a:t>لابتيها</a:t>
            </a:r>
            <a:r>
              <a:rPr lang="ar-SA" sz="3600" b="1" dirty="0" smtClean="0">
                <a:solidFill>
                  <a:schemeClr val="tx1"/>
                </a:solidFill>
              </a:rPr>
              <a:t> ) </a:t>
            </a:r>
            <a:r>
              <a:rPr lang="ar-SA" sz="2400" b="1" dirty="0" smtClean="0">
                <a:solidFill>
                  <a:schemeClr val="tx1"/>
                </a:solidFill>
              </a:rPr>
              <a:t>صحيح البخاري - (10 / 21) </a:t>
            </a:r>
            <a:r>
              <a:rPr lang="ar-SA" sz="3600" b="1" dirty="0" smtClean="0">
                <a:solidFill>
                  <a:schemeClr val="tx1"/>
                </a:solidFill>
              </a:rPr>
              <a:t>دخلت مساحة </a:t>
            </a:r>
            <a:r>
              <a:rPr lang="ar-SA" sz="3600" b="1" dirty="0" err="1" smtClean="0">
                <a:solidFill>
                  <a:schemeClr val="tx1"/>
                </a:solidFill>
              </a:rPr>
              <a:t>اللابتين</a:t>
            </a:r>
            <a:r>
              <a:rPr lang="ar-SA" sz="3600" b="1" dirty="0" smtClean="0">
                <a:solidFill>
                  <a:schemeClr val="tx1"/>
                </a:solidFill>
              </a:rPr>
              <a:t> أي الحرتين الموجودتين في المدينة المنورة فتشمل مساحة الحرتين كاملتين.</a:t>
            </a:r>
            <a:r>
              <a:rPr lang="ar-SA" sz="2400" b="1" dirty="0" smtClean="0">
                <a:solidFill>
                  <a:schemeClr val="tx1"/>
                </a:solidFill>
              </a:rPr>
              <a:t> تحفة </a:t>
            </a:r>
            <a:r>
              <a:rPr lang="ar-SA" sz="2400" b="1" dirty="0" err="1" smtClean="0">
                <a:solidFill>
                  <a:schemeClr val="tx1"/>
                </a:solidFill>
              </a:rPr>
              <a:t>الأحوذي</a:t>
            </a:r>
            <a:r>
              <a:rPr lang="ar-SA" sz="2400" b="1" dirty="0" smtClean="0">
                <a:solidFill>
                  <a:schemeClr val="tx1"/>
                </a:solidFill>
              </a:rPr>
              <a:t> (10/ 291) </a:t>
            </a:r>
          </a:p>
          <a:p>
            <a:pPr>
              <a:tabLst>
                <a:tab pos="95250" algn="l"/>
              </a:tabLst>
            </a:pPr>
            <a:r>
              <a:rPr lang="ar-SA" sz="2400" b="1" dirty="0" smtClean="0">
                <a:solidFill>
                  <a:schemeClr val="tx1"/>
                </a:solidFill>
              </a:rPr>
              <a:t>مشكاة المصابيح مع شرحه </a:t>
            </a:r>
            <a:r>
              <a:rPr lang="ar-SA" sz="2400" b="1" dirty="0" err="1" smtClean="0">
                <a:solidFill>
                  <a:schemeClr val="tx1"/>
                </a:solidFill>
              </a:rPr>
              <a:t>مرعاة</a:t>
            </a:r>
            <a:r>
              <a:rPr lang="ar-SA" sz="2400" b="1" dirty="0" smtClean="0">
                <a:solidFill>
                  <a:schemeClr val="tx1"/>
                </a:solidFill>
              </a:rPr>
              <a:t> المفاتيح - (9 / 1062)</a:t>
            </a:r>
            <a:endParaRPr lang="en-US" sz="2400" b="1" dirty="0" smtClean="0">
              <a:solidFill>
                <a:schemeClr val="tx1"/>
              </a:solidFill>
            </a:endParaRPr>
          </a:p>
          <a:p>
            <a:endParaRPr lang="en-US" sz="3600" b="1" dirty="0" smtClean="0">
              <a:solidFill>
                <a:schemeClr val="tx1"/>
              </a:solidFill>
            </a:endParaRPr>
          </a:p>
          <a:p>
            <a:endParaRPr lang="ar-SA" sz="3600" b="1" dirty="0" smtClean="0">
              <a:solidFill>
                <a:schemeClr val="tx1"/>
              </a:solidFill>
            </a:endParaRPr>
          </a:p>
          <a:p>
            <a:endParaRPr lang="ar-SA" sz="2800" b="1" dirty="0" smtClean="0">
              <a:solidFill>
                <a:schemeClr val="tx1"/>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85720" y="357166"/>
            <a:ext cx="8429684" cy="6215106"/>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600" b="1" dirty="0" smtClean="0">
                <a:solidFill>
                  <a:schemeClr val="tx1"/>
                </a:solidFill>
              </a:rPr>
              <a:t>وقوله تعالى:(سُبْحَانَ الَّذِي أَسْرَى بِعَبْدِهِ لَيْلاً مِّنَ الْمَسْجِدِ الْحَرَامِ إِلَى الْمَسْجِدِ الأَقْصَى)الإسراء1., دل على أن المقصود هي مكة بكامل مساحتها كما هو القول الراجح مستدلين بأن رسول الله </a:t>
            </a:r>
            <a:r>
              <a:rPr lang="ar-SA" sz="3600" dirty="0" smtClean="0">
                <a:solidFill>
                  <a:schemeClr val="tx1"/>
                </a:solidFill>
                <a:sym typeface="AGA Arabesque"/>
              </a:rPr>
              <a:t> </a:t>
            </a:r>
            <a:r>
              <a:rPr lang="ar-SA" sz="3600" b="1" dirty="0" smtClean="0">
                <a:solidFill>
                  <a:schemeClr val="tx1"/>
                </a:solidFill>
              </a:rPr>
              <a:t>كان في ليلة الإسراء نائما في بيت أم هانئ وبيت أم هانئ بعيد عن الكعبة فدخلت مساحة مكة  بأكملها في مسمى المسجد الحرام. </a:t>
            </a:r>
          </a:p>
          <a:p>
            <a:r>
              <a:rPr lang="ar-SA" sz="3600" b="1" dirty="0" smtClean="0">
                <a:solidFill>
                  <a:schemeClr val="tx1"/>
                </a:solidFill>
              </a:rPr>
              <a:t>وكذلك  قول الرسول صلى الله عليه وسلم : ما بين مكة وهجر أي تشمل مكة ومساحة إقليم هجر بأكمله وعلى هذا فيكون القياس من مكة إلى الحد البعيد لإقليم هجر لأن مساحة إقليم هجر بأكمله داخل في مسمى هجر</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928662" y="571480"/>
            <a:ext cx="7562850" cy="5857875"/>
          </a:xfrm>
          <a:prstGeom prst="rect">
            <a:avLst/>
          </a:prstGeom>
          <a:noFill/>
          <a:ln w="9525">
            <a:solidFill>
              <a:schemeClr val="tx1"/>
            </a:solidFill>
            <a:prstDash val="solid"/>
            <a:miter lim="800000"/>
            <a:headEnd/>
            <a:tailEnd/>
          </a:ln>
          <a:effectLst/>
        </p:spPr>
      </p:pic>
      <p:sp>
        <p:nvSpPr>
          <p:cNvPr id="18" name="مستطيل 17"/>
          <p:cNvSpPr/>
          <p:nvPr/>
        </p:nvSpPr>
        <p:spPr>
          <a:xfrm>
            <a:off x="3286116" y="4643446"/>
            <a:ext cx="642942" cy="571504"/>
          </a:xfrm>
          <a:prstGeom prst="rect">
            <a:avLst/>
          </a:prstGeom>
          <a:no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9" name="شكل بيضاوي 18"/>
          <p:cNvSpPr/>
          <p:nvPr/>
        </p:nvSpPr>
        <p:spPr>
          <a:xfrm>
            <a:off x="1928794" y="4572008"/>
            <a:ext cx="1285852" cy="1071546"/>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800" dirty="0" smtClean="0">
                <a:ln cmpd="sng">
                  <a:solidFill>
                    <a:schemeClr val="tx1"/>
                  </a:solidFill>
                </a:ln>
                <a:solidFill>
                  <a:schemeClr val="tx1"/>
                </a:solidFill>
              </a:rPr>
              <a:t>مكة</a:t>
            </a:r>
            <a:endParaRPr lang="ar-SA" sz="4800" dirty="0">
              <a:ln cmpd="sng">
                <a:solidFill>
                  <a:schemeClr val="tx1"/>
                </a:solidFill>
              </a:ln>
              <a:solidFill>
                <a:schemeClr val="tx1"/>
              </a:solidFill>
            </a:endParaRPr>
          </a:p>
        </p:txBody>
      </p:sp>
      <p:sp>
        <p:nvSpPr>
          <p:cNvPr id="20" name="شكل بيضاوي 19"/>
          <p:cNvSpPr/>
          <p:nvPr/>
        </p:nvSpPr>
        <p:spPr>
          <a:xfrm>
            <a:off x="6929454" y="2714620"/>
            <a:ext cx="1500198" cy="1428760"/>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dirty="0" smtClean="0">
                <a:ln cmpd="sng">
                  <a:solidFill>
                    <a:schemeClr val="tx1"/>
                  </a:solidFill>
                </a:ln>
                <a:solidFill>
                  <a:schemeClr val="tx1"/>
                </a:solidFill>
              </a:rPr>
              <a:t>هجر</a:t>
            </a:r>
            <a:endParaRPr lang="ar-SA" sz="4400" dirty="0">
              <a:ln cmpd="sng">
                <a:solidFill>
                  <a:schemeClr val="tx1"/>
                </a:solidFill>
              </a:ln>
              <a:solidFill>
                <a:schemeClr val="tx1"/>
              </a:solidFill>
            </a:endParaRPr>
          </a:p>
        </p:txBody>
      </p:sp>
      <p:sp>
        <p:nvSpPr>
          <p:cNvPr id="21" name="مستطيل 20"/>
          <p:cNvSpPr/>
          <p:nvPr/>
        </p:nvSpPr>
        <p:spPr>
          <a:xfrm rot="19838157">
            <a:off x="6198666" y="2950531"/>
            <a:ext cx="732369" cy="1714512"/>
          </a:xfrm>
          <a:prstGeom prst="rect">
            <a:avLst/>
          </a:prstGeom>
          <a:no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2" name="شكل بيضاوي 21"/>
          <p:cNvSpPr/>
          <p:nvPr/>
        </p:nvSpPr>
        <p:spPr>
          <a:xfrm>
            <a:off x="500034" y="357166"/>
            <a:ext cx="1928826" cy="1643074"/>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dirty="0" smtClean="0">
                <a:ln cmpd="sng">
                  <a:solidFill>
                    <a:schemeClr val="tx1"/>
                  </a:solidFill>
                </a:ln>
                <a:solidFill>
                  <a:schemeClr val="tx1"/>
                </a:solidFill>
              </a:rPr>
              <a:t>بصرى</a:t>
            </a:r>
            <a:endParaRPr lang="ar-SA" sz="4000" dirty="0">
              <a:ln cmpd="sng">
                <a:solidFill>
                  <a:schemeClr val="tx1"/>
                </a:solidFill>
              </a:ln>
              <a:solidFill>
                <a:schemeClr val="tx1"/>
              </a:solidFill>
            </a:endParaRPr>
          </a:p>
        </p:txBody>
      </p:sp>
      <p:sp>
        <p:nvSpPr>
          <p:cNvPr id="23" name="مستطيل 22"/>
          <p:cNvSpPr/>
          <p:nvPr/>
        </p:nvSpPr>
        <p:spPr>
          <a:xfrm>
            <a:off x="2500298" y="785794"/>
            <a:ext cx="857256" cy="500066"/>
          </a:xfrm>
          <a:prstGeom prst="rect">
            <a:avLst/>
          </a:prstGeom>
          <a:no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plus(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plus(in)">
                                      <p:cBhvr>
                                        <p:cTn id="12" dur="20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plus(in)">
                                      <p:cBhvr>
                                        <p:cTn id="17" dur="20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heel(4)">
                                      <p:cBhvr>
                                        <p:cTn id="22" dur="20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plus(in)">
                                      <p:cBhvr>
                                        <p:cTn id="27" dur="20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3" presetClass="entr" presetSubtype="16"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plus(in)">
                                      <p:cBhvr>
                                        <p:cTn id="32" dur="20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3" presetClass="entr" presetSubtype="16"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plus(in)">
                                      <p:cBhvr>
                                        <p:cTn id="37"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357158" y="714356"/>
            <a:ext cx="8429684" cy="5715040"/>
          </a:xfrm>
          <a:prstGeom prst="rect">
            <a:avLst/>
          </a:prstGeom>
          <a:noFill/>
          <a:ln w="9525">
            <a:noFill/>
            <a:miter lim="800000"/>
            <a:headEnd/>
            <a:tailEnd/>
          </a:ln>
          <a:effectLst/>
        </p:spPr>
      </p:pic>
      <p:sp>
        <p:nvSpPr>
          <p:cNvPr id="3" name="شكل بيضاوي 2"/>
          <p:cNvSpPr/>
          <p:nvPr/>
        </p:nvSpPr>
        <p:spPr>
          <a:xfrm>
            <a:off x="3929058" y="2786058"/>
            <a:ext cx="1357322" cy="150019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plus(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642910" y="428604"/>
            <a:ext cx="8215370" cy="207170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3">
            <a:schemeClr val="accent4"/>
          </a:fillRef>
          <a:effectRef idx="2">
            <a:schemeClr val="accent4"/>
          </a:effectRef>
          <a:fontRef idx="minor">
            <a:schemeClr val="lt1"/>
          </a:fontRef>
        </p:style>
        <p:txBody>
          <a:bodyPr rtlCol="1" anchor="ctr"/>
          <a:lstStyle/>
          <a:p>
            <a:pPr lvl="0" algn="ctr" eaLnBrk="0" fontAlgn="base" hangingPunct="0">
              <a:spcBef>
                <a:spcPct val="0"/>
              </a:spcBef>
              <a:spcAft>
                <a:spcPct val="0"/>
              </a:spcAft>
            </a:pPr>
            <a:r>
              <a:rPr lang="ar-SA" sz="4800" dirty="0" smtClean="0">
                <a:ln w="12700">
                  <a:solidFill>
                    <a:schemeClr val="tx1"/>
                  </a:solidFill>
                </a:ln>
                <a:solidFill>
                  <a:schemeClr val="tx1"/>
                </a:solidFill>
                <a:latin typeface="Calibri" pitchFamily="34" charset="0"/>
                <a:ea typeface="Calibri" pitchFamily="34" charset="0"/>
                <a:cs typeface="Arial" pitchFamily="34" charset="0"/>
              </a:rPr>
              <a:t>والرسول </a:t>
            </a:r>
            <a:r>
              <a:rPr lang="ar-SA" sz="4800" dirty="0" smtClean="0">
                <a:solidFill>
                  <a:schemeClr val="tx1"/>
                </a:solidFill>
                <a:sym typeface="AGA Arabesque"/>
              </a:rPr>
              <a:t> </a:t>
            </a:r>
            <a:r>
              <a:rPr lang="ar-SA" sz="4800" dirty="0" smtClean="0">
                <a:ln w="12700">
                  <a:solidFill>
                    <a:schemeClr val="tx1"/>
                  </a:solidFill>
                </a:ln>
                <a:solidFill>
                  <a:schemeClr val="tx1"/>
                </a:solidFill>
                <a:latin typeface="Calibri" pitchFamily="34" charset="0"/>
                <a:ea typeface="Calibri" pitchFamily="34" charset="0"/>
                <a:cs typeface="Arial" pitchFamily="34" charset="0"/>
              </a:rPr>
              <a:t>قد أطلعه الله على كثير من الغيوب على امتداد الزمان والمكان </a:t>
            </a:r>
            <a:endParaRPr lang="en-US" sz="4800" dirty="0" smtClean="0">
              <a:ln w="12700">
                <a:solidFill>
                  <a:schemeClr val="tx1"/>
                </a:solidFill>
              </a:ln>
              <a:solidFill>
                <a:schemeClr val="tx1"/>
              </a:solidFill>
              <a:latin typeface="Arial" pitchFamily="34" charset="0"/>
              <a:cs typeface="Arial" pitchFamily="34" charset="0"/>
            </a:endParaRPr>
          </a:p>
        </p:txBody>
      </p:sp>
      <p:sp>
        <p:nvSpPr>
          <p:cNvPr id="4" name="مستطيل 3"/>
          <p:cNvSpPr/>
          <p:nvPr/>
        </p:nvSpPr>
        <p:spPr>
          <a:xfrm>
            <a:off x="571472" y="3000372"/>
            <a:ext cx="8286808" cy="3357586"/>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3">
            <a:schemeClr val="lt1"/>
          </a:lnRef>
          <a:fillRef idx="1">
            <a:schemeClr val="accent5"/>
          </a:fillRef>
          <a:effectRef idx="1">
            <a:schemeClr val="accent5"/>
          </a:effectRef>
          <a:fontRef idx="minor">
            <a:schemeClr val="lt1"/>
          </a:fontRef>
        </p:style>
        <p:txBody>
          <a:bodyPr rtlCol="1" anchor="ctr"/>
          <a:lstStyle/>
          <a:p>
            <a:pPr lvl="0" eaLnBrk="0" fontAlgn="base" hangingPunct="0">
              <a:spcBef>
                <a:spcPct val="0"/>
              </a:spcBef>
              <a:spcAft>
                <a:spcPct val="0"/>
              </a:spcAft>
            </a:pPr>
            <a:r>
              <a:rPr lang="ar-SA" sz="4400" dirty="0" smtClean="0">
                <a:ln w="9525">
                  <a:solidFill>
                    <a:schemeClr val="tx1"/>
                  </a:solidFill>
                </a:ln>
                <a:solidFill>
                  <a:schemeClr val="tx1"/>
                </a:solidFill>
                <a:latin typeface="Calibri" pitchFamily="34" charset="0"/>
                <a:ea typeface="Calibri" pitchFamily="34" charset="0"/>
                <a:cs typeface="Arial" pitchFamily="34" charset="0"/>
              </a:rPr>
              <a:t>فـأخـبـرنـا الـرسـول </a:t>
            </a:r>
            <a:r>
              <a:rPr lang="ar-SA" sz="4400" dirty="0" smtClean="0">
                <a:solidFill>
                  <a:schemeClr val="tx1"/>
                </a:solidFill>
                <a:sym typeface="AGA Arabesque"/>
              </a:rPr>
              <a:t> </a:t>
            </a:r>
            <a:r>
              <a:rPr lang="ar-SA" sz="4400" dirty="0" smtClean="0">
                <a:ln w="9525">
                  <a:solidFill>
                    <a:schemeClr val="tx1"/>
                  </a:solidFill>
                </a:ln>
                <a:solidFill>
                  <a:schemeClr val="tx1"/>
                </a:solidFill>
                <a:latin typeface="Calibri" pitchFamily="34" charset="0"/>
                <a:ea typeface="Calibri" pitchFamily="34" charset="0"/>
                <a:cs typeface="Arial" pitchFamily="34" charset="0"/>
              </a:rPr>
              <a:t>بـتـلـك الـغـيـوب ومـنهـا مـا أخـبـرنـا عـليـه الصـلاة والسـلام مـن أمـر الجـنة وسعـتها ونعـيـمها وجنانها  ومـا يجـري فـيهـا مـن أنهـار ومـا يـتـنعـم به أهـلها مـن النعـيـم الـمـقـيـم </a:t>
            </a:r>
            <a:endParaRPr lang="en-US" sz="4400" dirty="0" smtClean="0">
              <a:ln w="9525">
                <a:solidFill>
                  <a:schemeClr val="tx1"/>
                </a:solidFill>
              </a:ln>
              <a:solidFill>
                <a:schemeClr val="tx1"/>
              </a:solidFill>
              <a:latin typeface="Arial" pitchFamily="34" charset="0"/>
              <a:cs typeface="Arial"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157163" y="71438"/>
            <a:ext cx="8829675" cy="6715125"/>
          </a:xfrm>
          <a:prstGeom prst="rect">
            <a:avLst/>
          </a:prstGeom>
          <a:noFill/>
          <a:ln w="9525">
            <a:noFill/>
            <a:miter lim="800000"/>
            <a:headEnd/>
            <a:tailEnd/>
          </a:ln>
          <a:effectLst/>
        </p:spPr>
      </p:pic>
      <p:sp>
        <p:nvSpPr>
          <p:cNvPr id="14" name="شكل بيضاوي 13"/>
          <p:cNvSpPr/>
          <p:nvPr/>
        </p:nvSpPr>
        <p:spPr>
          <a:xfrm>
            <a:off x="1928794" y="4572008"/>
            <a:ext cx="1285852" cy="1071546"/>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800" dirty="0" smtClean="0">
                <a:ln cmpd="sng">
                  <a:solidFill>
                    <a:schemeClr val="tx1"/>
                  </a:solidFill>
                </a:ln>
                <a:solidFill>
                  <a:schemeClr val="tx1"/>
                </a:solidFill>
              </a:rPr>
              <a:t>مكة</a:t>
            </a:r>
            <a:endParaRPr lang="ar-SA" sz="4800" dirty="0">
              <a:ln cmpd="sng">
                <a:solidFill>
                  <a:schemeClr val="tx1"/>
                </a:solidFill>
              </a:ln>
              <a:solidFill>
                <a:schemeClr val="tx1"/>
              </a:solidFill>
            </a:endParaRPr>
          </a:p>
        </p:txBody>
      </p:sp>
      <p:sp>
        <p:nvSpPr>
          <p:cNvPr id="15" name="مستطيل 14"/>
          <p:cNvSpPr/>
          <p:nvPr/>
        </p:nvSpPr>
        <p:spPr>
          <a:xfrm>
            <a:off x="928662" y="4714884"/>
            <a:ext cx="642942" cy="571504"/>
          </a:xfrm>
          <a:prstGeom prst="rect">
            <a:avLst/>
          </a:prstGeom>
          <a:no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6" name="شكل بيضاوي 15"/>
          <p:cNvSpPr/>
          <p:nvPr/>
        </p:nvSpPr>
        <p:spPr>
          <a:xfrm>
            <a:off x="4643438" y="285728"/>
            <a:ext cx="1500198" cy="1428760"/>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dirty="0" smtClean="0">
                <a:ln cmpd="sng">
                  <a:solidFill>
                    <a:schemeClr val="tx1"/>
                  </a:solidFill>
                </a:ln>
                <a:solidFill>
                  <a:schemeClr val="tx1"/>
                </a:solidFill>
              </a:rPr>
              <a:t>هجر</a:t>
            </a:r>
            <a:endParaRPr lang="ar-SA" sz="4400" dirty="0">
              <a:ln cmpd="sng">
                <a:solidFill>
                  <a:schemeClr val="tx1"/>
                </a:solidFill>
              </a:ln>
              <a:solidFill>
                <a:schemeClr val="tx1"/>
              </a:solidFill>
            </a:endParaRPr>
          </a:p>
        </p:txBody>
      </p:sp>
      <p:sp>
        <p:nvSpPr>
          <p:cNvPr id="17" name="مستطيل 16"/>
          <p:cNvSpPr/>
          <p:nvPr/>
        </p:nvSpPr>
        <p:spPr>
          <a:xfrm rot="3310181">
            <a:off x="5881369" y="1707915"/>
            <a:ext cx="2791945" cy="114736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18" name="Picture 4"/>
          <p:cNvPicPr>
            <a:picLocks noChangeAspect="1" noChangeArrowheads="1"/>
          </p:cNvPicPr>
          <p:nvPr/>
        </p:nvPicPr>
        <p:blipFill>
          <a:blip r:embed="rId3"/>
          <a:srcRect/>
          <a:stretch>
            <a:fillRect/>
          </a:stretch>
        </p:blipFill>
        <p:spPr bwMode="auto">
          <a:xfrm>
            <a:off x="3500430" y="4357694"/>
            <a:ext cx="5000625" cy="1952625"/>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box(in)">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plus(in)">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plus(in)">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heel(4)">
                                      <p:cBhvr>
                                        <p:cTn id="22" dur="2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heel(4)">
                                      <p:cBhvr>
                                        <p:cTn id="27" dur="20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slide(fromBottom)">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500034" y="461963"/>
            <a:ext cx="8143932" cy="5934075"/>
          </a:xfrm>
          <a:prstGeom prst="rect">
            <a:avLst/>
          </a:prstGeom>
          <a:noFill/>
          <a:ln w="9525">
            <a:noFill/>
            <a:miter lim="800000"/>
            <a:headEnd/>
            <a:tailEnd/>
          </a:ln>
          <a:effectLst/>
        </p:spPr>
      </p:pic>
      <p:sp>
        <p:nvSpPr>
          <p:cNvPr id="5" name="مستطيل 4"/>
          <p:cNvSpPr/>
          <p:nvPr/>
        </p:nvSpPr>
        <p:spPr>
          <a:xfrm rot="19838157">
            <a:off x="3513667" y="403549"/>
            <a:ext cx="3338914" cy="4810698"/>
          </a:xfrm>
          <a:prstGeom prst="rect">
            <a:avLst/>
          </a:prstGeom>
          <a:no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heel(4)">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plus(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571472" y="428604"/>
            <a:ext cx="8143932" cy="6200775"/>
          </a:xfrm>
          <a:prstGeom prst="rect">
            <a:avLst/>
          </a:prstGeom>
          <a:noFill/>
          <a:ln w="9525">
            <a:noFill/>
            <a:miter lim="800000"/>
            <a:headEnd/>
            <a:tailEnd/>
          </a:ln>
          <a:effectLst/>
        </p:spPr>
      </p:pic>
      <p:sp>
        <p:nvSpPr>
          <p:cNvPr id="4" name="شكل بيضاوي 3"/>
          <p:cNvSpPr/>
          <p:nvPr/>
        </p:nvSpPr>
        <p:spPr>
          <a:xfrm>
            <a:off x="3929058" y="2786058"/>
            <a:ext cx="1357322" cy="150019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plus(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285721" y="428605"/>
            <a:ext cx="8572560" cy="6000792"/>
          </a:xfrm>
          <a:prstGeom prst="rect">
            <a:avLst/>
          </a:prstGeom>
          <a:noFill/>
          <a:ln w="9525">
            <a:noFill/>
            <a:miter lim="800000"/>
            <a:headEnd/>
            <a:tailEnd/>
          </a:ln>
          <a:effectLst/>
        </p:spPr>
      </p:pic>
      <p:sp>
        <p:nvSpPr>
          <p:cNvPr id="5" name="شكل بيضاوي 4"/>
          <p:cNvSpPr/>
          <p:nvPr/>
        </p:nvSpPr>
        <p:spPr>
          <a:xfrm>
            <a:off x="2786050" y="5286388"/>
            <a:ext cx="1285852" cy="1071546"/>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800" dirty="0" smtClean="0">
                <a:ln cmpd="sng">
                  <a:solidFill>
                    <a:schemeClr val="tx1"/>
                  </a:solidFill>
                </a:ln>
                <a:solidFill>
                  <a:schemeClr val="tx1"/>
                </a:solidFill>
              </a:rPr>
              <a:t>مكة</a:t>
            </a:r>
            <a:endParaRPr lang="ar-SA" sz="4800" dirty="0">
              <a:ln cmpd="sng">
                <a:solidFill>
                  <a:schemeClr val="tx1"/>
                </a:solidFill>
              </a:ln>
              <a:solidFill>
                <a:schemeClr val="tx1"/>
              </a:solidFill>
            </a:endParaRPr>
          </a:p>
        </p:txBody>
      </p:sp>
      <p:sp>
        <p:nvSpPr>
          <p:cNvPr id="6" name="مستطيل 5"/>
          <p:cNvSpPr/>
          <p:nvPr/>
        </p:nvSpPr>
        <p:spPr>
          <a:xfrm>
            <a:off x="2143108" y="5572140"/>
            <a:ext cx="642942" cy="571504"/>
          </a:xfrm>
          <a:prstGeom prst="rect">
            <a:avLst/>
          </a:prstGeom>
          <a:no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7" name="شكل بيضاوي 6"/>
          <p:cNvSpPr/>
          <p:nvPr/>
        </p:nvSpPr>
        <p:spPr>
          <a:xfrm>
            <a:off x="1928794" y="285728"/>
            <a:ext cx="1928826" cy="1643074"/>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dirty="0" smtClean="0">
                <a:ln cmpd="sng">
                  <a:solidFill>
                    <a:schemeClr val="tx1"/>
                  </a:solidFill>
                </a:ln>
                <a:solidFill>
                  <a:schemeClr val="tx1"/>
                </a:solidFill>
              </a:rPr>
              <a:t>بصرى</a:t>
            </a:r>
            <a:endParaRPr lang="ar-SA" sz="4000" dirty="0">
              <a:ln cmpd="sng">
                <a:solidFill>
                  <a:schemeClr val="tx1"/>
                </a:solidFill>
              </a:ln>
              <a:solidFill>
                <a:schemeClr val="tx1"/>
              </a:solidFill>
            </a:endParaRPr>
          </a:p>
        </p:txBody>
      </p:sp>
      <p:sp>
        <p:nvSpPr>
          <p:cNvPr id="8" name="مستطيل 7"/>
          <p:cNvSpPr/>
          <p:nvPr/>
        </p:nvSpPr>
        <p:spPr>
          <a:xfrm>
            <a:off x="428596" y="500042"/>
            <a:ext cx="857256" cy="500066"/>
          </a:xfrm>
          <a:prstGeom prst="rect">
            <a:avLst/>
          </a:prstGeom>
          <a:no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9" name="Picture 4"/>
          <p:cNvPicPr>
            <a:picLocks noChangeAspect="1" noChangeArrowheads="1"/>
          </p:cNvPicPr>
          <p:nvPr/>
        </p:nvPicPr>
        <p:blipFill>
          <a:blip r:embed="rId3"/>
          <a:srcRect/>
          <a:stretch>
            <a:fillRect/>
          </a:stretch>
        </p:blipFill>
        <p:spPr bwMode="auto">
          <a:xfrm>
            <a:off x="2214546" y="1928802"/>
            <a:ext cx="5000625" cy="1952625"/>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heel(4)">
                                      <p:cBhvr>
                                        <p:cTn id="7" dur="20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plus(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plus(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plus(in)">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plus(in)">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lide(fromBottom)">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357158" y="500042"/>
            <a:ext cx="8358246" cy="6072230"/>
          </a:xfrm>
          <a:prstGeom prst="rect">
            <a:avLst/>
          </a:prstGeom>
          <a:noFill/>
          <a:ln w="9525">
            <a:noFill/>
            <a:miter lim="800000"/>
            <a:headEnd/>
            <a:tailEnd/>
          </a:ln>
          <a:effectLst/>
        </p:spPr>
      </p:pic>
      <p:sp>
        <p:nvSpPr>
          <p:cNvPr id="3" name="شكل بيضاوي 2"/>
          <p:cNvSpPr/>
          <p:nvPr/>
        </p:nvSpPr>
        <p:spPr>
          <a:xfrm>
            <a:off x="3500430" y="2428868"/>
            <a:ext cx="2000264" cy="178595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transition>
    <p:wedg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323850" y="180975"/>
            <a:ext cx="8496300" cy="6496050"/>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5"/>
          <p:cNvPicPr>
            <a:picLocks noGrp="1" noChangeAspect="1" noChangeArrowheads="1"/>
          </p:cNvPicPr>
          <p:nvPr>
            <p:ph sz="quarter" idx="2"/>
          </p:nvPr>
        </p:nvPicPr>
        <p:blipFill>
          <a:blip r:embed="rId2"/>
          <a:srcRect/>
          <a:stretch>
            <a:fillRect/>
          </a:stretch>
        </p:blipFill>
        <p:spPr bwMode="auto">
          <a:xfrm>
            <a:off x="214282" y="357166"/>
            <a:ext cx="4111626" cy="3047481"/>
          </a:xfrm>
          <a:prstGeom prst="rect">
            <a:avLst/>
          </a:prstGeom>
          <a:noFill/>
          <a:ln w="9525">
            <a:noFill/>
            <a:miter lim="800000"/>
            <a:headEnd/>
            <a:tailEnd/>
          </a:ln>
          <a:effectLst/>
        </p:spPr>
      </p:pic>
      <p:sp>
        <p:nvSpPr>
          <p:cNvPr id="18" name="شكل بيضاوي 17"/>
          <p:cNvSpPr/>
          <p:nvPr/>
        </p:nvSpPr>
        <p:spPr>
          <a:xfrm>
            <a:off x="928662" y="2500306"/>
            <a:ext cx="928662" cy="785818"/>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dirty="0" smtClean="0">
                <a:ln cmpd="sng">
                  <a:solidFill>
                    <a:schemeClr val="tx1"/>
                  </a:solidFill>
                </a:ln>
                <a:solidFill>
                  <a:schemeClr val="tx1"/>
                </a:solidFill>
              </a:rPr>
              <a:t>مكة</a:t>
            </a:r>
            <a:endParaRPr lang="ar-SA" sz="2800" dirty="0">
              <a:ln cmpd="sng">
                <a:solidFill>
                  <a:schemeClr val="tx1"/>
                </a:solidFill>
              </a:ln>
              <a:solidFill>
                <a:schemeClr val="tx1"/>
              </a:solidFill>
            </a:endParaRPr>
          </a:p>
        </p:txBody>
      </p:sp>
      <p:sp>
        <p:nvSpPr>
          <p:cNvPr id="25" name="مستطيل 24"/>
          <p:cNvSpPr/>
          <p:nvPr/>
        </p:nvSpPr>
        <p:spPr>
          <a:xfrm>
            <a:off x="357158" y="2571744"/>
            <a:ext cx="285752" cy="285752"/>
          </a:xfrm>
          <a:prstGeom prst="rect">
            <a:avLst/>
          </a:prstGeom>
          <a:no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7" name="شكل بيضاوي 26"/>
          <p:cNvSpPr/>
          <p:nvPr/>
        </p:nvSpPr>
        <p:spPr>
          <a:xfrm>
            <a:off x="2643174" y="714356"/>
            <a:ext cx="857256" cy="785818"/>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ln cmpd="sng">
                  <a:solidFill>
                    <a:schemeClr val="tx1"/>
                  </a:solidFill>
                </a:ln>
                <a:solidFill>
                  <a:schemeClr val="tx1"/>
                </a:solidFill>
              </a:rPr>
              <a:t>هجر</a:t>
            </a:r>
            <a:endParaRPr lang="ar-SA" dirty="0">
              <a:ln cmpd="sng">
                <a:solidFill>
                  <a:schemeClr val="tx1"/>
                </a:solidFill>
              </a:ln>
              <a:solidFill>
                <a:schemeClr val="tx1"/>
              </a:solidFill>
            </a:endParaRPr>
          </a:p>
        </p:txBody>
      </p:sp>
      <p:sp>
        <p:nvSpPr>
          <p:cNvPr id="29" name="مستطيل 28"/>
          <p:cNvSpPr/>
          <p:nvPr/>
        </p:nvSpPr>
        <p:spPr>
          <a:xfrm rot="18954204">
            <a:off x="3666030" y="1012401"/>
            <a:ext cx="571467" cy="1114916"/>
          </a:xfrm>
          <a:prstGeom prst="rect">
            <a:avLst/>
          </a:prstGeom>
          <a:no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30" name="Picture 4"/>
          <p:cNvPicPr>
            <a:picLocks noGrp="1" noChangeAspect="1" noChangeArrowheads="1"/>
          </p:cNvPicPr>
          <p:nvPr>
            <p:ph sz="quarter" idx="4"/>
          </p:nvPr>
        </p:nvPicPr>
        <p:blipFill>
          <a:blip r:embed="rId3"/>
          <a:srcRect/>
          <a:stretch>
            <a:fillRect/>
          </a:stretch>
        </p:blipFill>
        <p:spPr bwMode="auto">
          <a:xfrm>
            <a:off x="4500562" y="357166"/>
            <a:ext cx="4041775" cy="3000396"/>
          </a:xfrm>
          <a:prstGeom prst="rect">
            <a:avLst/>
          </a:prstGeom>
          <a:noFill/>
          <a:ln w="9525">
            <a:noFill/>
            <a:miter lim="800000"/>
            <a:headEnd/>
            <a:tailEnd/>
          </a:ln>
          <a:effectLst/>
        </p:spPr>
      </p:pic>
      <p:pic>
        <p:nvPicPr>
          <p:cNvPr id="31" name="Picture 2"/>
          <p:cNvPicPr>
            <a:picLocks noChangeAspect="1" noChangeArrowheads="1"/>
          </p:cNvPicPr>
          <p:nvPr/>
        </p:nvPicPr>
        <p:blipFill>
          <a:blip r:embed="rId4"/>
          <a:srcRect/>
          <a:stretch>
            <a:fillRect/>
          </a:stretch>
        </p:blipFill>
        <p:spPr bwMode="auto">
          <a:xfrm>
            <a:off x="285720" y="3429000"/>
            <a:ext cx="4146116" cy="3131537"/>
          </a:xfrm>
          <a:prstGeom prst="rect">
            <a:avLst/>
          </a:prstGeom>
          <a:noFill/>
          <a:ln w="9525">
            <a:noFill/>
            <a:miter lim="800000"/>
            <a:headEnd/>
            <a:tailEnd/>
          </a:ln>
          <a:effectLst/>
        </p:spPr>
      </p:pic>
      <p:sp>
        <p:nvSpPr>
          <p:cNvPr id="32" name="شكل بيضاوي 31"/>
          <p:cNvSpPr/>
          <p:nvPr/>
        </p:nvSpPr>
        <p:spPr>
          <a:xfrm>
            <a:off x="1428728" y="5643578"/>
            <a:ext cx="928662" cy="785818"/>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dirty="0" smtClean="0">
                <a:ln cmpd="sng">
                  <a:solidFill>
                    <a:schemeClr val="tx1"/>
                  </a:solidFill>
                </a:ln>
                <a:solidFill>
                  <a:schemeClr val="tx1"/>
                </a:solidFill>
              </a:rPr>
              <a:t>مكة</a:t>
            </a:r>
            <a:endParaRPr lang="ar-SA" sz="2800" dirty="0">
              <a:ln cmpd="sng">
                <a:solidFill>
                  <a:schemeClr val="tx1"/>
                </a:solidFill>
              </a:ln>
              <a:solidFill>
                <a:schemeClr val="tx1"/>
              </a:solidFill>
            </a:endParaRPr>
          </a:p>
        </p:txBody>
      </p:sp>
      <p:sp>
        <p:nvSpPr>
          <p:cNvPr id="33" name="مستطيل 32"/>
          <p:cNvSpPr/>
          <p:nvPr/>
        </p:nvSpPr>
        <p:spPr>
          <a:xfrm>
            <a:off x="1000100" y="6000768"/>
            <a:ext cx="214314" cy="214314"/>
          </a:xfrm>
          <a:prstGeom prst="rect">
            <a:avLst/>
          </a:prstGeom>
          <a:no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شكل بيضاوي 33"/>
          <p:cNvSpPr/>
          <p:nvPr/>
        </p:nvSpPr>
        <p:spPr>
          <a:xfrm>
            <a:off x="714348" y="3429000"/>
            <a:ext cx="857256" cy="714404"/>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400" dirty="0" smtClean="0">
                <a:ln cmpd="sng">
                  <a:solidFill>
                    <a:schemeClr val="tx1"/>
                  </a:solidFill>
                </a:ln>
                <a:solidFill>
                  <a:schemeClr val="tx1"/>
                </a:solidFill>
              </a:rPr>
              <a:t>بصرى</a:t>
            </a:r>
            <a:endParaRPr lang="ar-SA" sz="1400" dirty="0">
              <a:ln cmpd="sng">
                <a:solidFill>
                  <a:schemeClr val="tx1"/>
                </a:solidFill>
              </a:ln>
              <a:solidFill>
                <a:schemeClr val="tx1"/>
              </a:solidFill>
            </a:endParaRPr>
          </a:p>
        </p:txBody>
      </p:sp>
      <p:sp>
        <p:nvSpPr>
          <p:cNvPr id="35" name="مستطيل 34"/>
          <p:cNvSpPr/>
          <p:nvPr/>
        </p:nvSpPr>
        <p:spPr>
          <a:xfrm>
            <a:off x="357158" y="3571876"/>
            <a:ext cx="285752" cy="285752"/>
          </a:xfrm>
          <a:prstGeom prst="rect">
            <a:avLst/>
          </a:prstGeom>
          <a:no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36" name="Picture 4"/>
          <p:cNvPicPr>
            <a:picLocks noChangeAspect="1" noChangeArrowheads="1"/>
          </p:cNvPicPr>
          <p:nvPr/>
        </p:nvPicPr>
        <p:blipFill>
          <a:blip r:embed="rId5"/>
          <a:srcRect/>
          <a:stretch>
            <a:fillRect/>
          </a:stretch>
        </p:blipFill>
        <p:spPr bwMode="auto">
          <a:xfrm>
            <a:off x="4645025" y="3500438"/>
            <a:ext cx="4041775" cy="3071834"/>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plus(in)">
                                      <p:cBhvr>
                                        <p:cTn id="12" dur="2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plus(in)">
                                      <p:cBhvr>
                                        <p:cTn id="17" dur="20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heel(4)">
                                      <p:cBhvr>
                                        <p:cTn id="22" dur="20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plus(in)">
                                      <p:cBhvr>
                                        <p:cTn id="27" dur="20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3" presetClass="entr" presetSubtype="16"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plus(in)">
                                      <p:cBhvr>
                                        <p:cTn id="32" dur="20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circle(in)">
                                      <p:cBhvr>
                                        <p:cTn id="37" dur="20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13" presetClass="entr" presetSubtype="16"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plus(in)">
                                      <p:cBhvr>
                                        <p:cTn id="42" dur="20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13" presetClass="entr" presetSubtype="16"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plus(in)">
                                      <p:cBhvr>
                                        <p:cTn id="47" dur="20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13" presetClass="entr" presetSubtype="16"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plus(in)">
                                      <p:cBhvr>
                                        <p:cTn id="52" dur="2000"/>
                                        <p:tgtEl>
                                          <p:spTgt spid="34"/>
                                        </p:tgtEl>
                                      </p:cBhvr>
                                    </p:animEffect>
                                  </p:childTnLst>
                                </p:cTn>
                              </p:par>
                            </p:childTnLst>
                          </p:cTn>
                        </p:par>
                      </p:childTnLst>
                    </p:cTn>
                  </p:par>
                  <p:par>
                    <p:cTn id="53" fill="hold">
                      <p:stCondLst>
                        <p:cond delay="indefinite"/>
                      </p:stCondLst>
                      <p:childTnLst>
                        <p:par>
                          <p:cTn id="54" fill="hold">
                            <p:stCondLst>
                              <p:cond delay="0"/>
                            </p:stCondLst>
                            <p:childTnLst>
                              <p:par>
                                <p:cTn id="55" presetID="13" presetClass="entr" presetSubtype="16" fill="hold" grpId="0" nodeType="click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plus(in)">
                                      <p:cBhvr>
                                        <p:cTn id="57" dur="2000"/>
                                        <p:tgtEl>
                                          <p:spTgt spid="35"/>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nodeType="click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circle(in)">
                                      <p:cBhvr>
                                        <p:cTn id="62"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5" grpId="0" animBg="1"/>
      <p:bldP spid="27" grpId="0" animBg="1"/>
      <p:bldP spid="29" grpId="0" animBg="1"/>
      <p:bldP spid="32" grpId="0" animBg="1"/>
      <p:bldP spid="33" grpId="0" animBg="1"/>
      <p:bldP spid="34" grpId="0" animBg="1"/>
      <p:bldP spid="3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357158" y="428604"/>
            <a:ext cx="8429684" cy="6215106"/>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6000760" y="2928934"/>
            <a:ext cx="2576513" cy="1195389"/>
          </a:xfrm>
          <a:prstGeom prst="rect">
            <a:avLst/>
          </a:prstGeom>
          <a:noFill/>
          <a:ln w="9525">
            <a:noFill/>
            <a:miter lim="800000"/>
            <a:headEnd/>
            <a:tailEnd/>
          </a:ln>
          <a:effectLst/>
        </p:spPr>
      </p:pic>
      <p:pic>
        <p:nvPicPr>
          <p:cNvPr id="4" name="Picture 3"/>
          <p:cNvPicPr>
            <a:picLocks noChangeAspect="1" noChangeArrowheads="1"/>
          </p:cNvPicPr>
          <p:nvPr/>
        </p:nvPicPr>
        <p:blipFill>
          <a:blip r:embed="rId3"/>
          <a:srcRect/>
          <a:stretch>
            <a:fillRect/>
          </a:stretch>
        </p:blipFill>
        <p:spPr bwMode="auto">
          <a:xfrm>
            <a:off x="357158" y="1714488"/>
            <a:ext cx="2576513" cy="1195389"/>
          </a:xfrm>
          <a:prstGeom prst="rect">
            <a:avLst/>
          </a:prstGeom>
          <a:noFill/>
          <a:ln w="9525">
            <a:noFill/>
            <a:miter lim="800000"/>
            <a:headEnd/>
            <a:tailEnd/>
          </a:ln>
          <a:effectLst/>
        </p:spPr>
      </p:pic>
      <p:sp>
        <p:nvSpPr>
          <p:cNvPr id="5" name="شكل بيضاوي 4"/>
          <p:cNvSpPr/>
          <p:nvPr/>
        </p:nvSpPr>
        <p:spPr>
          <a:xfrm>
            <a:off x="2428860" y="3143248"/>
            <a:ext cx="928662" cy="785818"/>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dirty="0" smtClean="0">
                <a:ln cmpd="sng">
                  <a:solidFill>
                    <a:schemeClr val="tx1"/>
                  </a:solidFill>
                </a:ln>
                <a:solidFill>
                  <a:schemeClr val="tx1"/>
                </a:solidFill>
              </a:rPr>
              <a:t>مكة</a:t>
            </a:r>
            <a:endParaRPr lang="ar-SA" sz="2800" dirty="0">
              <a:ln cmpd="sng">
                <a:solidFill>
                  <a:schemeClr val="tx1"/>
                </a:solidFill>
              </a:ln>
              <a:solidFill>
                <a:schemeClr val="tx1"/>
              </a:solidFill>
            </a:endParaRPr>
          </a:p>
        </p:txBody>
      </p:sp>
      <p:sp>
        <p:nvSpPr>
          <p:cNvPr id="6" name="مستطيل 5"/>
          <p:cNvSpPr/>
          <p:nvPr/>
        </p:nvSpPr>
        <p:spPr>
          <a:xfrm>
            <a:off x="3500430" y="3071810"/>
            <a:ext cx="357190" cy="357190"/>
          </a:xfrm>
          <a:prstGeom prst="rect">
            <a:avLst/>
          </a:prstGeom>
          <a:no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7" name="شكل بيضاوي 6"/>
          <p:cNvSpPr/>
          <p:nvPr/>
        </p:nvSpPr>
        <p:spPr>
          <a:xfrm>
            <a:off x="5929322" y="857232"/>
            <a:ext cx="1143008" cy="1142984"/>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dirty="0" smtClean="0">
                <a:ln cmpd="sng">
                  <a:solidFill>
                    <a:schemeClr val="tx1"/>
                  </a:solidFill>
                </a:ln>
                <a:solidFill>
                  <a:schemeClr val="tx1"/>
                </a:solidFill>
              </a:rPr>
              <a:t>هجر</a:t>
            </a:r>
            <a:endParaRPr lang="ar-SA" sz="2800" dirty="0">
              <a:ln cmpd="sng">
                <a:solidFill>
                  <a:schemeClr val="tx1"/>
                </a:solidFill>
              </a:ln>
              <a:solidFill>
                <a:schemeClr val="tx1"/>
              </a:solidFill>
            </a:endParaRPr>
          </a:p>
        </p:txBody>
      </p:sp>
      <p:sp>
        <p:nvSpPr>
          <p:cNvPr id="8" name="مستطيل 7"/>
          <p:cNvSpPr/>
          <p:nvPr/>
        </p:nvSpPr>
        <p:spPr>
          <a:xfrm rot="19838157">
            <a:off x="5541644" y="1438916"/>
            <a:ext cx="575938" cy="1291998"/>
          </a:xfrm>
          <a:prstGeom prst="rect">
            <a:avLst/>
          </a:prstGeom>
          <a:no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9" name="شكل بيضاوي 8"/>
          <p:cNvSpPr/>
          <p:nvPr/>
        </p:nvSpPr>
        <p:spPr>
          <a:xfrm>
            <a:off x="1285852" y="500042"/>
            <a:ext cx="1357322" cy="1214470"/>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smtClean="0">
                <a:ln cmpd="sng">
                  <a:solidFill>
                    <a:schemeClr val="tx1"/>
                  </a:solidFill>
                </a:ln>
                <a:solidFill>
                  <a:schemeClr val="tx1"/>
                </a:solidFill>
              </a:rPr>
              <a:t>بصرى</a:t>
            </a:r>
            <a:endParaRPr lang="ar-SA" sz="2400" dirty="0">
              <a:ln cmpd="sng">
                <a:solidFill>
                  <a:schemeClr val="tx1"/>
                </a:solidFill>
              </a:ln>
              <a:solidFill>
                <a:schemeClr val="tx1"/>
              </a:solidFill>
            </a:endParaRPr>
          </a:p>
        </p:txBody>
      </p:sp>
      <p:sp>
        <p:nvSpPr>
          <p:cNvPr id="10" name="مستطيل 9"/>
          <p:cNvSpPr/>
          <p:nvPr/>
        </p:nvSpPr>
        <p:spPr>
          <a:xfrm>
            <a:off x="2857488" y="785794"/>
            <a:ext cx="428628" cy="285752"/>
          </a:xfrm>
          <a:prstGeom prst="rect">
            <a:avLst/>
          </a:prstGeom>
          <a:no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plus(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plus(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4)">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plus(in)">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3" presetClass="entr" presetSubtype="16"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plus(in)">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3" presetClass="entr" presetSubtype="1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plus(in)">
                                      <p:cBhvr>
                                        <p:cTn id="37" dur="2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5123"/>
                                        </p:tgtEl>
                                        <p:attrNameLst>
                                          <p:attrName>style.visibility</p:attrName>
                                        </p:attrNameLst>
                                      </p:cBhvr>
                                      <p:to>
                                        <p:strVal val="visible"/>
                                      </p:to>
                                    </p:set>
                                    <p:animEffect transition="in" filter="slide(fromBottom)">
                                      <p:cBhvr>
                                        <p:cTn id="42" dur="500"/>
                                        <p:tgtEl>
                                          <p:spTgt spid="5123"/>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slide(fromBottom)">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357158" y="642918"/>
            <a:ext cx="8429684" cy="6000792"/>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357158" y="285728"/>
            <a:ext cx="8143932" cy="6204483"/>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wheel(4)">
                                      <p:cBhvr>
                                        <p:cTn id="7" dur="20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571472" y="857232"/>
            <a:ext cx="8286808" cy="464347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3">
            <a:schemeClr val="lt1"/>
          </a:lnRef>
          <a:fillRef idx="1">
            <a:schemeClr val="accent5"/>
          </a:fillRef>
          <a:effectRef idx="1">
            <a:schemeClr val="accent5"/>
          </a:effectRef>
          <a:fontRef idx="minor">
            <a:schemeClr val="lt1"/>
          </a:fontRef>
        </p:style>
        <p:txBody>
          <a:bodyPr rtlCol="1" anchor="ctr"/>
          <a:lstStyle/>
          <a:p>
            <a:pPr lvl="0" eaLnBrk="0" fontAlgn="base" hangingPunct="0">
              <a:spcBef>
                <a:spcPct val="0"/>
              </a:spcBef>
              <a:spcAft>
                <a:spcPct val="0"/>
              </a:spcAft>
            </a:pPr>
            <a:r>
              <a:rPr lang="ar-SA" sz="4800" dirty="0" smtClean="0">
                <a:ln w="6350">
                  <a:solidFill>
                    <a:schemeClr val="tx1"/>
                  </a:solidFill>
                </a:ln>
                <a:solidFill>
                  <a:schemeClr val="tx1"/>
                </a:solidFill>
                <a:latin typeface="Calibri" pitchFamily="34" charset="0"/>
                <a:ea typeface="Calibri" pitchFamily="34" charset="0"/>
                <a:cs typeface="Arial" pitchFamily="34" charset="0"/>
              </a:rPr>
              <a:t> </a:t>
            </a:r>
            <a:r>
              <a:rPr lang="ar-SA" sz="6000" dirty="0" smtClean="0">
                <a:ln w="6350">
                  <a:solidFill>
                    <a:schemeClr val="tx1"/>
                  </a:solidFill>
                </a:ln>
                <a:solidFill>
                  <a:schemeClr val="tx1"/>
                </a:solidFill>
                <a:latin typeface="Calibri" pitchFamily="34" charset="0"/>
                <a:ea typeface="Calibri" pitchFamily="34" charset="0"/>
                <a:cs typeface="Arial" pitchFamily="34" charset="0"/>
              </a:rPr>
              <a:t>وبيان مقدار مسافة مابين جانبي باب الجنة وسعته</a:t>
            </a:r>
            <a:endParaRPr lang="ar-SA" sz="6600" dirty="0" smtClean="0">
              <a:ln w="6350">
                <a:solidFill>
                  <a:schemeClr val="tx1"/>
                </a:solidFill>
              </a:ln>
              <a:solidFill>
                <a:schemeClr val="tx1"/>
              </a:solidFill>
              <a:latin typeface="Calibri" pitchFamily="34" charset="0"/>
              <a:ea typeface="Calibri" pitchFamily="34" charset="0"/>
              <a:cs typeface="Arial" pitchFamily="34" charset="0"/>
            </a:endParaRPr>
          </a:p>
          <a:p>
            <a:pPr eaLnBrk="0" fontAlgn="base" hangingPunct="0">
              <a:spcBef>
                <a:spcPct val="0"/>
              </a:spcBef>
              <a:spcAft>
                <a:spcPct val="0"/>
              </a:spcAft>
            </a:pPr>
            <a:r>
              <a:rPr lang="ar-SA" sz="6000" dirty="0" smtClean="0">
                <a:ln w="6350">
                  <a:solidFill>
                    <a:schemeClr val="tx1"/>
                  </a:solidFill>
                </a:ln>
                <a:solidFill>
                  <a:schemeClr val="tx1"/>
                </a:solidFill>
                <a:latin typeface="Calibri" pitchFamily="34" charset="0"/>
                <a:ea typeface="Calibri" pitchFamily="34" charset="0"/>
                <a:cs typeface="Arial" pitchFamily="34" charset="0"/>
              </a:rPr>
              <a:t>  ووصفه لمسافة وسعة مصراعي باب الجنة </a:t>
            </a:r>
            <a:endParaRPr lang="en-US" sz="6000" dirty="0" smtClean="0">
              <a:ln w="9525">
                <a:solidFill>
                  <a:schemeClr val="tx1"/>
                </a:solidFill>
              </a:ln>
              <a:solidFill>
                <a:schemeClr val="tx1"/>
              </a:solidFill>
              <a:latin typeface="Arial" pitchFamily="34" charset="0"/>
              <a:cs typeface="Arial"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714348" y="1571612"/>
            <a:ext cx="7929618" cy="2928958"/>
          </a:xfrm>
          <a:prstGeom prst="rect">
            <a:avLst/>
          </a:prstGeom>
          <a:solidFill>
            <a:schemeClr val="accent3">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t" anchorCtr="0"/>
          <a:lstStyle/>
          <a:p>
            <a:pPr lvl="0" eaLnBrk="0" fontAlgn="base" hangingPunct="0">
              <a:spcBef>
                <a:spcPct val="0"/>
              </a:spcBef>
              <a:spcAft>
                <a:spcPct val="0"/>
              </a:spcAft>
            </a:pPr>
            <a:r>
              <a:rPr lang="ar-SA" sz="6000" dirty="0" smtClean="0">
                <a:ln w="3175">
                  <a:solidFill>
                    <a:schemeClr val="tx1"/>
                  </a:solidFill>
                </a:ln>
                <a:solidFill>
                  <a:schemeClr val="tx1"/>
                </a:solidFill>
                <a:latin typeface="Calibri" pitchFamily="34" charset="0"/>
                <a:ea typeface="Calibri" pitchFamily="34" charset="0"/>
                <a:cs typeface="Arial" pitchFamily="34" charset="0"/>
              </a:rPr>
              <a:t>والمصراعان: هما شطرا الباب</a:t>
            </a:r>
            <a:endParaRPr lang="en-US" sz="6000" dirty="0" smtClean="0">
              <a:ln w="3175">
                <a:solidFill>
                  <a:schemeClr val="tx1"/>
                </a:solidFill>
              </a:ln>
              <a:solidFill>
                <a:schemeClr val="tx1"/>
              </a:solidFill>
              <a:latin typeface="Arial" pitchFamily="34" charset="0"/>
              <a:cs typeface="Arial" pitchFamily="34" charset="0"/>
            </a:endParaRPr>
          </a:p>
        </p:txBody>
      </p:sp>
      <p:sp>
        <p:nvSpPr>
          <p:cNvPr id="7" name="عنصر نائب للمحتوى 3"/>
          <p:cNvSpPr txBox="1">
            <a:spLocks/>
          </p:cNvSpPr>
          <p:nvPr/>
        </p:nvSpPr>
        <p:spPr>
          <a:xfrm>
            <a:off x="4643438" y="4143380"/>
            <a:ext cx="4038600" cy="2000265"/>
          </a:xfrm>
          <a:prstGeom prst="rect">
            <a:avLst/>
          </a:prstGeom>
        </p:spPr>
        <p:txBody>
          <a:bodyPr/>
          <a:lstStyle/>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ar-SA"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عنصر نائب للمحتوى 4"/>
          <p:cNvSpPr txBox="1">
            <a:spLocks/>
          </p:cNvSpPr>
          <p:nvPr/>
        </p:nvSpPr>
        <p:spPr>
          <a:xfrm>
            <a:off x="642910" y="4286256"/>
            <a:ext cx="4038600" cy="2068669"/>
          </a:xfrm>
          <a:prstGeom prst="rect">
            <a:avLst/>
          </a:prstGeom>
        </p:spPr>
        <p:style>
          <a:lnRef idx="1">
            <a:schemeClr val="accent4"/>
          </a:lnRef>
          <a:fillRef idx="3">
            <a:schemeClr val="accent4"/>
          </a:fillRef>
          <a:effectRef idx="2">
            <a:schemeClr val="accent4"/>
          </a:effectRef>
          <a:fontRef idx="minor">
            <a:schemeClr val="lt1"/>
          </a:fontRef>
        </p:style>
        <p:txBody>
          <a:bodyPr/>
          <a:lstStyle/>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ar-SA" sz="2400" b="0" i="0" u="none" strike="noStrike" kern="1200" cap="none" spc="0" normalizeH="0" baseline="30000" noProof="0" dirty="0" smtClean="0">
              <a:ln>
                <a:noFill/>
              </a:ln>
              <a:solidFill>
                <a:schemeClr val="tx1"/>
              </a:solidFill>
              <a:effectLst/>
              <a:uLnTx/>
              <a:uFillTx/>
              <a:latin typeface="+mn-lt"/>
              <a:ea typeface="+mn-ea"/>
              <a:cs typeface="+mn-cs"/>
            </a:endParaRP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ar-SA" sz="3600" b="0" i="0" u="none" strike="noStrike" kern="1200" cap="none" spc="0" normalizeH="0" baseline="30000" noProof="0" dirty="0" smtClean="0">
                <a:ln cmpd="sng">
                  <a:solidFill>
                    <a:schemeClr val="tx1"/>
                  </a:solidFill>
                </a:ln>
                <a:solidFill>
                  <a:schemeClr val="tx1"/>
                </a:solidFill>
                <a:effectLst/>
                <a:uLnTx/>
                <a:uFillTx/>
                <a:latin typeface="+mn-lt"/>
                <a:ea typeface="+mn-ea"/>
                <a:cs typeface="+mn-cs"/>
              </a:rPr>
              <a:t>المصباح </a:t>
            </a:r>
            <a:r>
              <a:rPr kumimoji="0" lang="ar-SA" sz="3600" b="0" i="0" u="none" strike="noStrike" kern="1200" cap="none" spc="0" normalizeH="0" baseline="30000" noProof="0" dirty="0" smtClean="0">
                <a:ln cmpd="sng">
                  <a:solidFill>
                    <a:schemeClr val="tx1"/>
                  </a:solidFill>
                </a:ln>
                <a:solidFill>
                  <a:schemeClr val="tx1"/>
                </a:solidFill>
                <a:effectLst/>
                <a:uLnTx/>
                <a:uFillTx/>
                <a:latin typeface="+mn-lt"/>
                <a:ea typeface="+mn-ea"/>
                <a:cs typeface="+mn-cs"/>
              </a:rPr>
              <a:t>المنير في غريب الشرح الكبير (1 / 338)</a:t>
            </a: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ar-SA" sz="3600" b="0" i="0" u="none" strike="noStrike" kern="1200" cap="none" spc="0" normalizeH="0" baseline="30000" noProof="0" dirty="0" smtClean="0">
                <a:ln cmpd="sng">
                  <a:solidFill>
                    <a:schemeClr val="tx1"/>
                  </a:solidFill>
                </a:ln>
                <a:solidFill>
                  <a:schemeClr val="tx1"/>
                </a:solidFill>
                <a:effectLst/>
                <a:uLnTx/>
                <a:uFillTx/>
                <a:latin typeface="Calibri"/>
                <a:ea typeface="Calibri"/>
                <a:cs typeface="Arial"/>
              </a:rPr>
              <a:t>التيسير بشرح الجامع الصغير </a:t>
            </a:r>
            <a:r>
              <a:rPr kumimoji="0" lang="ar-SA" sz="3600" b="0" i="0" u="none" strike="noStrike" kern="1200" cap="none" spc="0" normalizeH="0" baseline="30000" noProof="0" dirty="0" err="1" smtClean="0">
                <a:ln cmpd="sng">
                  <a:solidFill>
                    <a:schemeClr val="tx1"/>
                  </a:solidFill>
                </a:ln>
                <a:solidFill>
                  <a:schemeClr val="tx1"/>
                </a:solidFill>
                <a:effectLst/>
                <a:uLnTx/>
                <a:uFillTx/>
                <a:latin typeface="Calibri"/>
                <a:ea typeface="Calibri"/>
                <a:cs typeface="Arial"/>
              </a:rPr>
              <a:t>للمناوى</a:t>
            </a:r>
            <a:r>
              <a:rPr kumimoji="0" lang="ar-SA" sz="3600" b="0" i="0" u="none" strike="noStrike" kern="1200" cap="none" spc="0" normalizeH="0" baseline="30000" noProof="0" dirty="0" smtClean="0">
                <a:ln cmpd="sng">
                  <a:solidFill>
                    <a:schemeClr val="tx1"/>
                  </a:solidFill>
                </a:ln>
                <a:solidFill>
                  <a:schemeClr val="tx1"/>
                </a:solidFill>
                <a:effectLst/>
                <a:uLnTx/>
                <a:uFillTx/>
                <a:latin typeface="Calibri"/>
                <a:ea typeface="Calibri"/>
                <a:cs typeface="Arial"/>
              </a:rPr>
              <a:t> (2 / 669)</a:t>
            </a:r>
            <a:endParaRPr kumimoji="0" lang="ar-SA" sz="3600" b="0" i="0" u="none" strike="noStrike" kern="1200" cap="none" spc="0" normalizeH="0" baseline="0" noProof="0" dirty="0" smtClean="0">
              <a:ln cmpd="sng">
                <a:solidFill>
                  <a:schemeClr val="tx1"/>
                </a:solidFill>
              </a:ln>
              <a:solidFill>
                <a:schemeClr val="tx1"/>
              </a:solidFill>
              <a:effectLst/>
              <a:uLnTx/>
              <a:uFillTx/>
              <a:latin typeface="+mn-lt"/>
              <a:ea typeface="+mn-ea"/>
              <a:cs typeface="+mn-cs"/>
            </a:endParaRPr>
          </a:p>
          <a:p>
            <a:pPr marL="274320" marR="0" lvl="0" indent="-274320" algn="r" defTabSz="914400" rtl="1"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ar-SA"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
                                            <p:bg/>
                                          </p:spTgt>
                                        </p:tgtEl>
                                        <p:attrNameLst>
                                          <p:attrName>style.visibility</p:attrName>
                                        </p:attrNameLst>
                                      </p:cBhvr>
                                      <p:to>
                                        <p:strVal val="visible"/>
                                      </p:to>
                                    </p:set>
                                    <p:animEffect transition="in" filter="slide(fromBottom)">
                                      <p:cBhvr>
                                        <p:cTn id="12" dur="500"/>
                                        <p:tgtEl>
                                          <p:spTgt spid="8">
                                            <p:bg/>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slide(fromBottom)">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slide(fromBottom)">
                                      <p:cBhvr>
                                        <p:cTn id="2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85720" y="357166"/>
            <a:ext cx="8286808" cy="6286544"/>
          </a:xfrm>
          <a:prstGeom prst="rect">
            <a:avLst/>
          </a:prstGeom>
          <a:solidFill>
            <a:schemeClr val="accent3">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eaLnBrk="0" fontAlgn="base" hangingPunct="0">
              <a:spcBef>
                <a:spcPct val="0"/>
              </a:spcBef>
              <a:spcAft>
                <a:spcPct val="0"/>
              </a:spcAft>
            </a:pPr>
            <a:r>
              <a:rPr lang="ar-SA" sz="4800" b="1" dirty="0" smtClean="0">
                <a:ln w="3175">
                  <a:solidFill>
                    <a:schemeClr val="tx1"/>
                  </a:solidFill>
                </a:ln>
                <a:solidFill>
                  <a:schemeClr val="tx1"/>
                </a:solidFill>
                <a:latin typeface="Calibri" pitchFamily="34" charset="0"/>
                <a:ea typeface="Calibri" pitchFamily="34" charset="0"/>
                <a:cs typeface="Arial" pitchFamily="34" charset="0"/>
              </a:rPr>
              <a:t>وجاء في المعجم الوسيط (1 / 513)</a:t>
            </a:r>
          </a:p>
          <a:p>
            <a:pPr lvl="0" eaLnBrk="0" fontAlgn="base" hangingPunct="0">
              <a:spcBef>
                <a:spcPct val="0"/>
              </a:spcBef>
              <a:spcAft>
                <a:spcPct val="0"/>
              </a:spcAft>
            </a:pPr>
            <a:r>
              <a:rPr lang="ar-SA" sz="4800" b="1" dirty="0" smtClean="0">
                <a:ln w="3175">
                  <a:solidFill>
                    <a:schemeClr val="tx1"/>
                  </a:solidFill>
                </a:ln>
                <a:solidFill>
                  <a:schemeClr val="tx1"/>
                </a:solidFill>
                <a:latin typeface="Calibri" pitchFamily="34" charset="0"/>
                <a:ea typeface="Calibri" pitchFamily="34" charset="0"/>
                <a:cs typeface="Arial" pitchFamily="34" charset="0"/>
              </a:rPr>
              <a:t>( المصراع ) مصراع الباب أحد جزأيه وهما مصراعان أحدهما إلى اليمين والآخر إلى اليسار</a:t>
            </a:r>
          </a:p>
          <a:p>
            <a:pPr eaLnBrk="0" fontAlgn="base" hangingPunct="0">
              <a:spcBef>
                <a:spcPct val="0"/>
              </a:spcBef>
              <a:spcAft>
                <a:spcPct val="0"/>
              </a:spcAft>
            </a:pPr>
            <a:r>
              <a:rPr lang="ar-SA" sz="4800" b="1" dirty="0" smtClean="0">
                <a:ln w="3175">
                  <a:solidFill>
                    <a:schemeClr val="tx1"/>
                  </a:solidFill>
                </a:ln>
                <a:solidFill>
                  <a:schemeClr val="tx1"/>
                </a:solidFill>
                <a:latin typeface="Calibri" pitchFamily="34" charset="0"/>
                <a:ea typeface="Calibri" pitchFamily="34" charset="0"/>
                <a:cs typeface="Arial" pitchFamily="34" charset="0"/>
              </a:rPr>
              <a:t>وجاء في الديباج على مسلم - (1 / 26</a:t>
            </a:r>
            <a:r>
              <a:rPr lang="ar-SA" sz="3200" b="1" dirty="0" smtClean="0">
                <a:ln w="3175">
                  <a:solidFill>
                    <a:schemeClr val="tx1"/>
                  </a:solidFill>
                </a:ln>
                <a:solidFill>
                  <a:schemeClr val="tx1"/>
                </a:solidFill>
                <a:latin typeface="Calibri" pitchFamily="34" charset="0"/>
                <a:ea typeface="Calibri" pitchFamily="34" charset="0"/>
                <a:cs typeface="Arial" pitchFamily="34" charset="0"/>
              </a:rPr>
              <a:t>3)</a:t>
            </a:r>
            <a:endParaRPr lang="ar-SA" sz="4800" b="1" dirty="0" smtClean="0">
              <a:ln w="3175">
                <a:solidFill>
                  <a:schemeClr val="tx1"/>
                </a:solidFill>
              </a:ln>
              <a:solidFill>
                <a:schemeClr val="tx1"/>
              </a:solidFill>
              <a:latin typeface="Calibri" pitchFamily="34" charset="0"/>
              <a:ea typeface="Calibri" pitchFamily="34" charset="0"/>
              <a:cs typeface="Arial" pitchFamily="34" charset="0"/>
            </a:endParaRPr>
          </a:p>
          <a:p>
            <a:pPr lvl="0" eaLnBrk="0" fontAlgn="base" hangingPunct="0">
              <a:spcBef>
                <a:spcPct val="0"/>
              </a:spcBef>
              <a:spcAft>
                <a:spcPct val="0"/>
              </a:spcAft>
            </a:pPr>
            <a:r>
              <a:rPr lang="ar-SA" sz="4800" b="1" dirty="0" smtClean="0">
                <a:ln w="3175">
                  <a:solidFill>
                    <a:schemeClr val="tx1"/>
                  </a:solidFill>
                </a:ln>
                <a:solidFill>
                  <a:schemeClr val="tx1"/>
                </a:solidFill>
                <a:latin typeface="Calibri" pitchFamily="34" charset="0"/>
                <a:ea typeface="Calibri" pitchFamily="34" charset="0"/>
                <a:cs typeface="Arial" pitchFamily="34" charset="0"/>
              </a:rPr>
              <a:t>(المصراعين) بكسر الميم ، جانبا الباب.</a:t>
            </a:r>
          </a:p>
          <a:p>
            <a:pPr lvl="0" eaLnBrk="0" fontAlgn="base" hangingPunct="0">
              <a:spcBef>
                <a:spcPct val="0"/>
              </a:spcBef>
              <a:spcAft>
                <a:spcPct val="0"/>
              </a:spcAft>
            </a:pPr>
            <a:endParaRPr lang="ar-SA" sz="3600" b="1" dirty="0" smtClean="0">
              <a:ln w="3175">
                <a:solidFill>
                  <a:schemeClr val="tx1"/>
                </a:solidFill>
              </a:ln>
              <a:solidFill>
                <a:schemeClr val="tx1"/>
              </a:solidFill>
              <a:latin typeface="Calibri" pitchFamily="34" charset="0"/>
              <a:ea typeface="Calibri" pitchFamily="34" charset="0"/>
              <a:cs typeface="Arial"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lum bright="20000" contrast="20000"/>
          </a:blip>
          <a:srcRect/>
          <a:stretch>
            <a:fillRect/>
          </a:stretch>
        </p:blipFill>
        <p:spPr bwMode="auto">
          <a:xfrm>
            <a:off x="500034" y="500042"/>
            <a:ext cx="7072362" cy="6000792"/>
          </a:xfrm>
          <a:prstGeom prst="rect">
            <a:avLst/>
          </a:prstGeom>
          <a:ln w="88900" cap="sq" cmpd="thickThin">
            <a:solidFill>
              <a:srgbClr val="000000"/>
            </a:solidFill>
            <a:prstDash val="solid"/>
            <a:miter lim="800000"/>
          </a:ln>
          <a:effectLst>
            <a:innerShdw blurRad="76200">
              <a:srgbClr val="000000"/>
            </a:innerShdw>
          </a:effectLst>
        </p:spPr>
      </p:pic>
      <p:sp>
        <p:nvSpPr>
          <p:cNvPr id="5" name="عنوان 1"/>
          <p:cNvSpPr txBox="1">
            <a:spLocks/>
          </p:cNvSpPr>
          <p:nvPr/>
        </p:nvSpPr>
        <p:spPr>
          <a:xfrm>
            <a:off x="6643702" y="1643050"/>
            <a:ext cx="2257412" cy="4143404"/>
          </a:xfrm>
          <a:prstGeom prst="rect">
            <a:avLst/>
          </a:prstGeom>
          <a:solidFill>
            <a:schemeClr val="accent4">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fontScale="97500" lnSpcReduction="1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6000" b="0" i="0" u="none" strike="noStrike" kern="1200" cap="none" spc="0" normalizeH="0" baseline="0" noProof="0" dirty="0" smtClean="0">
                <a:ln w="3175">
                  <a:solidFill>
                    <a:schemeClr val="tx1"/>
                  </a:solidFill>
                </a:ln>
                <a:solidFill>
                  <a:schemeClr val="tx1"/>
                </a:solidFill>
                <a:effectLst/>
                <a:uLnTx/>
                <a:uFillTx/>
                <a:latin typeface="+mj-lt"/>
                <a:ea typeface="+mj-ea"/>
                <a:cs typeface="+mj-cs"/>
              </a:rPr>
              <a:t>صورة</a:t>
            </a:r>
            <a:r>
              <a:rPr kumimoji="0" lang="ar-SA" sz="6000" b="0" i="0" u="none" strike="noStrike" kern="1200" cap="none" spc="0" normalizeH="0" noProof="0" dirty="0" smtClean="0">
                <a:ln w="3175">
                  <a:solidFill>
                    <a:schemeClr val="tx1"/>
                  </a:solidFill>
                </a:ln>
                <a:solidFill>
                  <a:schemeClr val="tx1"/>
                </a:solidFill>
                <a:effectLst/>
                <a:uLnTx/>
                <a:uFillTx/>
                <a:latin typeface="+mj-lt"/>
                <a:ea typeface="+mj-ea"/>
                <a:cs typeface="+mj-cs"/>
              </a:rPr>
              <a:t> </a:t>
            </a:r>
            <a:r>
              <a:rPr kumimoji="0" lang="ar-SA" sz="6000" b="0" i="0" u="none" strike="noStrike" kern="1200" cap="none" spc="0" normalizeH="0" baseline="0" noProof="0" dirty="0" smtClean="0">
                <a:ln w="3175">
                  <a:solidFill>
                    <a:schemeClr val="tx1"/>
                  </a:solidFill>
                </a:ln>
                <a:solidFill>
                  <a:schemeClr val="tx1"/>
                </a:solidFill>
                <a:effectLst/>
                <a:uLnTx/>
                <a:uFillTx/>
                <a:latin typeface="+mj-lt"/>
                <a:ea typeface="+mj-ea"/>
                <a:cs typeface="+mj-cs"/>
              </a:rPr>
              <a:t>لمصراعين</a:t>
            </a:r>
          </a:p>
          <a:p>
            <a:pPr marL="0" marR="0" lvl="0" indent="0" algn="ctr" defTabSz="914400" rtl="1" eaLnBrk="1" fontAlgn="auto" latinLnBrk="0" hangingPunct="1">
              <a:lnSpc>
                <a:spcPct val="100000"/>
              </a:lnSpc>
              <a:spcBef>
                <a:spcPct val="0"/>
              </a:spcBef>
              <a:spcAft>
                <a:spcPts val="0"/>
              </a:spcAft>
              <a:buClrTx/>
              <a:buSzTx/>
              <a:buFontTx/>
              <a:buNone/>
              <a:tabLst/>
              <a:defRPr/>
            </a:pPr>
            <a:r>
              <a:rPr lang="ar-SA" sz="6000" dirty="0" smtClean="0">
                <a:ln w="3175">
                  <a:solidFill>
                    <a:schemeClr val="tx1"/>
                  </a:solidFill>
                </a:ln>
                <a:latin typeface="+mj-lt"/>
                <a:ea typeface="+mj-ea"/>
                <a:cs typeface="+mj-cs"/>
              </a:rPr>
              <a:t>في </a:t>
            </a:r>
          </a:p>
          <a:p>
            <a:pPr marL="0" marR="0" lvl="0" indent="0" algn="ctr" defTabSz="914400" rtl="1" eaLnBrk="1" fontAlgn="auto" latinLnBrk="0" hangingPunct="1">
              <a:lnSpc>
                <a:spcPct val="100000"/>
              </a:lnSpc>
              <a:spcBef>
                <a:spcPct val="0"/>
              </a:spcBef>
              <a:spcAft>
                <a:spcPts val="0"/>
              </a:spcAft>
              <a:buClrTx/>
              <a:buSzTx/>
              <a:buFontTx/>
              <a:buNone/>
              <a:tabLst/>
              <a:defRPr/>
            </a:pPr>
            <a:r>
              <a:rPr lang="ar-SA" sz="6000" dirty="0" smtClean="0">
                <a:ln w="3175">
                  <a:solidFill>
                    <a:schemeClr val="tx1"/>
                  </a:solidFill>
                </a:ln>
                <a:latin typeface="+mj-lt"/>
                <a:ea typeface="+mj-ea"/>
                <a:cs typeface="+mj-cs"/>
              </a:rPr>
              <a:t>دنيانا </a:t>
            </a:r>
            <a:r>
              <a:rPr kumimoji="0" lang="ar-SA" sz="6000" b="0" i="0" u="none" strike="noStrike" kern="1200" cap="none" spc="0" normalizeH="0" baseline="0" noProof="0" dirty="0" smtClean="0">
                <a:ln w="3175">
                  <a:solidFill>
                    <a:schemeClr val="tx1"/>
                  </a:solidFill>
                </a:ln>
                <a:solidFill>
                  <a:schemeClr val="tx1"/>
                </a:solidFill>
                <a:effectLst/>
                <a:uLnTx/>
                <a:uFillTx/>
                <a:latin typeface="+mj-lt"/>
                <a:ea typeface="+mj-ea"/>
                <a:cs typeface="+mj-cs"/>
              </a:rPr>
              <a:t> </a:t>
            </a:r>
            <a:r>
              <a:rPr kumimoji="0" lang="en-US" sz="4400" b="0" i="0" u="none" strike="noStrike" kern="1200" cap="none" spc="0" normalizeH="0" baseline="0" noProof="0" dirty="0" smtClean="0">
                <a:ln>
                  <a:noFill/>
                </a:ln>
                <a:solidFill>
                  <a:schemeClr val="tx1"/>
                </a:solidFill>
                <a:effectLst/>
                <a:uLnTx/>
                <a:uFillTx/>
                <a:latin typeface="+mj-lt"/>
                <a:ea typeface="+mj-ea"/>
                <a:cs typeface="+mj-cs"/>
              </a:rPr>
              <a:t/>
            </a:r>
            <a:br>
              <a:rPr kumimoji="0" lang="en-US" sz="4400" b="0" i="0" u="none" strike="noStrike" kern="1200" cap="none" spc="0" normalizeH="0" baseline="0" noProof="0" dirty="0" smtClean="0">
                <a:ln>
                  <a:noFill/>
                </a:ln>
                <a:solidFill>
                  <a:schemeClr val="tx1"/>
                </a:solidFill>
                <a:effectLst/>
                <a:uLnTx/>
                <a:uFillTx/>
                <a:latin typeface="+mj-lt"/>
                <a:ea typeface="+mj-ea"/>
                <a:cs typeface="+mj-cs"/>
              </a:rPr>
            </a:br>
            <a:endParaRPr kumimoji="0" lang="ar-SA"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20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14282" y="285728"/>
            <a:ext cx="8501122" cy="6215082"/>
          </a:xfrm>
          <a:prstGeom prst="rect">
            <a:avLst/>
          </a:prstGeom>
          <a:solidFill>
            <a:schemeClr val="accent3">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t" anchorCtr="0"/>
          <a:lstStyle/>
          <a:p>
            <a:pPr lvl="0" eaLnBrk="0" fontAlgn="base" hangingPunct="0">
              <a:spcBef>
                <a:spcPct val="0"/>
              </a:spcBef>
              <a:spcAft>
                <a:spcPct val="0"/>
              </a:spcAft>
            </a:pPr>
            <a:r>
              <a:rPr lang="ar-SA" sz="6600" dirty="0" smtClean="0">
                <a:ln w="3175">
                  <a:solidFill>
                    <a:schemeClr val="tx1"/>
                  </a:solidFill>
                </a:ln>
                <a:solidFill>
                  <a:schemeClr val="tx1"/>
                </a:solidFill>
                <a:latin typeface="Calibri" pitchFamily="34" charset="0"/>
                <a:ea typeface="Calibri" pitchFamily="34" charset="0"/>
                <a:cs typeface="Arial" pitchFamily="34" charset="0"/>
              </a:rPr>
              <a:t>ومعنى ما بين مصراعين من </a:t>
            </a:r>
            <a:r>
              <a:rPr lang="ar-SA" sz="6600" dirty="0" err="1" smtClean="0">
                <a:ln w="3175">
                  <a:solidFill>
                    <a:schemeClr val="tx1"/>
                  </a:solidFill>
                </a:ln>
                <a:solidFill>
                  <a:schemeClr val="tx1"/>
                </a:solidFill>
                <a:latin typeface="Calibri" pitchFamily="34" charset="0"/>
                <a:ea typeface="Calibri" pitchFamily="34" charset="0"/>
                <a:cs typeface="Arial" pitchFamily="34" charset="0"/>
              </a:rPr>
              <a:t>مصاريع</a:t>
            </a:r>
            <a:r>
              <a:rPr lang="ar-SA" sz="6600" dirty="0" smtClean="0">
                <a:ln w="3175">
                  <a:solidFill>
                    <a:schemeClr val="tx1"/>
                  </a:solidFill>
                </a:ln>
                <a:solidFill>
                  <a:schemeClr val="tx1"/>
                </a:solidFill>
                <a:latin typeface="Calibri" pitchFamily="34" charset="0"/>
                <a:ea typeface="Calibri" pitchFamily="34" charset="0"/>
                <a:cs typeface="Arial" pitchFamily="34" charset="0"/>
              </a:rPr>
              <a:t> ( الجنة )  </a:t>
            </a:r>
          </a:p>
          <a:p>
            <a:pPr lvl="0" eaLnBrk="0" fontAlgn="base" hangingPunct="0">
              <a:spcBef>
                <a:spcPct val="0"/>
              </a:spcBef>
              <a:spcAft>
                <a:spcPct val="0"/>
              </a:spcAft>
            </a:pPr>
            <a:r>
              <a:rPr lang="ar-SA" sz="7200" dirty="0" smtClean="0">
                <a:ln w="3175">
                  <a:solidFill>
                    <a:schemeClr val="tx1"/>
                  </a:solidFill>
                </a:ln>
                <a:solidFill>
                  <a:schemeClr val="tx1"/>
                </a:solidFill>
                <a:latin typeface="Calibri" pitchFamily="34" charset="0"/>
                <a:ea typeface="Calibri" pitchFamily="34" charset="0"/>
                <a:cs typeface="Arial" pitchFamily="34" charset="0"/>
              </a:rPr>
              <a:t>(باب من أبواب الجنة أي شطر باب من أبوابها) </a:t>
            </a:r>
          </a:p>
          <a:p>
            <a:pPr eaLnBrk="0" fontAlgn="base" hangingPunct="0">
              <a:spcBef>
                <a:spcPct val="0"/>
              </a:spcBef>
              <a:spcAft>
                <a:spcPct val="0"/>
              </a:spcAft>
            </a:pPr>
            <a:endParaRPr lang="ar-SA" dirty="0" smtClean="0">
              <a:ln w="3175">
                <a:solidFill>
                  <a:schemeClr val="tx1"/>
                </a:solidFill>
              </a:ln>
              <a:solidFill>
                <a:schemeClr val="tx1"/>
              </a:solidFill>
              <a:latin typeface="Calibri" pitchFamily="34" charset="0"/>
              <a:ea typeface="Calibri" pitchFamily="34" charset="0"/>
              <a:cs typeface="Arial" pitchFamily="34" charset="0"/>
            </a:endParaRPr>
          </a:p>
          <a:p>
            <a:pPr algn="l" eaLnBrk="0" fontAlgn="base" hangingPunct="0">
              <a:spcBef>
                <a:spcPct val="0"/>
              </a:spcBef>
              <a:spcAft>
                <a:spcPct val="0"/>
              </a:spcAft>
            </a:pPr>
            <a:r>
              <a:rPr lang="ar-SA" sz="5400" dirty="0" smtClean="0">
                <a:ln w="3175">
                  <a:solidFill>
                    <a:schemeClr val="tx1"/>
                  </a:solidFill>
                </a:ln>
                <a:solidFill>
                  <a:schemeClr val="tx1"/>
                </a:solidFill>
                <a:latin typeface="Calibri" pitchFamily="34" charset="0"/>
                <a:ea typeface="Calibri" pitchFamily="34" charset="0"/>
                <a:cs typeface="Arial" pitchFamily="34" charset="0"/>
              </a:rPr>
              <a:t>التيسير بشرح الجامع الصغير </a:t>
            </a:r>
            <a:r>
              <a:rPr lang="ar-SA" sz="5400" dirty="0" err="1" smtClean="0">
                <a:ln w="3175">
                  <a:solidFill>
                    <a:schemeClr val="tx1"/>
                  </a:solidFill>
                </a:ln>
                <a:solidFill>
                  <a:schemeClr val="tx1"/>
                </a:solidFill>
                <a:latin typeface="Calibri" pitchFamily="34" charset="0"/>
                <a:ea typeface="Calibri" pitchFamily="34" charset="0"/>
                <a:cs typeface="Arial" pitchFamily="34" charset="0"/>
              </a:rPr>
              <a:t>للمناوى</a:t>
            </a:r>
            <a:r>
              <a:rPr lang="ar-SA" sz="5400" dirty="0" smtClean="0">
                <a:ln w="3175">
                  <a:solidFill>
                    <a:schemeClr val="tx1"/>
                  </a:solidFill>
                </a:ln>
                <a:solidFill>
                  <a:schemeClr val="tx1"/>
                </a:solidFill>
                <a:latin typeface="Calibri" pitchFamily="34" charset="0"/>
                <a:ea typeface="Calibri" pitchFamily="34" charset="0"/>
                <a:cs typeface="Arial" pitchFamily="34" charset="0"/>
              </a:rPr>
              <a:t>       (2 / 669)</a:t>
            </a:r>
          </a:p>
          <a:p>
            <a:pPr lvl="0" eaLnBrk="0" fontAlgn="base" hangingPunct="0">
              <a:spcBef>
                <a:spcPct val="0"/>
              </a:spcBef>
              <a:spcAft>
                <a:spcPct val="0"/>
              </a:spcAft>
            </a:pPr>
            <a:endParaRPr lang="ar-SA" sz="3600" dirty="0" smtClean="0">
              <a:ln w="3175">
                <a:solidFill>
                  <a:schemeClr val="tx1"/>
                </a:solidFill>
              </a:ln>
              <a:solidFill>
                <a:schemeClr val="tx1"/>
              </a:solidFill>
              <a:latin typeface="Calibri" pitchFamily="34" charset="0"/>
              <a:ea typeface="Calibri" pitchFamily="34" charset="0"/>
              <a:cs typeface="Arial"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1.9|0.3|1"/>
</p:tagLst>
</file>

<file path=ppt/tags/tag2.xml><?xml version="1.0" encoding="utf-8"?>
<p:tagLst xmlns:a="http://schemas.openxmlformats.org/drawingml/2006/main" xmlns:r="http://schemas.openxmlformats.org/officeDocument/2006/relationships" xmlns:p="http://schemas.openxmlformats.org/presentationml/2006/main">
  <p:tag name="TIMING" val="|0.4|0.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تدفق">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تدفق">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8592</TotalTime>
  <Words>1133</Words>
  <Application>Microsoft Office PowerPoint</Application>
  <PresentationFormat>عرض على الشاشة (3:4)‏</PresentationFormat>
  <Paragraphs>151</Paragraphs>
  <Slides>49</Slides>
  <Notes>1</Notes>
  <HiddenSlides>0</HiddenSlides>
  <MMClips>0</MMClips>
  <ScaleCrop>false</ScaleCrop>
  <HeadingPairs>
    <vt:vector size="4" baseType="variant">
      <vt:variant>
        <vt:lpstr>سمة</vt:lpstr>
      </vt:variant>
      <vt:variant>
        <vt:i4>1</vt:i4>
      </vt:variant>
      <vt:variant>
        <vt:lpstr>عناوين الشرائح</vt:lpstr>
      </vt:variant>
      <vt:variant>
        <vt:i4>49</vt:i4>
      </vt:variant>
    </vt:vector>
  </HeadingPairs>
  <TitlesOfParts>
    <vt:vector size="50" baseType="lpstr">
      <vt:lpstr>تدفق</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الشريحة 48</vt:lpstr>
      <vt:lpstr>الشريحة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TOSHIBA</dc:creator>
  <cp:lastModifiedBy>TOSHIBA</cp:lastModifiedBy>
  <cp:revision>435</cp:revision>
  <dcterms:created xsi:type="dcterms:W3CDTF">2010-12-18T16:59:05Z</dcterms:created>
  <dcterms:modified xsi:type="dcterms:W3CDTF">2011-04-26T23:47:15Z</dcterms:modified>
</cp:coreProperties>
</file>